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handoutMasterIdLst>
    <p:handoutMasterId r:id="rId10"/>
  </p:handoutMasterIdLst>
  <p:sldIdLst>
    <p:sldId id="264" r:id="rId2"/>
    <p:sldId id="263" r:id="rId3"/>
    <p:sldId id="257" r:id="rId4"/>
    <p:sldId id="259" r:id="rId5"/>
    <p:sldId id="260" r:id="rId6"/>
    <p:sldId id="261" r:id="rId7"/>
    <p:sldId id="266"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3" d="100"/>
          <a:sy n="73" d="100"/>
        </p:scale>
        <p:origin x="-2434" y="-6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2971" y="-82"/>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85F72457-1C12-4FCC-9B03-C98F943AA304}" type="datetimeFigureOut">
              <a:rPr lang="en-US" smtClean="0"/>
              <a:t>9/15/2020</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92A90F6A-6813-4D1A-B227-BDBAE3D8410E}" type="slidenum">
              <a:rPr lang="en-US" smtClean="0"/>
              <a:t>‹#›</a:t>
            </a:fld>
            <a:endParaRPr lang="en-US" dirty="0"/>
          </a:p>
        </p:txBody>
      </p:sp>
    </p:spTree>
    <p:extLst>
      <p:ext uri="{BB962C8B-B14F-4D97-AF65-F5344CB8AC3E}">
        <p14:creationId xmlns:p14="http://schemas.microsoft.com/office/powerpoint/2010/main" val="26950505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C44F979-C17D-4F80-9980-E93FDCA1A296}" type="datetimeFigureOut">
              <a:rPr lang="en-US" smtClean="0"/>
              <a:t>9/15/2020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A354297B-CB94-4909-B7B9-AC4031659930}" type="slidenum">
              <a:rPr lang="en-US" smtClean="0"/>
              <a:t>‹#›</a:t>
            </a:fld>
            <a:endParaRPr lang="en-US" dirty="0"/>
          </a:p>
        </p:txBody>
      </p:sp>
    </p:spTree>
    <p:extLst>
      <p:ext uri="{BB962C8B-B14F-4D97-AF65-F5344CB8AC3E}">
        <p14:creationId xmlns:p14="http://schemas.microsoft.com/office/powerpoint/2010/main" val="3190441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54297B-CB94-4909-B7B9-AC4031659930}" type="slidenum">
              <a:rPr lang="en-US" smtClean="0"/>
              <a:t>3</a:t>
            </a:fld>
            <a:endParaRPr lang="en-US" dirty="0"/>
          </a:p>
        </p:txBody>
      </p:sp>
    </p:spTree>
    <p:extLst>
      <p:ext uri="{BB962C8B-B14F-4D97-AF65-F5344CB8AC3E}">
        <p14:creationId xmlns:p14="http://schemas.microsoft.com/office/powerpoint/2010/main" val="2597878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C4A23F-5CF6-4A66-8A0F-20C68946F982}" type="slidenum">
              <a:rPr lang="en-US" smtClean="0"/>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C4A23F-5CF6-4A66-8A0F-20C68946F98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C4A23F-5CF6-4A66-8A0F-20C68946F98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C4A23F-5CF6-4A66-8A0F-20C68946F982}"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C4A23F-5CF6-4A66-8A0F-20C68946F98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C4A23F-5CF6-4A66-8A0F-20C68946F982}"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C4A23F-5CF6-4A66-8A0F-20C68946F982}"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C4A23F-5CF6-4A66-8A0F-20C68946F98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C4A23F-5CF6-4A66-8A0F-20C68946F98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C4A23F-5CF6-4A66-8A0F-20C68946F98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450771-2384-4C4F-966C-513D868006AB}" type="datetimeFigureOut">
              <a:rPr lang="en-US" smtClean="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C4A23F-5CF6-4A66-8A0F-20C68946F982}" type="slidenum">
              <a:rPr lang="en-US" smtClean="0"/>
              <a:t>‹#›</a:t>
            </a:fld>
            <a:endParaRPr lang="en-US"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B450771-2384-4C4F-966C-513D868006AB}" type="datetimeFigureOut">
              <a:rPr lang="en-US" smtClean="0"/>
              <a:t>9/15/2020</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EC4A23F-5CF6-4A66-8A0F-20C68946F98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295400"/>
            <a:ext cx="7848600" cy="3785652"/>
          </a:xfrm>
          <a:prstGeom prst="rect">
            <a:avLst/>
          </a:prstGeom>
          <a:noFill/>
        </p:spPr>
        <p:txBody>
          <a:bodyPr wrap="square" rtlCol="0">
            <a:spAutoFit/>
          </a:bodyPr>
          <a:lstStyle/>
          <a:p>
            <a:pPr algn="ctr"/>
            <a:r>
              <a:rPr lang="en-US" sz="4000" dirty="0" smtClean="0">
                <a:latin typeface="Arial Black" panose="020B0A04020102020204" pitchFamily="34" charset="0"/>
              </a:rPr>
              <a:t>Mental </a:t>
            </a:r>
            <a:r>
              <a:rPr lang="en-US" sz="4000" dirty="0" smtClean="0">
                <a:latin typeface="Arial Black" panose="020B0A04020102020204" pitchFamily="34" charset="0"/>
              </a:rPr>
              <a:t>Health </a:t>
            </a:r>
          </a:p>
          <a:p>
            <a:pPr algn="ctr"/>
            <a:r>
              <a:rPr lang="en-US" sz="4000" dirty="0" smtClean="0">
                <a:latin typeface="Arial Black" panose="020B0A04020102020204" pitchFamily="34" charset="0"/>
              </a:rPr>
              <a:t>Diversionary Program</a:t>
            </a:r>
          </a:p>
          <a:p>
            <a:pPr algn="ctr"/>
            <a:endParaRPr lang="en-US" sz="4000" dirty="0" smtClean="0">
              <a:latin typeface="Arial Black" panose="020B0A04020102020204" pitchFamily="34" charset="0"/>
            </a:endParaRPr>
          </a:p>
          <a:p>
            <a:pPr algn="ctr"/>
            <a:endParaRPr lang="en-US" sz="4000" dirty="0">
              <a:latin typeface="Arial Black" panose="020B0A04020102020204" pitchFamily="34" charset="0"/>
            </a:endParaRPr>
          </a:p>
          <a:p>
            <a:pPr algn="ctr"/>
            <a:r>
              <a:rPr lang="en-US" sz="4000" dirty="0" smtClean="0">
                <a:latin typeface="Arial Black" panose="020B0A04020102020204" pitchFamily="34" charset="0"/>
              </a:rPr>
              <a:t>Duval County </a:t>
            </a:r>
          </a:p>
          <a:p>
            <a:pPr algn="ctr"/>
            <a:r>
              <a:rPr lang="en-US" sz="4000" dirty="0" smtClean="0">
                <a:latin typeface="Arial Black" panose="020B0A04020102020204" pitchFamily="34" charset="0"/>
              </a:rPr>
              <a:t>Mental Health Court</a:t>
            </a:r>
            <a:endParaRPr lang="en-US" sz="4000" dirty="0">
              <a:latin typeface="Arial Black" panose="020B0A04020102020204" pitchFamily="34" charset="0"/>
            </a:endParaRPr>
          </a:p>
        </p:txBody>
      </p:sp>
    </p:spTree>
    <p:extLst>
      <p:ext uri="{BB962C8B-B14F-4D97-AF65-F5344CB8AC3E}">
        <p14:creationId xmlns:p14="http://schemas.microsoft.com/office/powerpoint/2010/main" val="1613973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153400" cy="3847207"/>
          </a:xfrm>
          <a:prstGeom prst="rect">
            <a:avLst/>
          </a:prstGeom>
        </p:spPr>
        <p:txBody>
          <a:bodyPr wrap="square">
            <a:spAutoFit/>
          </a:bodyPr>
          <a:lstStyle/>
          <a:p>
            <a:pPr algn="ctr"/>
            <a:r>
              <a:rPr lang="en-US" sz="2800" b="1" u="sng" dirty="0">
                <a:latin typeface="Arial Black" panose="020B0A04020102020204" pitchFamily="34" charset="0"/>
              </a:rPr>
              <a:t>Mental Health Court is B</a:t>
            </a:r>
            <a:r>
              <a:rPr lang="en-US" sz="2800" b="1" u="sng" dirty="0" smtClean="0">
                <a:latin typeface="Arial Black" panose="020B0A04020102020204" pitchFamily="34" charset="0"/>
              </a:rPr>
              <a:t>orn</a:t>
            </a:r>
          </a:p>
          <a:p>
            <a:endParaRPr lang="en-US" dirty="0" smtClean="0"/>
          </a:p>
          <a:p>
            <a:endParaRPr lang="en-US" dirty="0" smtClean="0"/>
          </a:p>
          <a:p>
            <a:endParaRPr lang="en-US" dirty="0"/>
          </a:p>
          <a:p>
            <a:pPr algn="just">
              <a:lnSpc>
                <a:spcPct val="150000"/>
              </a:lnSpc>
            </a:pPr>
            <a:r>
              <a:rPr lang="en-US" dirty="0" smtClean="0"/>
              <a:t>The </a:t>
            </a:r>
            <a:r>
              <a:rPr lang="en-US" dirty="0"/>
              <a:t>idea for the program came about in 1994, when the </a:t>
            </a:r>
            <a:r>
              <a:rPr lang="en-US" dirty="0" smtClean="0"/>
              <a:t>Honorable </a:t>
            </a:r>
            <a:r>
              <a:rPr lang="en-US" dirty="0"/>
              <a:t>Thomas Amodeo became </a:t>
            </a:r>
            <a:r>
              <a:rPr lang="en-US" dirty="0" smtClean="0"/>
              <a:t>Chief </a:t>
            </a:r>
            <a:r>
              <a:rPr lang="en-US" dirty="0"/>
              <a:t>J</a:t>
            </a:r>
            <a:r>
              <a:rPr lang="en-US" dirty="0" smtClean="0"/>
              <a:t>udge </a:t>
            </a:r>
            <a:r>
              <a:rPr lang="en-US" dirty="0"/>
              <a:t>for the Buffalo City Court. Frustrated by the haphazard way defendants were being placed into treatment, the lack of a centralized tracking system for the court, and increased recidivism rates driven in part by the crack epidemic, he started talking to court staff and city officials about new ways of doing business. </a:t>
            </a:r>
          </a:p>
        </p:txBody>
      </p:sp>
    </p:spTree>
    <p:extLst>
      <p:ext uri="{BB962C8B-B14F-4D97-AF65-F5344CB8AC3E}">
        <p14:creationId xmlns:p14="http://schemas.microsoft.com/office/powerpoint/2010/main" val="1204554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8458200" cy="4170372"/>
          </a:xfrm>
          <a:prstGeom prst="rect">
            <a:avLst/>
          </a:prstGeom>
        </p:spPr>
        <p:txBody>
          <a:bodyPr wrap="square">
            <a:spAutoFit/>
          </a:bodyPr>
          <a:lstStyle/>
          <a:p>
            <a:pPr algn="ctr"/>
            <a:r>
              <a:rPr lang="en-US" sz="2800" b="1" u="sng" dirty="0">
                <a:latin typeface="Arial Black" panose="020B0A04020102020204" pitchFamily="34" charset="0"/>
              </a:rPr>
              <a:t>Duval County Mental Health Court </a:t>
            </a:r>
            <a:r>
              <a:rPr lang="en-US" sz="2800" b="1" u="sng" dirty="0" smtClean="0">
                <a:latin typeface="Arial Black" panose="020B0A04020102020204" pitchFamily="34" charset="0"/>
              </a:rPr>
              <a:t>is Born</a:t>
            </a:r>
          </a:p>
          <a:p>
            <a:pPr algn="ctr"/>
            <a:endParaRPr lang="en-US" sz="2400" u="sng" dirty="0" smtClean="0">
              <a:latin typeface="Arial Black" panose="020B0A04020102020204" pitchFamily="34" charset="0"/>
            </a:endParaRPr>
          </a:p>
          <a:p>
            <a:pPr algn="ctr"/>
            <a:endParaRPr lang="en-US" sz="2400" u="sng" dirty="0">
              <a:latin typeface="Arial Black" panose="020B0A04020102020204" pitchFamily="34" charset="0"/>
            </a:endParaRPr>
          </a:p>
          <a:p>
            <a:pPr algn="just">
              <a:lnSpc>
                <a:spcPct val="150000"/>
              </a:lnSpc>
            </a:pPr>
            <a:r>
              <a:rPr lang="en-US" dirty="0"/>
              <a:t>The Duval County Mental Health Court program was developed and implemented under the direction of the Fourth Judicial Circuit in 2008. </a:t>
            </a:r>
            <a:r>
              <a:rPr lang="en-US" dirty="0" smtClean="0"/>
              <a:t>The Mental Health Court Team at that time was headed by Chief Judge Donald Moran and consisted of representation of the State Attorney’s Office, the Public Defender’s Office, Court Administration, River Region Human Services and the Jacksonville Sheriff’s Office. River Region Human Services was replaced by the Mental Health Resource Center in September 2017.</a:t>
            </a:r>
            <a:endParaRPr lang="en-US" dirty="0"/>
          </a:p>
        </p:txBody>
      </p:sp>
    </p:spTree>
    <p:extLst>
      <p:ext uri="{BB962C8B-B14F-4D97-AF65-F5344CB8AC3E}">
        <p14:creationId xmlns:p14="http://schemas.microsoft.com/office/powerpoint/2010/main" val="849117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457200"/>
            <a:ext cx="7620000" cy="5924699"/>
          </a:xfrm>
          <a:prstGeom prst="rect">
            <a:avLst/>
          </a:prstGeom>
        </p:spPr>
        <p:txBody>
          <a:bodyPr wrap="square">
            <a:spAutoFit/>
          </a:bodyPr>
          <a:lstStyle/>
          <a:p>
            <a:pPr algn="ctr"/>
            <a:r>
              <a:rPr lang="en-US" sz="2800" u="sng" dirty="0">
                <a:latin typeface="Arial Black" panose="020B0A04020102020204" pitchFamily="34" charset="0"/>
              </a:rPr>
              <a:t>What is </a:t>
            </a:r>
            <a:r>
              <a:rPr lang="en-US" sz="2800" u="sng" dirty="0" smtClean="0">
                <a:latin typeface="Arial Black" panose="020B0A04020102020204" pitchFamily="34" charset="0"/>
              </a:rPr>
              <a:t>Mental Health Court?</a:t>
            </a:r>
          </a:p>
          <a:p>
            <a:endParaRPr lang="en-US" dirty="0" smtClean="0"/>
          </a:p>
          <a:p>
            <a:pPr algn="just"/>
            <a:endParaRPr lang="en-US" dirty="0"/>
          </a:p>
          <a:p>
            <a:pPr algn="just">
              <a:lnSpc>
                <a:spcPct val="150000"/>
              </a:lnSpc>
            </a:pPr>
            <a:r>
              <a:rPr lang="en-US" dirty="0" smtClean="0"/>
              <a:t>Mental </a:t>
            </a:r>
            <a:r>
              <a:rPr lang="en-US" dirty="0"/>
              <a:t>Health Court provides constructive and innovative court supervision to ensure compliance, reduce </a:t>
            </a:r>
            <a:r>
              <a:rPr lang="en-US" dirty="0" smtClean="0"/>
              <a:t>recidivism, </a:t>
            </a:r>
            <a:r>
              <a:rPr lang="en-US" dirty="0"/>
              <a:t>and to offer a cost-effective alternative to incarceration.  </a:t>
            </a:r>
            <a:endParaRPr lang="en-US" dirty="0" smtClean="0"/>
          </a:p>
          <a:p>
            <a:pPr algn="just">
              <a:lnSpc>
                <a:spcPct val="150000"/>
              </a:lnSpc>
            </a:pPr>
            <a:endParaRPr lang="en-US" dirty="0"/>
          </a:p>
          <a:p>
            <a:pPr algn="just">
              <a:lnSpc>
                <a:spcPct val="150000"/>
              </a:lnSpc>
            </a:pPr>
            <a:r>
              <a:rPr lang="en-US" dirty="0" smtClean="0"/>
              <a:t>Mental </a:t>
            </a:r>
            <a:r>
              <a:rPr lang="en-US" dirty="0"/>
              <a:t>Health Court links offenders who would ordinarily be prison-bound to long-term community-based treatment</a:t>
            </a:r>
            <a:r>
              <a:rPr lang="en-US" dirty="0" smtClean="0"/>
              <a:t>.</a:t>
            </a:r>
          </a:p>
          <a:p>
            <a:pPr algn="just">
              <a:lnSpc>
                <a:spcPct val="150000"/>
              </a:lnSpc>
            </a:pPr>
            <a:endParaRPr lang="en-US" dirty="0"/>
          </a:p>
          <a:p>
            <a:pPr algn="just">
              <a:lnSpc>
                <a:spcPct val="150000"/>
              </a:lnSpc>
            </a:pPr>
            <a:r>
              <a:rPr lang="en-US" dirty="0" smtClean="0"/>
              <a:t>Mental Health Court </a:t>
            </a:r>
            <a:r>
              <a:rPr lang="en-US" dirty="0"/>
              <a:t>seeks to address the cause for the criminal behavior that brought about the pending charges, whether due to noncompliance with medication, lack of accessibility to services, loss or lack of benefits, etc.  </a:t>
            </a:r>
          </a:p>
          <a:p>
            <a:endParaRPr lang="en-US" dirty="0"/>
          </a:p>
        </p:txBody>
      </p:sp>
    </p:spTree>
    <p:extLst>
      <p:ext uri="{BB962C8B-B14F-4D97-AF65-F5344CB8AC3E}">
        <p14:creationId xmlns:p14="http://schemas.microsoft.com/office/powerpoint/2010/main" val="3676892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
            <a:ext cx="7772400" cy="5370701"/>
          </a:xfrm>
          <a:prstGeom prst="rect">
            <a:avLst/>
          </a:prstGeom>
        </p:spPr>
        <p:txBody>
          <a:bodyPr wrap="square">
            <a:spAutoFit/>
          </a:bodyPr>
          <a:lstStyle/>
          <a:p>
            <a:pPr algn="ctr"/>
            <a:r>
              <a:rPr lang="en-US" sz="2800" b="1" u="sng" dirty="0" smtClean="0">
                <a:latin typeface="Arial Black" panose="020B0A04020102020204" pitchFamily="34" charset="0"/>
              </a:rPr>
              <a:t>How does Mental Health Court work?</a:t>
            </a:r>
          </a:p>
          <a:p>
            <a:endParaRPr lang="en-US" dirty="0" smtClean="0"/>
          </a:p>
          <a:p>
            <a:pPr marL="285750" indent="-285750" algn="just">
              <a:lnSpc>
                <a:spcPct val="150000"/>
              </a:lnSpc>
              <a:buFont typeface="Arial" charset="0"/>
              <a:buChar char="•"/>
            </a:pPr>
            <a:r>
              <a:rPr lang="en-US" dirty="0" smtClean="0"/>
              <a:t>12 month program (may be extended as needed)</a:t>
            </a:r>
          </a:p>
          <a:p>
            <a:pPr algn="just">
              <a:lnSpc>
                <a:spcPct val="150000"/>
              </a:lnSpc>
            </a:pPr>
            <a:endParaRPr lang="en-US" dirty="0" smtClean="0"/>
          </a:p>
          <a:p>
            <a:pPr marL="285750" indent="-285750" algn="just">
              <a:lnSpc>
                <a:spcPct val="150000"/>
              </a:lnSpc>
              <a:buFont typeface="Arial" charset="0"/>
              <a:buChar char="•"/>
            </a:pPr>
            <a:r>
              <a:rPr lang="en-US" dirty="0"/>
              <a:t>M</a:t>
            </a:r>
            <a:r>
              <a:rPr lang="en-US" dirty="0" smtClean="0"/>
              <a:t>ental </a:t>
            </a:r>
            <a:r>
              <a:rPr lang="en-US" dirty="0"/>
              <a:t>health </a:t>
            </a:r>
            <a:r>
              <a:rPr lang="en-US" dirty="0" smtClean="0"/>
              <a:t>assessments</a:t>
            </a:r>
          </a:p>
          <a:p>
            <a:pPr algn="just">
              <a:lnSpc>
                <a:spcPct val="150000"/>
              </a:lnSpc>
            </a:pPr>
            <a:endParaRPr lang="en-US" dirty="0" smtClean="0"/>
          </a:p>
          <a:p>
            <a:pPr marL="285750" indent="-285750" algn="just">
              <a:lnSpc>
                <a:spcPct val="150000"/>
              </a:lnSpc>
              <a:buFont typeface="Arial" charset="0"/>
              <a:buChar char="•"/>
            </a:pPr>
            <a:r>
              <a:rPr lang="en-US" dirty="0"/>
              <a:t>I</a:t>
            </a:r>
            <a:r>
              <a:rPr lang="en-US" dirty="0" smtClean="0"/>
              <a:t>ndividualized </a:t>
            </a:r>
            <a:r>
              <a:rPr lang="en-US" dirty="0"/>
              <a:t>treatment </a:t>
            </a:r>
            <a:r>
              <a:rPr lang="en-US" dirty="0" smtClean="0"/>
              <a:t>plans</a:t>
            </a:r>
          </a:p>
          <a:p>
            <a:pPr algn="just">
              <a:lnSpc>
                <a:spcPct val="150000"/>
              </a:lnSpc>
            </a:pPr>
            <a:endParaRPr lang="en-US" dirty="0" smtClean="0"/>
          </a:p>
          <a:p>
            <a:pPr marL="285750" indent="-285750" algn="just">
              <a:lnSpc>
                <a:spcPct val="150000"/>
              </a:lnSpc>
              <a:buFont typeface="Arial" charset="0"/>
              <a:buChar char="•"/>
            </a:pPr>
            <a:r>
              <a:rPr lang="en-US" dirty="0"/>
              <a:t>O</a:t>
            </a:r>
            <a:r>
              <a:rPr lang="en-US" dirty="0" smtClean="0"/>
              <a:t>ngoing </a:t>
            </a:r>
            <a:r>
              <a:rPr lang="en-US" dirty="0"/>
              <a:t>judicial monitoring to address </a:t>
            </a:r>
            <a:r>
              <a:rPr lang="en-US" dirty="0" smtClean="0"/>
              <a:t>the </a:t>
            </a:r>
            <a:r>
              <a:rPr lang="en-US" dirty="0"/>
              <a:t>mental health needs of offender and the public safety concerns of the </a:t>
            </a:r>
            <a:r>
              <a:rPr lang="en-US" dirty="0" smtClean="0"/>
              <a:t>community</a:t>
            </a:r>
            <a:r>
              <a:rPr lang="en-US" dirty="0"/>
              <a:t>  </a:t>
            </a:r>
            <a:endParaRPr lang="en-US" dirty="0" smtClean="0"/>
          </a:p>
          <a:p>
            <a:pPr algn="just">
              <a:lnSpc>
                <a:spcPct val="150000"/>
              </a:lnSpc>
            </a:pPr>
            <a:endParaRPr lang="en-US" dirty="0"/>
          </a:p>
          <a:p>
            <a:pPr marL="285750" indent="-285750" algn="just">
              <a:lnSpc>
                <a:spcPct val="150000"/>
              </a:lnSpc>
              <a:buFont typeface="Arial" charset="0"/>
              <a:buChar char="•"/>
            </a:pPr>
            <a:r>
              <a:rPr lang="en-US" dirty="0" smtClean="0"/>
              <a:t>Participants are referred as part of diversion or as a special condition of probation (post adjudicatory)</a:t>
            </a:r>
            <a:endParaRPr lang="en-US" dirty="0"/>
          </a:p>
        </p:txBody>
      </p:sp>
    </p:spTree>
    <p:extLst>
      <p:ext uri="{BB962C8B-B14F-4D97-AF65-F5344CB8AC3E}">
        <p14:creationId xmlns:p14="http://schemas.microsoft.com/office/powerpoint/2010/main" val="2790685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273" y="304800"/>
            <a:ext cx="8229600" cy="5447645"/>
          </a:xfrm>
          <a:prstGeom prst="rect">
            <a:avLst/>
          </a:prstGeom>
        </p:spPr>
        <p:txBody>
          <a:bodyPr wrap="square">
            <a:spAutoFit/>
          </a:bodyPr>
          <a:lstStyle/>
          <a:p>
            <a:pPr algn="ctr"/>
            <a:r>
              <a:rPr lang="en-US" sz="2400" b="1" u="sng" dirty="0" smtClean="0">
                <a:latin typeface="Arial Black" panose="020B0A04020102020204" pitchFamily="34" charset="0"/>
              </a:rPr>
              <a:t>Eligibility Criteria for Mental Health Court</a:t>
            </a:r>
          </a:p>
          <a:p>
            <a:endParaRPr lang="en-US" dirty="0" smtClean="0"/>
          </a:p>
          <a:p>
            <a:endParaRPr lang="en-US" dirty="0"/>
          </a:p>
          <a:p>
            <a:pPr marL="285750" indent="-285750" algn="just">
              <a:lnSpc>
                <a:spcPct val="150000"/>
              </a:lnSpc>
              <a:buFont typeface="Arial" panose="020B0604020202020204" pitchFamily="34" charset="0"/>
              <a:buChar char="•"/>
            </a:pPr>
            <a:r>
              <a:rPr lang="en-US" dirty="0" smtClean="0"/>
              <a:t>Local </a:t>
            </a:r>
            <a:r>
              <a:rPr lang="en-US" dirty="0"/>
              <a:t>Resident age 18 and </a:t>
            </a:r>
            <a:r>
              <a:rPr lang="en-US" dirty="0" smtClean="0"/>
              <a:t>over</a:t>
            </a:r>
          </a:p>
          <a:p>
            <a:pPr lvl="0" algn="just">
              <a:lnSpc>
                <a:spcPct val="150000"/>
              </a:lnSpc>
            </a:pPr>
            <a:endParaRPr lang="en-US" dirty="0"/>
          </a:p>
          <a:p>
            <a:pPr marL="285750" lvl="0" indent="-285750" algn="just">
              <a:lnSpc>
                <a:spcPct val="150000"/>
              </a:lnSpc>
              <a:buFont typeface="Arial" panose="020B0604020202020204" pitchFamily="34" charset="0"/>
              <a:buChar char="•"/>
            </a:pPr>
            <a:r>
              <a:rPr lang="en-US" dirty="0"/>
              <a:t>Charged with a </a:t>
            </a:r>
            <a:r>
              <a:rPr lang="en-US" dirty="0" smtClean="0"/>
              <a:t>Municipal Ordinance, Misdemeanor, </a:t>
            </a:r>
            <a:r>
              <a:rPr lang="en-US" dirty="0"/>
              <a:t>Non-violent 3</a:t>
            </a:r>
            <a:r>
              <a:rPr lang="en-US" baseline="30000" dirty="0"/>
              <a:t>rd</a:t>
            </a:r>
            <a:r>
              <a:rPr lang="en-US" dirty="0"/>
              <a:t> and 2</a:t>
            </a:r>
            <a:r>
              <a:rPr lang="en-US" baseline="30000" dirty="0"/>
              <a:t>nd</a:t>
            </a:r>
            <a:r>
              <a:rPr lang="en-US" dirty="0"/>
              <a:t> degree felony (case by case review of prior record with violence</a:t>
            </a:r>
            <a:r>
              <a:rPr lang="en-US" dirty="0" smtClean="0"/>
              <a:t>)</a:t>
            </a:r>
          </a:p>
          <a:p>
            <a:pPr marL="742950" lvl="1" indent="-285750" algn="just">
              <a:lnSpc>
                <a:spcPct val="150000"/>
              </a:lnSpc>
              <a:buFont typeface="Arial" panose="020B0604020202020204" pitchFamily="34" charset="0"/>
              <a:buChar char="•"/>
            </a:pPr>
            <a:r>
              <a:rPr lang="en-US" dirty="0" smtClean="0"/>
              <a:t>Some crimes of violence permitted with victim and SAO consent</a:t>
            </a:r>
            <a:endParaRPr lang="en-US" dirty="0"/>
          </a:p>
          <a:p>
            <a:pPr lvl="0" algn="just">
              <a:lnSpc>
                <a:spcPct val="150000"/>
              </a:lnSpc>
            </a:pPr>
            <a:endParaRPr lang="en-US" dirty="0" smtClean="0"/>
          </a:p>
          <a:p>
            <a:pPr marL="285750" lvl="0" indent="-285750" algn="just">
              <a:lnSpc>
                <a:spcPct val="150000"/>
              </a:lnSpc>
              <a:buFont typeface="Arial" panose="020B0604020202020204" pitchFamily="34" charset="0"/>
              <a:buChar char="•"/>
            </a:pPr>
            <a:r>
              <a:rPr lang="en-US" dirty="0" smtClean="0"/>
              <a:t>Mental </a:t>
            </a:r>
            <a:r>
              <a:rPr lang="en-US" dirty="0"/>
              <a:t>health diagnosis </a:t>
            </a:r>
            <a:r>
              <a:rPr lang="en-US" dirty="0" smtClean="0"/>
              <a:t>of Schizophrenia, Bipolar, </a:t>
            </a:r>
            <a:r>
              <a:rPr lang="en-US" dirty="0"/>
              <a:t>or </a:t>
            </a:r>
            <a:r>
              <a:rPr lang="en-US" dirty="0" smtClean="0"/>
              <a:t>Anxiety with </a:t>
            </a:r>
            <a:r>
              <a:rPr lang="en-US" dirty="0"/>
              <a:t>or without co-occurring substance abuse disorder</a:t>
            </a:r>
          </a:p>
          <a:p>
            <a:pPr lvl="0" algn="just">
              <a:lnSpc>
                <a:spcPct val="150000"/>
              </a:lnSpc>
            </a:pPr>
            <a:endParaRPr lang="en-US" dirty="0" smtClean="0"/>
          </a:p>
          <a:p>
            <a:pPr marL="285750" lvl="0" indent="-285750" algn="just">
              <a:lnSpc>
                <a:spcPct val="150000"/>
              </a:lnSpc>
              <a:buFont typeface="Arial" panose="020B0604020202020204" pitchFamily="34" charset="0"/>
              <a:buChar char="•"/>
            </a:pPr>
            <a:r>
              <a:rPr lang="en-US" dirty="0" smtClean="0"/>
              <a:t>Numerous </a:t>
            </a:r>
            <a:r>
              <a:rPr lang="en-US" dirty="0"/>
              <a:t>involvements with the criminal justice system</a:t>
            </a:r>
          </a:p>
          <a:p>
            <a:endParaRPr lang="en-US" dirty="0"/>
          </a:p>
        </p:txBody>
      </p:sp>
    </p:spTree>
    <p:extLst>
      <p:ext uri="{BB962C8B-B14F-4D97-AF65-F5344CB8AC3E}">
        <p14:creationId xmlns:p14="http://schemas.microsoft.com/office/powerpoint/2010/main" val="2028847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153400" cy="3924151"/>
          </a:xfrm>
          <a:prstGeom prst="rect">
            <a:avLst/>
          </a:prstGeom>
        </p:spPr>
        <p:txBody>
          <a:bodyPr wrap="square">
            <a:spAutoFit/>
          </a:bodyPr>
          <a:lstStyle/>
          <a:p>
            <a:pPr algn="ctr"/>
            <a:r>
              <a:rPr lang="en-US" sz="2400" b="1" u="sng" dirty="0" smtClean="0">
                <a:latin typeface="Arial Black" panose="020B0A04020102020204" pitchFamily="34" charset="0"/>
              </a:rPr>
              <a:t>Duval County Mental </a:t>
            </a:r>
            <a:r>
              <a:rPr lang="en-US" sz="2400" b="1" u="sng" dirty="0">
                <a:latin typeface="Arial Black" panose="020B0A04020102020204" pitchFamily="34" charset="0"/>
              </a:rPr>
              <a:t>Health Court </a:t>
            </a:r>
            <a:r>
              <a:rPr lang="en-US" sz="2400" b="1" u="sng" dirty="0" smtClean="0">
                <a:latin typeface="Arial Black" panose="020B0A04020102020204" pitchFamily="34" charset="0"/>
              </a:rPr>
              <a:t>Statistics</a:t>
            </a:r>
          </a:p>
          <a:p>
            <a:endParaRPr lang="en-US" dirty="0" smtClean="0"/>
          </a:p>
          <a:p>
            <a:endParaRPr lang="en-US" dirty="0" smtClean="0"/>
          </a:p>
          <a:p>
            <a:pPr>
              <a:lnSpc>
                <a:spcPct val="150000"/>
              </a:lnSpc>
            </a:pPr>
            <a:r>
              <a:rPr lang="en-US" dirty="0" smtClean="0"/>
              <a:t>		</a:t>
            </a:r>
            <a:r>
              <a:rPr lang="en-US" b="1" u="sng" dirty="0" smtClean="0"/>
              <a:t>2018</a:t>
            </a:r>
            <a:r>
              <a:rPr lang="en-US" b="1" dirty="0" smtClean="0"/>
              <a:t>		</a:t>
            </a:r>
            <a:r>
              <a:rPr lang="en-US" b="1" u="sng" dirty="0" smtClean="0"/>
              <a:t>2019</a:t>
            </a:r>
            <a:r>
              <a:rPr lang="en-US" b="1" dirty="0" smtClean="0"/>
              <a:t>	             </a:t>
            </a:r>
            <a:r>
              <a:rPr lang="en-US" b="1" u="sng" dirty="0" smtClean="0"/>
              <a:t>Through August 2020</a:t>
            </a:r>
          </a:p>
          <a:p>
            <a:pPr>
              <a:lnSpc>
                <a:spcPct val="150000"/>
              </a:lnSpc>
            </a:pPr>
            <a:endParaRPr lang="en-US" b="1" dirty="0"/>
          </a:p>
          <a:p>
            <a:pPr>
              <a:lnSpc>
                <a:spcPct val="150000"/>
              </a:lnSpc>
            </a:pPr>
            <a:r>
              <a:rPr lang="en-US" b="1" dirty="0" smtClean="0"/>
              <a:t>Admission	  37		  41			20</a:t>
            </a:r>
          </a:p>
          <a:p>
            <a:pPr>
              <a:lnSpc>
                <a:spcPct val="150000"/>
              </a:lnSpc>
            </a:pPr>
            <a:endParaRPr lang="en-US" b="1" dirty="0"/>
          </a:p>
          <a:p>
            <a:pPr>
              <a:lnSpc>
                <a:spcPct val="150000"/>
              </a:lnSpc>
            </a:pPr>
            <a:r>
              <a:rPr lang="en-US" b="1" dirty="0" smtClean="0"/>
              <a:t>Discharges	  24	               34			  9</a:t>
            </a:r>
          </a:p>
          <a:p>
            <a:pPr>
              <a:lnSpc>
                <a:spcPct val="150000"/>
              </a:lnSpc>
            </a:pPr>
            <a:endParaRPr lang="en-US" b="1" dirty="0"/>
          </a:p>
          <a:p>
            <a:pPr>
              <a:lnSpc>
                <a:spcPct val="150000"/>
              </a:lnSpc>
            </a:pPr>
            <a:r>
              <a:rPr lang="en-US" b="1" dirty="0" smtClean="0"/>
              <a:t>Graduates	  33		 14		             15</a:t>
            </a:r>
          </a:p>
        </p:txBody>
      </p:sp>
    </p:spTree>
    <p:extLst>
      <p:ext uri="{BB962C8B-B14F-4D97-AF65-F5344CB8AC3E}">
        <p14:creationId xmlns:p14="http://schemas.microsoft.com/office/powerpoint/2010/main" val="513355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539</TotalTime>
  <Words>328</Words>
  <Application>Microsoft Office PowerPoint</Application>
  <PresentationFormat>On-screen Show (4:3)</PresentationFormat>
  <Paragraphs>56</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Jacksonville Sheriff's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dc:creator>
  <cp:lastModifiedBy>test</cp:lastModifiedBy>
  <cp:revision>23</cp:revision>
  <cp:lastPrinted>2020-09-15T09:21:37Z</cp:lastPrinted>
  <dcterms:created xsi:type="dcterms:W3CDTF">2020-08-20T12:10:16Z</dcterms:created>
  <dcterms:modified xsi:type="dcterms:W3CDTF">2020-09-15T09:27:29Z</dcterms:modified>
</cp:coreProperties>
</file>