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4" r:id="rId4"/>
    <p:sldId id="263" r:id="rId5"/>
    <p:sldId id="265" r:id="rId6"/>
    <p:sldId id="287" r:id="rId7"/>
    <p:sldId id="288" r:id="rId8"/>
    <p:sldId id="267" r:id="rId9"/>
    <p:sldId id="279" r:id="rId10"/>
    <p:sldId id="280" r:id="rId11"/>
    <p:sldId id="284" r:id="rId12"/>
    <p:sldId id="258" r:id="rId13"/>
    <p:sldId id="289" r:id="rId14"/>
    <p:sldId id="29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1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746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068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4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7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5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5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2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1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4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C241C-26E4-49E4-B6A2-7B7FF1433C5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E589AD-B246-4EAA-BE2E-F8D55B92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1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jpeg"/><Relationship Id="rId7" Type="http://schemas.openxmlformats.org/officeDocument/2006/relationships/image" Target="../media/image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microsoft.com/office/2007/relationships/hdphoto" Target="../media/hdphoto3.wdp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6.jpe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98796A4-F7A5-4F5E-B8DC-611D925B2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60" y="714949"/>
            <a:ext cx="3623602" cy="3824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F0A89C-73E0-492B-970A-0C40C0194E78}"/>
              </a:ext>
            </a:extLst>
          </p:cNvPr>
          <p:cNvSpPr txBox="1"/>
          <p:nvPr/>
        </p:nvSpPr>
        <p:spPr>
          <a:xfrm>
            <a:off x="1707052" y="4985586"/>
            <a:ext cx="795621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Tobin, Chief Operating Officer</a:t>
            </a:r>
          </a:p>
          <a:p>
            <a:pPr algn="ctr"/>
            <a:endParaRPr lang="en-US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6, 2019</a:t>
            </a:r>
          </a:p>
        </p:txBody>
      </p:sp>
      <p:pic>
        <p:nvPicPr>
          <p:cNvPr id="4" name="Picture 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177692A-34AD-4493-90F8-1A9B77476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13" y="714949"/>
            <a:ext cx="3748458" cy="37523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AA3F0B-737E-4637-8C36-507B557849DC}"/>
              </a:ext>
            </a:extLst>
          </p:cNvPr>
          <p:cNvSpPr/>
          <p:nvPr/>
        </p:nvSpPr>
        <p:spPr>
          <a:xfrm>
            <a:off x="5486400" y="618565"/>
            <a:ext cx="3953435" cy="407445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08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BC83E3-2669-4B9A-8F2F-2B562AA6D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8" r="24090"/>
          <a:stretch/>
        </p:blipFill>
        <p:spPr>
          <a:xfrm>
            <a:off x="3007049" y="1438745"/>
            <a:ext cx="1828800" cy="220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635BFB-EB29-4706-9A9C-243C14DFBC45}"/>
              </a:ext>
            </a:extLst>
          </p:cNvPr>
          <p:cNvSpPr txBox="1"/>
          <p:nvPr/>
        </p:nvSpPr>
        <p:spPr>
          <a:xfrm>
            <a:off x="2802802" y="3733800"/>
            <a:ext cx="223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  Kenneth Darity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 of School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EA48B-56BB-4E61-91E5-DFE0C9057B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83" y="1403676"/>
            <a:ext cx="1905000" cy="2215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95EE88-1AB7-4504-94EE-4EA0A2BA3EDF}"/>
              </a:ext>
            </a:extLst>
          </p:cNvPr>
          <p:cNvSpPr txBox="1"/>
          <p:nvPr/>
        </p:nvSpPr>
        <p:spPr>
          <a:xfrm>
            <a:off x="5320551" y="3733800"/>
            <a:ext cx="223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  Mary Nash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Needs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444FBC-9A0F-444A-BD1E-C056C22CED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09" y="1416139"/>
            <a:ext cx="2166272" cy="213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7DD797-FC1E-4E19-BBCC-0F30BDCEF5D0}"/>
              </a:ext>
            </a:extLst>
          </p:cNvPr>
          <p:cNvSpPr txBox="1"/>
          <p:nvPr/>
        </p:nvSpPr>
        <p:spPr>
          <a:xfrm>
            <a:off x="9685698" y="3727865"/>
            <a:ext cx="223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   Lenora Wilson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Learning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71545A-DBB9-4A17-B4C8-65BC5E1423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r="22738" b="677"/>
          <a:stretch/>
        </p:blipFill>
        <p:spPr>
          <a:xfrm>
            <a:off x="7356153" y="1384202"/>
            <a:ext cx="2057400" cy="22543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1349E0-6A67-4A9D-8FD5-511E34450561}"/>
              </a:ext>
            </a:extLst>
          </p:cNvPr>
          <p:cNvSpPr txBox="1"/>
          <p:nvPr/>
        </p:nvSpPr>
        <p:spPr>
          <a:xfrm>
            <a:off x="7557846" y="3727865"/>
            <a:ext cx="164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Tyrica Young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Century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9" y="1468179"/>
            <a:ext cx="2150904" cy="21509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635BFB-EB29-4706-9A9C-243C14DFBC45}"/>
              </a:ext>
            </a:extLst>
          </p:cNvPr>
          <p:cNvSpPr txBox="1"/>
          <p:nvPr/>
        </p:nvSpPr>
        <p:spPr>
          <a:xfrm>
            <a:off x="774506" y="3669611"/>
            <a:ext cx="1837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oyce Watson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C43C0C45-8719-457D-8326-827382B42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8" y="263976"/>
            <a:ext cx="1691955" cy="8920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541AF1-6CF8-47B1-BEAE-1AC069085A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5227" y="153014"/>
            <a:ext cx="1296347" cy="1113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A0A6F-A674-4CE2-95B0-78F901472B18}"/>
              </a:ext>
            </a:extLst>
          </p:cNvPr>
          <p:cNvSpPr txBox="1"/>
          <p:nvPr/>
        </p:nvSpPr>
        <p:spPr>
          <a:xfrm>
            <a:off x="4086578" y="530578"/>
            <a:ext cx="475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Directors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71C04C-F8AB-42FF-89FE-48A536A942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12" y="4423501"/>
            <a:ext cx="2150932" cy="21811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B29284-35E7-4BB3-9B9A-69A31CDFF47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76" t="6932" r="24848" b="19659"/>
          <a:stretch/>
        </p:blipFill>
        <p:spPr>
          <a:xfrm>
            <a:off x="6280701" y="4423501"/>
            <a:ext cx="2150904" cy="2207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7A794D-D024-43AC-9424-7BDAB9566D14}"/>
              </a:ext>
            </a:extLst>
          </p:cNvPr>
          <p:cNvSpPr txBox="1"/>
          <p:nvPr/>
        </p:nvSpPr>
        <p:spPr>
          <a:xfrm>
            <a:off x="971559" y="5806642"/>
            <a:ext cx="223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John Everett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 Teen &amp; Teen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92F198-56C2-4AF9-BE9B-9EA3D2FC5707}"/>
              </a:ext>
            </a:extLst>
          </p:cNvPr>
          <p:cNvSpPr txBox="1"/>
          <p:nvPr/>
        </p:nvSpPr>
        <p:spPr>
          <a:xfrm>
            <a:off x="8779039" y="5806641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 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Katoia Wilkins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Juvenile Justice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789E83-D2E0-4E9B-8ECC-563D5CF1C1CB}"/>
              </a:ext>
            </a:extLst>
          </p:cNvPr>
          <p:cNvSpPr/>
          <p:nvPr/>
        </p:nvSpPr>
        <p:spPr>
          <a:xfrm>
            <a:off x="293511" y="1384202"/>
            <a:ext cx="11785600" cy="532078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5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535" y="1977638"/>
            <a:ext cx="1850511" cy="46029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bg1"/>
                </a:solidFill>
              </a:rPr>
              <a:t>Chief Operating Officer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Mary Tobin</a:t>
            </a:r>
          </a:p>
        </p:txBody>
      </p:sp>
      <p:sp>
        <p:nvSpPr>
          <p:cNvPr id="4" name="Rectangle 3"/>
          <p:cNvSpPr/>
          <p:nvPr/>
        </p:nvSpPr>
        <p:spPr>
          <a:xfrm>
            <a:off x="4752768" y="646748"/>
            <a:ext cx="2436267" cy="6733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Chief Executive Officer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Joe Peppers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533" y="2751299"/>
            <a:ext cx="1753752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tx1"/>
                </a:solidFill>
              </a:rPr>
              <a:t>Director of Early Learning 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Lenora Wilson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636001" y="1997060"/>
            <a:ext cx="1644697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bg1"/>
                </a:solidFill>
              </a:rPr>
              <a:t>Chief Strategy Officer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Jennifer Blalock </a:t>
            </a:r>
          </a:p>
        </p:txBody>
      </p:sp>
      <p:sp>
        <p:nvSpPr>
          <p:cNvPr id="9" name="Rectangle 8"/>
          <p:cNvSpPr/>
          <p:nvPr/>
        </p:nvSpPr>
        <p:spPr>
          <a:xfrm>
            <a:off x="6396250" y="1977637"/>
            <a:ext cx="1427239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bg1"/>
                </a:solidFill>
              </a:rPr>
              <a:t>Sr. Director Finance 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Cynthia Nixon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535" y="4292429"/>
            <a:ext cx="1761067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tx1"/>
                </a:solidFill>
              </a:rPr>
              <a:t>Dir. Out of School Time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Kenneth Darity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36000" y="3524080"/>
            <a:ext cx="1923787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tx1"/>
                </a:solidFill>
              </a:rPr>
              <a:t>Dir of Juvenile Justice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Katoia Wilkins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49849" y="1977637"/>
            <a:ext cx="2094896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bg1"/>
                </a:solidFill>
              </a:rPr>
              <a:t>Sr. Director Communications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Donald Horner III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9533" y="5062994"/>
            <a:ext cx="176106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tx1"/>
                </a:solidFill>
              </a:rPr>
              <a:t>Director of OST (Grants)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Tyrica Young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636001" y="4286684"/>
            <a:ext cx="1907863" cy="4845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 err="1">
                <a:solidFill>
                  <a:schemeClr val="tx1"/>
                </a:solidFill>
              </a:rPr>
              <a:t>Ast</a:t>
            </a:r>
            <a:r>
              <a:rPr lang="en-US" sz="900" b="1" u="sng" dirty="0">
                <a:solidFill>
                  <a:schemeClr val="tx1"/>
                </a:solidFill>
              </a:rPr>
              <a:t> Dir of</a:t>
            </a:r>
          </a:p>
          <a:p>
            <a:pPr algn="ctr"/>
            <a:r>
              <a:rPr lang="en-US" sz="900" b="1" u="sng" dirty="0">
                <a:solidFill>
                  <a:schemeClr val="tx1"/>
                </a:solidFill>
              </a:rPr>
              <a:t>Grants &amp; Development 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Dae Lynn Helm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636001" y="5076593"/>
            <a:ext cx="1930399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 err="1">
                <a:solidFill>
                  <a:schemeClr val="tx1"/>
                </a:solidFill>
              </a:rPr>
              <a:t>Ast</a:t>
            </a:r>
            <a:r>
              <a:rPr lang="en-US" sz="900" b="1" u="sng" dirty="0">
                <a:solidFill>
                  <a:schemeClr val="tx1"/>
                </a:solidFill>
              </a:rPr>
              <a:t> Director of Training</a:t>
            </a:r>
          </a:p>
          <a:p>
            <a:pPr algn="ctr"/>
            <a:r>
              <a:rPr lang="en-US" sz="900" b="1" dirty="0" err="1">
                <a:solidFill>
                  <a:schemeClr val="tx1"/>
                </a:solidFill>
              </a:rPr>
              <a:t>LaRaya</a:t>
            </a:r>
            <a:r>
              <a:rPr lang="en-US" sz="900" b="1" dirty="0">
                <a:solidFill>
                  <a:schemeClr val="tx1"/>
                </a:solidFill>
              </a:rPr>
              <a:t> Strong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9534" y="3521864"/>
            <a:ext cx="1761069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tx1"/>
                </a:solidFill>
              </a:rPr>
              <a:t>Director of Administration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Joyce Watson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29536" y="5833561"/>
            <a:ext cx="1731017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tx1"/>
                </a:solidFill>
              </a:rPr>
              <a:t>Director of  Special Needs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Mary Nash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299201" y="3595362"/>
            <a:ext cx="1559367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tx1"/>
                </a:solidFill>
              </a:rPr>
              <a:t>Contract Compliance </a:t>
            </a:r>
            <a:r>
              <a:rPr lang="en-US" sz="900" b="1" dirty="0">
                <a:solidFill>
                  <a:schemeClr val="tx1"/>
                </a:solidFill>
              </a:rPr>
              <a:t>-Christine </a:t>
            </a:r>
            <a:r>
              <a:rPr lang="en-US" sz="900" b="1" dirty="0" err="1">
                <a:solidFill>
                  <a:schemeClr val="tx1"/>
                </a:solidFill>
              </a:rPr>
              <a:t>McNeilly</a:t>
            </a:r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-Shaterica Moore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31329" y="2751300"/>
            <a:ext cx="1427239" cy="6015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tx1"/>
                </a:solidFill>
              </a:rPr>
              <a:t>Auditing/ Accounting Manager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Eunice </a:t>
            </a:r>
            <a:r>
              <a:rPr lang="en-US" sz="900" b="1" dirty="0" err="1">
                <a:solidFill>
                  <a:schemeClr val="tx1"/>
                </a:solidFill>
              </a:rPr>
              <a:t>Dumba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96249" y="4509762"/>
            <a:ext cx="1497395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tx1"/>
                </a:solidFill>
              </a:rPr>
              <a:t>Admin Aide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Sandra Moody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12333" y="770451"/>
            <a:ext cx="1530068" cy="4295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tx1"/>
                </a:solidFill>
              </a:rPr>
              <a:t>Executive Assistant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Delores Williams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24041" y="69750"/>
            <a:ext cx="1497393" cy="39279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KHA Board </a:t>
            </a:r>
          </a:p>
        </p:txBody>
      </p:sp>
      <p:cxnSp>
        <p:nvCxnSpPr>
          <p:cNvPr id="21" name="Straight Connector 20"/>
          <p:cNvCxnSpPr>
            <a:stCxn id="43" idx="2"/>
            <a:endCxn id="4" idx="0"/>
          </p:cNvCxnSpPr>
          <p:nvPr/>
        </p:nvCxnSpPr>
        <p:spPr>
          <a:xfrm flipH="1">
            <a:off x="5970902" y="462546"/>
            <a:ext cx="1836" cy="184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449849" y="2667001"/>
            <a:ext cx="2094896" cy="550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 err="1">
                <a:solidFill>
                  <a:schemeClr val="tx1"/>
                </a:solidFill>
              </a:rPr>
              <a:t>Ast</a:t>
            </a:r>
            <a:r>
              <a:rPr lang="en-US" sz="900" b="1" u="sng" dirty="0">
                <a:solidFill>
                  <a:schemeClr val="tx1"/>
                </a:solidFill>
              </a:rPr>
              <a:t> Dir of Government &amp; Partnership Initiatives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Adam Miller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05473" y="3521864"/>
            <a:ext cx="209489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 err="1">
                <a:solidFill>
                  <a:schemeClr val="tx1"/>
                </a:solidFill>
              </a:rPr>
              <a:t>Ast</a:t>
            </a:r>
            <a:r>
              <a:rPr lang="en-US" sz="900" b="1" u="sng" dirty="0">
                <a:solidFill>
                  <a:schemeClr val="tx1"/>
                </a:solidFill>
              </a:rPr>
              <a:t> Dir Community  Engagement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Sylvester Pinckney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635999" y="5839196"/>
            <a:ext cx="2080525" cy="6378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tx1"/>
                </a:solidFill>
              </a:rPr>
              <a:t>Director of Data Systems and Innovation 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Rodger Belcher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8225050" y="2206238"/>
            <a:ext cx="31845" cy="2532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3" idx="3"/>
          </p:cNvCxnSpPr>
          <p:nvPr/>
        </p:nvCxnSpPr>
        <p:spPr>
          <a:xfrm>
            <a:off x="7858567" y="3938262"/>
            <a:ext cx="3664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97363" y="3023544"/>
            <a:ext cx="32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9" idx="3"/>
          </p:cNvCxnSpPr>
          <p:nvPr/>
        </p:nvCxnSpPr>
        <p:spPr>
          <a:xfrm>
            <a:off x="7823489" y="2206237"/>
            <a:ext cx="401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>
            <a:stCxn id="38" idx="3"/>
          </p:cNvCxnSpPr>
          <p:nvPr/>
        </p:nvCxnSpPr>
        <p:spPr>
          <a:xfrm>
            <a:off x="7893644" y="4738362"/>
            <a:ext cx="347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/>
          <p:cNvCxnSpPr/>
          <p:nvPr/>
        </p:nvCxnSpPr>
        <p:spPr>
          <a:xfrm>
            <a:off x="5943106" y="2195375"/>
            <a:ext cx="2276" cy="1546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1035"/>
          <p:cNvCxnSpPr>
            <a:stCxn id="13" idx="3"/>
          </p:cNvCxnSpPr>
          <p:nvPr/>
        </p:nvCxnSpPr>
        <p:spPr>
          <a:xfrm>
            <a:off x="5544746" y="2206237"/>
            <a:ext cx="381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1037"/>
          <p:cNvCxnSpPr/>
          <p:nvPr/>
        </p:nvCxnSpPr>
        <p:spPr>
          <a:xfrm>
            <a:off x="10866649" y="2225660"/>
            <a:ext cx="0" cy="3932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039"/>
          <p:cNvCxnSpPr>
            <a:stCxn id="8" idx="3"/>
          </p:cNvCxnSpPr>
          <p:nvPr/>
        </p:nvCxnSpPr>
        <p:spPr>
          <a:xfrm>
            <a:off x="10280697" y="2225660"/>
            <a:ext cx="585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/>
          <p:cNvCxnSpPr/>
          <p:nvPr/>
        </p:nvCxnSpPr>
        <p:spPr>
          <a:xfrm>
            <a:off x="10280699" y="2997669"/>
            <a:ext cx="5859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>
            <a:stCxn id="12" idx="3"/>
          </p:cNvCxnSpPr>
          <p:nvPr/>
        </p:nvCxnSpPr>
        <p:spPr>
          <a:xfrm>
            <a:off x="10559787" y="3752680"/>
            <a:ext cx="306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/>
          <p:cNvCxnSpPr>
            <a:stCxn id="34" idx="3"/>
          </p:cNvCxnSpPr>
          <p:nvPr/>
        </p:nvCxnSpPr>
        <p:spPr>
          <a:xfrm>
            <a:off x="10543863" y="4528937"/>
            <a:ext cx="322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Connector 1050"/>
          <p:cNvCxnSpPr>
            <a:stCxn id="35" idx="3"/>
          </p:cNvCxnSpPr>
          <p:nvPr/>
        </p:nvCxnSpPr>
        <p:spPr>
          <a:xfrm>
            <a:off x="10566399" y="5305193"/>
            <a:ext cx="300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/>
          <p:cNvCxnSpPr>
            <a:stCxn id="4" idx="3"/>
            <a:endCxn id="39" idx="1"/>
          </p:cNvCxnSpPr>
          <p:nvPr/>
        </p:nvCxnSpPr>
        <p:spPr>
          <a:xfrm>
            <a:off x="7189036" y="983417"/>
            <a:ext cx="323297" cy="1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Connector 1059"/>
          <p:cNvCxnSpPr/>
          <p:nvPr/>
        </p:nvCxnSpPr>
        <p:spPr>
          <a:xfrm>
            <a:off x="2844800" y="2206237"/>
            <a:ext cx="0" cy="385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Straight Connector 1061"/>
          <p:cNvCxnSpPr>
            <a:endCxn id="2" idx="3"/>
          </p:cNvCxnSpPr>
          <p:nvPr/>
        </p:nvCxnSpPr>
        <p:spPr>
          <a:xfrm flipH="1">
            <a:off x="2280045" y="2206238"/>
            <a:ext cx="564755" cy="1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Connector 1063"/>
          <p:cNvCxnSpPr/>
          <p:nvPr/>
        </p:nvCxnSpPr>
        <p:spPr>
          <a:xfrm>
            <a:off x="2183285" y="3004001"/>
            <a:ext cx="6615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42" idx="3"/>
          </p:cNvCxnSpPr>
          <p:nvPr/>
        </p:nvCxnSpPr>
        <p:spPr>
          <a:xfrm>
            <a:off x="2190603" y="3750464"/>
            <a:ext cx="654197" cy="2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stCxn id="11" idx="3"/>
          </p:cNvCxnSpPr>
          <p:nvPr/>
        </p:nvCxnSpPr>
        <p:spPr>
          <a:xfrm>
            <a:off x="2190602" y="4521029"/>
            <a:ext cx="65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Straight Connector 1069"/>
          <p:cNvCxnSpPr>
            <a:stCxn id="14" idx="3"/>
          </p:cNvCxnSpPr>
          <p:nvPr/>
        </p:nvCxnSpPr>
        <p:spPr>
          <a:xfrm>
            <a:off x="2190600" y="5291594"/>
            <a:ext cx="65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Connector 1071"/>
          <p:cNvCxnSpPr>
            <a:stCxn id="55" idx="3"/>
          </p:cNvCxnSpPr>
          <p:nvPr/>
        </p:nvCxnSpPr>
        <p:spPr>
          <a:xfrm>
            <a:off x="2160552" y="6062162"/>
            <a:ext cx="684248" cy="5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Straight Connector 1073"/>
          <p:cNvCxnSpPr/>
          <p:nvPr/>
        </p:nvCxnSpPr>
        <p:spPr>
          <a:xfrm>
            <a:off x="1320801" y="1708601"/>
            <a:ext cx="8137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Straight Connector 1075"/>
          <p:cNvCxnSpPr/>
          <p:nvPr/>
        </p:nvCxnSpPr>
        <p:spPr>
          <a:xfrm>
            <a:off x="1320800" y="1708602"/>
            <a:ext cx="0" cy="304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Straight Connector 1077"/>
          <p:cNvCxnSpPr>
            <a:endCxn id="13" idx="0"/>
          </p:cNvCxnSpPr>
          <p:nvPr/>
        </p:nvCxnSpPr>
        <p:spPr>
          <a:xfrm>
            <a:off x="4497297" y="1708601"/>
            <a:ext cx="0" cy="269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6" name="Straight Connector 1085"/>
          <p:cNvCxnSpPr>
            <a:endCxn id="8" idx="0"/>
          </p:cNvCxnSpPr>
          <p:nvPr/>
        </p:nvCxnSpPr>
        <p:spPr>
          <a:xfrm>
            <a:off x="9458349" y="1708602"/>
            <a:ext cx="1" cy="288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3" name="Straight Connector 1092"/>
          <p:cNvCxnSpPr>
            <a:stCxn id="9" idx="0"/>
          </p:cNvCxnSpPr>
          <p:nvPr/>
        </p:nvCxnSpPr>
        <p:spPr>
          <a:xfrm flipH="1" flipV="1">
            <a:off x="7109869" y="1708601"/>
            <a:ext cx="1" cy="269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Straight Connector 1094"/>
          <p:cNvCxnSpPr>
            <a:stCxn id="4" idx="2"/>
          </p:cNvCxnSpPr>
          <p:nvPr/>
        </p:nvCxnSpPr>
        <p:spPr>
          <a:xfrm>
            <a:off x="5970901" y="1320087"/>
            <a:ext cx="0" cy="388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Straight Connector 1097"/>
          <p:cNvCxnSpPr/>
          <p:nvPr/>
        </p:nvCxnSpPr>
        <p:spPr>
          <a:xfrm>
            <a:off x="5544746" y="3003101"/>
            <a:ext cx="389413" cy="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Straight Connector 1101"/>
          <p:cNvCxnSpPr>
            <a:stCxn id="53" idx="3"/>
          </p:cNvCxnSpPr>
          <p:nvPr/>
        </p:nvCxnSpPr>
        <p:spPr>
          <a:xfrm>
            <a:off x="5600370" y="3750464"/>
            <a:ext cx="333789" cy="2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635999" y="2751299"/>
            <a:ext cx="1907863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tx1"/>
                </a:solidFill>
              </a:rPr>
              <a:t>Dir of Pre-Teen/Teen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John Everett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0705257" y="6158098"/>
            <a:ext cx="161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9271388" y="771424"/>
            <a:ext cx="1272475" cy="4370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tx1"/>
                </a:solidFill>
              </a:rPr>
              <a:t>*Admin Aide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0803402" y="762974"/>
            <a:ext cx="1295012" cy="4370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 dirty="0">
                <a:solidFill>
                  <a:schemeClr val="tx1"/>
                </a:solidFill>
              </a:rPr>
              <a:t>*Dir Early Intervention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74505" y="5328743"/>
            <a:ext cx="319263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*</a:t>
            </a:r>
            <a:r>
              <a:rPr lang="en-US" sz="1000" b="1" i="1" dirty="0"/>
              <a:t>Yellow boxes denotes vacant positions</a:t>
            </a:r>
          </a:p>
        </p:txBody>
      </p:sp>
      <p:pic>
        <p:nvPicPr>
          <p:cNvPr id="60" name="Picture 5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233DFDF-601C-49E4-AD73-9A9151A8B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5" y="263977"/>
            <a:ext cx="1691955" cy="89204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72AF777-C5C4-4A00-B3E6-FE9C751B7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27" y="153014"/>
            <a:ext cx="1296347" cy="1113971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3C042BB-5374-4A5B-93A6-CE0BB3DB419A}"/>
              </a:ext>
            </a:extLst>
          </p:cNvPr>
          <p:cNvCxnSpPr/>
          <p:nvPr/>
        </p:nvCxnSpPr>
        <p:spPr>
          <a:xfrm>
            <a:off x="5941092" y="3023544"/>
            <a:ext cx="2276" cy="1546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AAEB8F6-6D77-4163-849D-13A59E7CDF36}"/>
              </a:ext>
            </a:extLst>
          </p:cNvPr>
          <p:cNvCxnSpPr/>
          <p:nvPr/>
        </p:nvCxnSpPr>
        <p:spPr>
          <a:xfrm>
            <a:off x="5593764" y="4536616"/>
            <a:ext cx="333789" cy="2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65037A-CB8E-4FC5-9A5D-5BDD40227EA5}"/>
              </a:ext>
            </a:extLst>
          </p:cNvPr>
          <p:cNvSpPr txBox="1"/>
          <p:nvPr/>
        </p:nvSpPr>
        <p:spPr>
          <a:xfrm>
            <a:off x="3795717" y="435195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u="sng" dirty="0"/>
              <a:t>(PTE) Public Relations</a:t>
            </a:r>
          </a:p>
          <a:p>
            <a:r>
              <a:rPr lang="en-US" sz="900" b="1" dirty="0"/>
              <a:t>      Robin Franks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71E46-3E2F-4E9D-9F80-5C8D88923640}"/>
              </a:ext>
            </a:extLst>
          </p:cNvPr>
          <p:cNvSpPr/>
          <p:nvPr/>
        </p:nvSpPr>
        <p:spPr>
          <a:xfrm>
            <a:off x="3505473" y="4351950"/>
            <a:ext cx="2072368" cy="4192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552E91-EA82-41BF-8B0C-023996C96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5" y="263977"/>
            <a:ext cx="1691955" cy="892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3FBBAE-15DA-4527-8329-005162A52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27" y="153014"/>
            <a:ext cx="1296347" cy="11139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0E1F64-60F4-44E5-9ED7-9EE65DC103DE}"/>
              </a:ext>
            </a:extLst>
          </p:cNvPr>
          <p:cNvSpPr/>
          <p:nvPr/>
        </p:nvSpPr>
        <p:spPr>
          <a:xfrm>
            <a:off x="3551574" y="509692"/>
            <a:ext cx="6494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Service Categories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745008-C06A-43DD-937F-608FC3FA4044}"/>
              </a:ext>
            </a:extLst>
          </p:cNvPr>
          <p:cNvSpPr txBox="1"/>
          <p:nvPr/>
        </p:nvSpPr>
        <p:spPr>
          <a:xfrm>
            <a:off x="544687" y="1623663"/>
            <a:ext cx="44308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teen &amp; Teen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4785D-8DE5-4C48-835E-C3D648146F38}"/>
              </a:ext>
            </a:extLst>
          </p:cNvPr>
          <p:cNvSpPr txBox="1"/>
          <p:nvPr/>
        </p:nvSpPr>
        <p:spPr>
          <a:xfrm>
            <a:off x="4730044" y="2322008"/>
            <a:ext cx="5779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School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AF8723-B632-4505-9AA0-E956FE2D30D4}"/>
              </a:ext>
            </a:extLst>
          </p:cNvPr>
          <p:cNvSpPr txBox="1"/>
          <p:nvPr/>
        </p:nvSpPr>
        <p:spPr>
          <a:xfrm>
            <a:off x="418487" y="2935769"/>
            <a:ext cx="470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Juvenile Justice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003112-CDDF-4E0C-BCD5-A1A9296B9FF8}"/>
              </a:ext>
            </a:extLst>
          </p:cNvPr>
          <p:cNvSpPr txBox="1"/>
          <p:nvPr/>
        </p:nvSpPr>
        <p:spPr>
          <a:xfrm>
            <a:off x="4730044" y="3658873"/>
            <a:ext cx="5000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Learning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CC52AB-179F-4817-8670-A4F24B998880}"/>
              </a:ext>
            </a:extLst>
          </p:cNvPr>
          <p:cNvSpPr txBox="1"/>
          <p:nvPr/>
        </p:nvSpPr>
        <p:spPr>
          <a:xfrm>
            <a:off x="544687" y="4272634"/>
            <a:ext cx="4455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Needs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52CE0F-0A52-4A9A-BBB7-AA3E24C5D16B}"/>
              </a:ext>
            </a:extLst>
          </p:cNvPr>
          <p:cNvSpPr txBox="1"/>
          <p:nvPr/>
        </p:nvSpPr>
        <p:spPr>
          <a:xfrm>
            <a:off x="4639733" y="4836351"/>
            <a:ext cx="7325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School Time Grants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ED4B82-A375-464A-A698-B298C7029979}"/>
              </a:ext>
            </a:extLst>
          </p:cNvPr>
          <p:cNvSpPr/>
          <p:nvPr/>
        </p:nvSpPr>
        <p:spPr>
          <a:xfrm>
            <a:off x="220735" y="1623663"/>
            <a:ext cx="11824509" cy="439331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C901539-286C-438C-BF13-B9435D731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5" y="263977"/>
            <a:ext cx="1691955" cy="892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AE77D8-4788-4C71-B21C-E1AF2B9F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27" y="153014"/>
            <a:ext cx="1296347" cy="1113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53A5F-0B57-4E2D-9A79-EC0DB0A24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745" y="1569091"/>
            <a:ext cx="6667500" cy="4038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4906CD-1979-4DE7-9C47-FE653F2E7C8D}"/>
              </a:ext>
            </a:extLst>
          </p:cNvPr>
          <p:cNvSpPr txBox="1"/>
          <p:nvPr/>
        </p:nvSpPr>
        <p:spPr>
          <a:xfrm>
            <a:off x="4000862" y="509692"/>
            <a:ext cx="5051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Breakdown by District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308E0B-E795-40AE-9307-425274DEBEC6}"/>
              </a:ext>
            </a:extLst>
          </p:cNvPr>
          <p:cNvSpPr/>
          <p:nvPr/>
        </p:nvSpPr>
        <p:spPr>
          <a:xfrm>
            <a:off x="2255227" y="1458128"/>
            <a:ext cx="6863606" cy="422960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5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90B72C1-D7AB-4D72-9064-854FCFB41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5" y="263977"/>
            <a:ext cx="1691955" cy="892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D73ACC-F970-449B-8E52-E4A99C216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27" y="153014"/>
            <a:ext cx="1296347" cy="11139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1CBD07-51E2-45A9-BA92-5594221D627F}"/>
              </a:ext>
            </a:extLst>
          </p:cNvPr>
          <p:cNvSpPr/>
          <p:nvPr/>
        </p:nvSpPr>
        <p:spPr>
          <a:xfrm>
            <a:off x="2483141" y="2306972"/>
            <a:ext cx="6149131" cy="213167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CADEA-288A-4A01-93EF-2CA213698841}"/>
              </a:ext>
            </a:extLst>
          </p:cNvPr>
          <p:cNvSpPr txBox="1"/>
          <p:nvPr/>
        </p:nvSpPr>
        <p:spPr>
          <a:xfrm>
            <a:off x="3691157" y="509692"/>
            <a:ext cx="6887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Numbers of Kids Served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FFD290-499E-446F-82B0-48F8654DD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856" y="2586037"/>
            <a:ext cx="59817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44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D3B87422-305E-4B9E-AB88-FC1475A8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8" y="263976"/>
            <a:ext cx="1691955" cy="892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EFC09-B7B6-4C9F-A456-B0F2DB0C7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27" y="153014"/>
            <a:ext cx="1296347" cy="11139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3AEB23-9C86-43AE-AE7A-4F7115F5C635}"/>
              </a:ext>
            </a:extLst>
          </p:cNvPr>
          <p:cNvSpPr txBox="1"/>
          <p:nvPr/>
        </p:nvSpPr>
        <p:spPr>
          <a:xfrm>
            <a:off x="1986844" y="3044279"/>
            <a:ext cx="78164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 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604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E86F4-9CBA-4B26-9AF1-B5227084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44" y="1992597"/>
            <a:ext cx="3874714" cy="287280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of Services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Sources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vs Program Funds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Funding by Essential Services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+ Personnel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Service Categories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Breakdown by District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Number of Kids Served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CC77C9CC-11E9-41DA-9C59-10F717CDF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5" y="263977"/>
            <a:ext cx="1691955" cy="89204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C177302-18D9-4398-8729-483EED67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758" y="340251"/>
            <a:ext cx="1870435" cy="68789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5F058-A4E6-4E3C-909D-FCCFC2764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426" y="1876030"/>
            <a:ext cx="4167043" cy="31059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A09842-AF2F-4553-B155-2D514189BB0F}"/>
              </a:ext>
            </a:extLst>
          </p:cNvPr>
          <p:cNvSpPr txBox="1"/>
          <p:nvPr/>
        </p:nvSpPr>
        <p:spPr>
          <a:xfrm>
            <a:off x="5289183" y="4981969"/>
            <a:ext cx="347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Mrs. Molly Curry is a literacy champion.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815143-8580-4644-AA61-8247A145F1DA}"/>
              </a:ext>
            </a:extLst>
          </p:cNvPr>
          <p:cNvSpPr/>
          <p:nvPr/>
        </p:nvSpPr>
        <p:spPr>
          <a:xfrm>
            <a:off x="779929" y="1653988"/>
            <a:ext cx="8713695" cy="377862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12E945-F8C6-4ACC-865B-16A28D7DA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227" y="153014"/>
            <a:ext cx="1296347" cy="11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1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mage of mission and vision">
            <a:extLst>
              <a:ext uri="{FF2B5EF4-FFF2-40B4-BE49-F238E27FC236}">
                <a16:creationId xmlns:a16="http://schemas.microsoft.com/office/drawing/2014/main" id="{6422F328-B15A-47C2-BDE3-08E873ED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53" y="4176162"/>
            <a:ext cx="2541815" cy="25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458628-2556-467D-ACD3-EECDCCD5389E}"/>
              </a:ext>
            </a:extLst>
          </p:cNvPr>
          <p:cNvSpPr/>
          <p:nvPr/>
        </p:nvSpPr>
        <p:spPr>
          <a:xfrm>
            <a:off x="2084613" y="1486892"/>
            <a:ext cx="6936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child and youth will reach his/her academic, career, and civic potential.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4A2D28-2E32-4EF4-83DC-552B1E1C744E}"/>
              </a:ext>
            </a:extLst>
          </p:cNvPr>
          <p:cNvSpPr/>
          <p:nvPr/>
        </p:nvSpPr>
        <p:spPr>
          <a:xfrm>
            <a:off x="2084611" y="2146085"/>
            <a:ext cx="6936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and ensure access to a continuum of comprehensive and integrated programs, services, and activities that address the critical needs of children and youth.</a:t>
            </a: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73590659-F118-4402-9794-252EE9234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5" y="263977"/>
            <a:ext cx="1691955" cy="892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AF89D6-D939-461D-B3A3-D13F89FE06F3}"/>
              </a:ext>
            </a:extLst>
          </p:cNvPr>
          <p:cNvSpPr txBox="1"/>
          <p:nvPr/>
        </p:nvSpPr>
        <p:spPr>
          <a:xfrm>
            <a:off x="2084613" y="3085206"/>
            <a:ext cx="6936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Values: 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Integrity, Empathy and Compassion, Innovation,</a:t>
            </a:r>
          </a:p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Inclusivity, Advocacy, Hope, Partnership, Courage, Resilience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79560A-502B-477D-A7F3-FE8F494A7B56}"/>
              </a:ext>
            </a:extLst>
          </p:cNvPr>
          <p:cNvSpPr/>
          <p:nvPr/>
        </p:nvSpPr>
        <p:spPr>
          <a:xfrm>
            <a:off x="2084613" y="1474031"/>
            <a:ext cx="6936895" cy="253450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E05CE-950D-48AE-B1AA-18078FD304D6}"/>
              </a:ext>
            </a:extLst>
          </p:cNvPr>
          <p:cNvSpPr txBox="1"/>
          <p:nvPr/>
        </p:nvSpPr>
        <p:spPr>
          <a:xfrm>
            <a:off x="4282153" y="284626"/>
            <a:ext cx="263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8776B8-31FC-4C12-A449-48EF3F3DD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227" y="153014"/>
            <a:ext cx="1296347" cy="11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5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51B94D-2CBE-4090-9EA6-6C1858707215}"/>
              </a:ext>
            </a:extLst>
          </p:cNvPr>
          <p:cNvSpPr/>
          <p:nvPr/>
        </p:nvSpPr>
        <p:spPr>
          <a:xfrm>
            <a:off x="3490158" y="478258"/>
            <a:ext cx="5211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of Services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9E25C5-0D28-480C-B0DD-65F0F011B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92" y="1303941"/>
            <a:ext cx="8438463" cy="458903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F08990E-B7C3-41A9-A514-CE0F52F8F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5" y="263977"/>
            <a:ext cx="1691955" cy="8920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CCEA77-0254-47E5-86FA-82103A97C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92" y="1332222"/>
            <a:ext cx="8438463" cy="458903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ED8845-17F4-40E3-B0B4-271FFBEF5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227" y="153014"/>
            <a:ext cx="1296347" cy="11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8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ECB9D5-DB62-470B-A022-00C3C04F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820589"/>
            <a:ext cx="5600700" cy="3562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C30169-5B68-40FF-9196-CEEE9B33E4C5}"/>
              </a:ext>
            </a:extLst>
          </p:cNvPr>
          <p:cNvSpPr txBox="1"/>
          <p:nvPr/>
        </p:nvSpPr>
        <p:spPr>
          <a:xfrm>
            <a:off x="4169831" y="490194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Sources</a:t>
            </a: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F1FACC5A-FA1E-4EFD-AC95-80510198C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5" y="263977"/>
            <a:ext cx="1691955" cy="8920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6995A1-AD9A-4302-A3FF-87FFEFED4199}"/>
              </a:ext>
            </a:extLst>
          </p:cNvPr>
          <p:cNvSpPr/>
          <p:nvPr/>
        </p:nvSpPr>
        <p:spPr>
          <a:xfrm>
            <a:off x="3295650" y="1591733"/>
            <a:ext cx="5758039" cy="389466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B8ECAA-B617-41AB-8CDA-2378CCD6A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227" y="153014"/>
            <a:ext cx="1296347" cy="11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0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C30169-5B68-40FF-9196-CEEE9B33E4C5}"/>
              </a:ext>
            </a:extLst>
          </p:cNvPr>
          <p:cNvSpPr txBox="1"/>
          <p:nvPr/>
        </p:nvSpPr>
        <p:spPr>
          <a:xfrm>
            <a:off x="3894111" y="554862"/>
            <a:ext cx="698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vs Program Sources</a:t>
            </a: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F1FACC5A-FA1E-4EFD-AC95-80510198C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5" y="263977"/>
            <a:ext cx="1691955" cy="8920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6995A1-AD9A-4302-A3FF-87FFEFED4199}"/>
              </a:ext>
            </a:extLst>
          </p:cNvPr>
          <p:cNvSpPr/>
          <p:nvPr/>
        </p:nvSpPr>
        <p:spPr>
          <a:xfrm>
            <a:off x="3295650" y="1591733"/>
            <a:ext cx="5758039" cy="389466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B8ECAA-B617-41AB-8CDA-2378CCD6A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27" y="153014"/>
            <a:ext cx="1296347" cy="11139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C810D2-7162-4C6C-8E73-A1940DFAE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989" y="1726482"/>
            <a:ext cx="5355360" cy="36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6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C30169-5B68-40FF-9196-CEEE9B33E4C5}"/>
              </a:ext>
            </a:extLst>
          </p:cNvPr>
          <p:cNvSpPr txBox="1"/>
          <p:nvPr/>
        </p:nvSpPr>
        <p:spPr>
          <a:xfrm>
            <a:off x="3367974" y="355248"/>
            <a:ext cx="8981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by Essential Service Category</a:t>
            </a: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F1FACC5A-FA1E-4EFD-AC95-80510198C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5" y="263977"/>
            <a:ext cx="1691955" cy="8920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6995A1-AD9A-4302-A3FF-87FFEFED4199}"/>
              </a:ext>
            </a:extLst>
          </p:cNvPr>
          <p:cNvSpPr/>
          <p:nvPr/>
        </p:nvSpPr>
        <p:spPr>
          <a:xfrm>
            <a:off x="1259126" y="1469219"/>
            <a:ext cx="6727194" cy="454112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B8ECAA-B617-41AB-8CDA-2378CCD6A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27" y="153014"/>
            <a:ext cx="1296347" cy="1113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7D6D92-226F-429C-AF3C-CFC16568D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71" y="1523383"/>
            <a:ext cx="5771173" cy="43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24376F-7DC0-47D8-8939-06D77D701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111" y="1054051"/>
            <a:ext cx="2948131" cy="5566657"/>
          </a:xfrm>
          <a:prstGeom prst="rect">
            <a:avLst/>
          </a:prstGeom>
        </p:spPr>
      </p:pic>
      <p:pic>
        <p:nvPicPr>
          <p:cNvPr id="2050" name="Picture 2" descr="Image result for donna orender">
            <a:extLst>
              <a:ext uri="{FF2B5EF4-FFF2-40B4-BE49-F238E27FC236}">
                <a16:creationId xmlns:a16="http://schemas.microsoft.com/office/drawing/2014/main" id="{8FCDCA87-C4DC-4EA1-9134-1286499AC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57" y="1054051"/>
            <a:ext cx="1534885" cy="15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C195C106-56C8-4D67-9214-0AD09D8CA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5" y="263977"/>
            <a:ext cx="1691955" cy="892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8F6A28-F077-404D-9BC9-5EDBDBBD9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227" y="153014"/>
            <a:ext cx="1296347" cy="11139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430DA5A-8F5A-46E0-9C47-27D3BE2B4BDC}"/>
              </a:ext>
            </a:extLst>
          </p:cNvPr>
          <p:cNvSpPr/>
          <p:nvPr/>
        </p:nvSpPr>
        <p:spPr>
          <a:xfrm>
            <a:off x="5307357" y="2641600"/>
            <a:ext cx="1534884" cy="253653"/>
          </a:xfrm>
          <a:prstGeom prst="rect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Donna </a:t>
            </a:r>
            <a:r>
              <a:rPr lang="en-US" sz="1050" dirty="0" err="1"/>
              <a:t>Orender</a:t>
            </a:r>
            <a:endParaRPr lang="en-US" sz="10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B24445-C67A-46F5-BB62-4478AC5E4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241" y="1054051"/>
            <a:ext cx="1534884" cy="15875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24628-04A1-45BF-ACEB-8A8A74ACFF06}"/>
              </a:ext>
            </a:extLst>
          </p:cNvPr>
          <p:cNvSpPr/>
          <p:nvPr/>
        </p:nvSpPr>
        <p:spPr>
          <a:xfrm>
            <a:off x="6842240" y="2641600"/>
            <a:ext cx="1534884" cy="253653"/>
          </a:xfrm>
          <a:prstGeom prst="rect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Rose </a:t>
            </a:r>
            <a:r>
              <a:rPr lang="en-US" sz="1050" dirty="0" err="1"/>
              <a:t>Conry</a:t>
            </a:r>
            <a:endParaRPr lang="en-US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B09693-55DF-449D-95E4-D67450D03B74}"/>
              </a:ext>
            </a:extLst>
          </p:cNvPr>
          <p:cNvSpPr txBox="1"/>
          <p:nvPr/>
        </p:nvSpPr>
        <p:spPr>
          <a:xfrm>
            <a:off x="4140067" y="333030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Directors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8517C7-76C5-426E-8DF1-9CD52ABCCB62}"/>
              </a:ext>
            </a:extLst>
          </p:cNvPr>
          <p:cNvSpPr/>
          <p:nvPr/>
        </p:nvSpPr>
        <p:spPr>
          <a:xfrm>
            <a:off x="3894111" y="1054051"/>
            <a:ext cx="4606422" cy="5651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9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47" y="2452255"/>
            <a:ext cx="2027349" cy="2198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8828" y="2452255"/>
            <a:ext cx="1842810" cy="2143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71" y="2452253"/>
            <a:ext cx="2076292" cy="2198995"/>
          </a:xfrm>
          <a:prstGeom prst="rect">
            <a:avLst/>
          </a:prstGeom>
        </p:spPr>
      </p:pic>
      <p:pic>
        <p:nvPicPr>
          <p:cNvPr id="6146" name="Picture 2" descr="C:\Users\JBlalock\AppData\Local\Microsoft\Windows\Temporary Internet Files\Content.Outlook\07QDTXPM\file-54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06" y="2452255"/>
            <a:ext cx="1667814" cy="22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4812" y="2452254"/>
            <a:ext cx="1729212" cy="2223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Senior Director of Communications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DEAC9-C3DA-427F-B463-F76D9CD680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231" y="2372008"/>
            <a:ext cx="1784793" cy="2317631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6BE40DC2-91C4-41C6-8DFE-9D43FF4321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5" y="263977"/>
            <a:ext cx="1691955" cy="892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A13F51-3E70-414A-B5C5-A94F2D6940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5227" y="153014"/>
            <a:ext cx="1296347" cy="11139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C01F34-52E1-429F-9823-763507B52707}"/>
              </a:ext>
            </a:extLst>
          </p:cNvPr>
          <p:cNvSpPr txBox="1"/>
          <p:nvPr/>
        </p:nvSpPr>
        <p:spPr>
          <a:xfrm>
            <a:off x="3964897" y="525333"/>
            <a:ext cx="7528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Senior Leadership Team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D0967A-47F9-43A9-B0E5-3886615191DA}"/>
              </a:ext>
            </a:extLst>
          </p:cNvPr>
          <p:cNvSpPr/>
          <p:nvPr/>
        </p:nvSpPr>
        <p:spPr>
          <a:xfrm>
            <a:off x="496711" y="2269067"/>
            <a:ext cx="11492089" cy="323271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1A554-03F5-4C62-BBFC-0924D00EB88D}"/>
              </a:ext>
            </a:extLst>
          </p:cNvPr>
          <p:cNvSpPr txBox="1"/>
          <p:nvPr/>
        </p:nvSpPr>
        <p:spPr>
          <a:xfrm>
            <a:off x="678443" y="4855446"/>
            <a:ext cx="194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Donald Horner III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F6389-1086-4A7E-8F41-6CCD4540CA2E}"/>
              </a:ext>
            </a:extLst>
          </p:cNvPr>
          <p:cNvSpPr txBox="1"/>
          <p:nvPr/>
        </p:nvSpPr>
        <p:spPr>
          <a:xfrm>
            <a:off x="3024717" y="4834438"/>
            <a:ext cx="164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Cynthia Nixon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Finance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6C0BD-E9B7-4790-8F76-4980011295C8}"/>
              </a:ext>
            </a:extLst>
          </p:cNvPr>
          <p:cNvSpPr txBox="1"/>
          <p:nvPr/>
        </p:nvSpPr>
        <p:spPr>
          <a:xfrm>
            <a:off x="5402527" y="4834438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Joe Peppers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CEO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C666A-1984-496B-806E-CBF3779F6666}"/>
              </a:ext>
            </a:extLst>
          </p:cNvPr>
          <p:cNvSpPr txBox="1"/>
          <p:nvPr/>
        </p:nvSpPr>
        <p:spPr>
          <a:xfrm>
            <a:off x="7758766" y="4834434"/>
            <a:ext cx="1318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Mary Tobin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COO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D7B172-3BE1-4E39-AB2D-DACD698DBB16}"/>
              </a:ext>
            </a:extLst>
          </p:cNvPr>
          <p:cNvSpPr txBox="1"/>
          <p:nvPr/>
        </p:nvSpPr>
        <p:spPr>
          <a:xfrm>
            <a:off x="9783068" y="4833011"/>
            <a:ext cx="223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Dr. Jennifer Blalock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Strategy</a:t>
            </a:r>
          </a:p>
        </p:txBody>
      </p:sp>
    </p:spTree>
    <p:extLst>
      <p:ext uri="{BB962C8B-B14F-4D97-AF65-F5344CB8AC3E}">
        <p14:creationId xmlns:p14="http://schemas.microsoft.com/office/powerpoint/2010/main" val="37080551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20732</TotalTime>
  <Words>408</Words>
  <Application>Microsoft Office PowerPoint</Application>
  <PresentationFormat>Widescreen</PresentationFormat>
  <Paragraphs>111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Jennifer Blalock</dc:creator>
  <cp:lastModifiedBy>Horner, Donald</cp:lastModifiedBy>
  <cp:revision>34</cp:revision>
  <dcterms:created xsi:type="dcterms:W3CDTF">2018-12-11T04:11:37Z</dcterms:created>
  <dcterms:modified xsi:type="dcterms:W3CDTF">2019-06-06T13:03:03Z</dcterms:modified>
</cp:coreProperties>
</file>