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3"/>
  </p:notesMasterIdLst>
  <p:sldIdLst>
    <p:sldId id="259" r:id="rId5"/>
    <p:sldId id="262" r:id="rId6"/>
    <p:sldId id="291" r:id="rId7"/>
    <p:sldId id="269" r:id="rId8"/>
    <p:sldId id="277" r:id="rId9"/>
    <p:sldId id="292" r:id="rId10"/>
    <p:sldId id="293" r:id="rId11"/>
    <p:sldId id="29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339933"/>
    <a:srgbClr val="0030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017" autoAdjust="0"/>
  </p:normalViewPr>
  <p:slideViewPr>
    <p:cSldViewPr>
      <p:cViewPr>
        <p:scale>
          <a:sx n="85" d="100"/>
          <a:sy n="85" d="100"/>
        </p:scale>
        <p:origin x="-2364" y="-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96"/>
    </p:cViewPr>
  </p:sorterViewPr>
  <p:notesViewPr>
    <p:cSldViewPr>
      <p:cViewPr varScale="1">
        <p:scale>
          <a:sx n="66" d="100"/>
          <a:sy n="66" d="100"/>
        </p:scale>
        <p:origin x="-1603" y="-91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E8C5075F-2BF8-4CCC-9F9E-FBC7371A4E75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5" tIns="46587" rIns="93175" bIns="4658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A7BA3564-AEEA-43E1-8975-C5CD76A677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441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1624E-B798-4D24-A05D-CAA05189023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128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CONNECT THE DOTS FOR A SEAMLESS REENTRY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1624E-B798-4D24-A05D-CAA05189023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321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DO WE CONNECT THE DOTS?</a:t>
            </a:r>
          </a:p>
          <a:p>
            <a:endParaRPr lang="en-US" dirty="0"/>
          </a:p>
          <a:p>
            <a:r>
              <a:rPr lang="en-US" dirty="0" smtClean="0"/>
              <a:t>STRONG CASE MANAGEMENT AND COMMUNITY COLLABORATION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1624E-B798-4D24-A05D-CAA05189023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35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CLOSING REMARKS:  IN ORDER TO ACHIEVE RESULTS YOU MUST BE WILLING TO INVEST IN THE PROCESS. THE CITY OF DUVAL/JSO FUND THIS PROGRAM.  IT IS NOT FREE.  IT TAKES LEADERSHIP WITH A VISION, LOCAL BUY IN AND THE FORTITUDE TO INVEST IN THE MODEL.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F1624E-B798-4D24-A05D-CAA05189023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2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AD9C-5623-4305-A470-2C0F34B4584D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E020-70B7-43A0-8CDC-62A2A2910F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681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AD9C-5623-4305-A470-2C0F34B4584D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E020-70B7-43A0-8CDC-62A2A2910F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279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AD9C-5623-4305-A470-2C0F34B4584D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E020-70B7-43A0-8CDC-62A2A2910F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60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AD9C-5623-4305-A470-2C0F34B4584D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E020-70B7-43A0-8CDC-62A2A2910F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738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AD9C-5623-4305-A470-2C0F34B4584D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E020-70B7-43A0-8CDC-62A2A2910F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545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AD9C-5623-4305-A470-2C0F34B4584D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E020-70B7-43A0-8CDC-62A2A2910F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6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AD9C-5623-4305-A470-2C0F34B4584D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E020-70B7-43A0-8CDC-62A2A2910F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75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AD9C-5623-4305-A470-2C0F34B4584D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E020-70B7-43A0-8CDC-62A2A2910F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95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AD9C-5623-4305-A470-2C0F34B4584D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E020-70B7-43A0-8CDC-62A2A2910F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9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AD9C-5623-4305-A470-2C0F34B4584D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E020-70B7-43A0-8CDC-62A2A2910F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873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AD9C-5623-4305-A470-2C0F34B4584D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7E020-70B7-43A0-8CDC-62A2A2910F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76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4AD9C-5623-4305-A470-2C0F34B4584D}" type="datetimeFigureOut">
              <a:rPr lang="en-US" smtClean="0"/>
              <a:t>08/13/20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7E020-70B7-43A0-8CDC-62A2A2910F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19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jaxsheriff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://www.google.com/url?sa=i&amp;rct=j&amp;q=&amp;esrc=s&amp;frm=1&amp;source=images&amp;cd=&amp;cad=rja&amp;docid=xPZhkuvNoXPu2M&amp;tbnid=zYYKTFVL0zNAsM:&amp;ved=0CAUQjRw&amp;url=http://blogs.essex.ac.uk/essexdaily/2013/05/15/treatment_of_prisoners/&amp;ei=0g_PUqZJho6QB5HngLgK&amp;bvm=bv.59026428,d.eW0&amp;psig=AFQjCNE7P1PrxL8wqegbhOxG4mNiQjC04A&amp;ust=138938806201051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468"/>
            <a:ext cx="7086600" cy="1143000"/>
          </a:xfrm>
        </p:spPr>
        <p:txBody>
          <a:bodyPr>
            <a:normAutofit fontScale="90000"/>
          </a:bodyPr>
          <a:lstStyle/>
          <a:p>
            <a:r>
              <a:rPr lang="en-US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JACKSONVILLE SHERIFF’S OFFICE </a:t>
            </a:r>
            <a:endParaRPr lang="en-US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7" name="Picture 6" descr="Title: Jacksonville Sheriff's Office logo - Description: Jacksonville Sheriff's Office logo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600200"/>
            <a:ext cx="1427629" cy="1595717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8014" y="3218328"/>
            <a:ext cx="8839200" cy="42780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 Jacksonville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Reentry Center</a:t>
            </a:r>
          </a:p>
          <a:p>
            <a:pPr algn="ctr"/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(JREC)</a:t>
            </a:r>
          </a:p>
          <a:p>
            <a:pPr algn="ctr"/>
            <a:endParaRPr lang="en-US" sz="40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NAMI Jacksonville</a:t>
            </a:r>
          </a:p>
          <a:p>
            <a:pPr algn="ctr"/>
            <a:endParaRPr lang="en-US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12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752600"/>
            <a:ext cx="7315200" cy="1371601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MISSION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733800"/>
            <a:ext cx="7239000" cy="28194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Our 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focus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is 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on the 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successful reintegration of 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formerly incarcerated 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persons with goals of: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i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ncreasing 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public safety </a:t>
            </a:r>
            <a:endParaRPr lang="en-US" altLang="en-US" sz="28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reduction of  recidivism</a:t>
            </a:r>
            <a:endParaRPr lang="en-US" altLang="en-US" sz="28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800" b="1" dirty="0">
                <a:solidFill>
                  <a:schemeClr val="tx1"/>
                </a:solidFill>
                <a:latin typeface="Calibri" panose="020F0502020204030204" pitchFamily="34" charset="0"/>
              </a:rPr>
              <a:t>i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mproving the 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quality of life in our </a:t>
            </a:r>
            <a:r>
              <a:rPr lang="en-US" altLang="en-US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community</a:t>
            </a:r>
            <a:endParaRPr lang="en-US" altLang="en-US" sz="28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l"/>
            <a:endParaRPr lang="en-US" altLang="en-US" sz="2800" b="1" dirty="0">
              <a:solidFill>
                <a:srgbClr val="339933"/>
              </a:solidFill>
            </a:endParaRPr>
          </a:p>
          <a:p>
            <a:endParaRPr lang="en-US" dirty="0"/>
          </a:p>
        </p:txBody>
      </p:sp>
      <p:pic>
        <p:nvPicPr>
          <p:cNvPr id="2054" name="Picture 6" descr="C:\Users\67855tas\AppData\Local\Microsoft\Windows\Temporary Internet Files\Content.IE5\W1Y9PGA6\vision-mission-purpose[1]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7" b="10113"/>
          <a:stretch/>
        </p:blipFill>
        <p:spPr bwMode="auto">
          <a:xfrm>
            <a:off x="0" y="0"/>
            <a:ext cx="9126071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378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anose="020F0502020204030204" pitchFamily="34" charset="0"/>
              </a:rPr>
              <a:t>Reentry and Mental Health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latin typeface="Calibri" panose="020F0502020204030204" pitchFamily="34" charset="0"/>
              </a:rPr>
              <a:t>Provide services to assist clients in becoming self-sufficient</a:t>
            </a:r>
          </a:p>
          <a:p>
            <a:endParaRPr lang="en-US" b="1" dirty="0" smtClean="0">
              <a:latin typeface="Calibri" panose="020F0502020204030204" pitchFamily="34" charset="0"/>
            </a:endParaRPr>
          </a:p>
          <a:p>
            <a:r>
              <a:rPr lang="en-US" b="1" dirty="0" smtClean="0">
                <a:latin typeface="Calibri" panose="020F0502020204030204" pitchFamily="34" charset="0"/>
              </a:rPr>
              <a:t>If unable to work, use our SOAR processor to connect with SSI/SSDI</a:t>
            </a:r>
          </a:p>
          <a:p>
            <a:endParaRPr lang="en-US" b="1" dirty="0" smtClean="0">
              <a:latin typeface="Calibri" panose="020F0502020204030204" pitchFamily="34" charset="0"/>
            </a:endParaRPr>
          </a:p>
          <a:p>
            <a:r>
              <a:rPr lang="en-US" b="1" dirty="0" smtClean="0">
                <a:latin typeface="Calibri" panose="020F0502020204030204" pitchFamily="34" charset="0"/>
              </a:rPr>
              <a:t>Provision of treatment and therapy</a:t>
            </a:r>
          </a:p>
          <a:p>
            <a:endParaRPr lang="en-US" b="1" dirty="0" smtClean="0">
              <a:latin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</a:rPr>
              <a:t>Work with community partners to provide job opportunities to clients</a:t>
            </a:r>
          </a:p>
          <a:p>
            <a:pPr marL="0" indent="0">
              <a:buNone/>
            </a:pPr>
            <a:endParaRPr lang="en-US" b="1" dirty="0" smtClean="0">
              <a:latin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</a:rPr>
              <a:t>Improve clients’ knowledge of how to become productive members of our </a:t>
            </a:r>
            <a:r>
              <a:rPr lang="en-US" b="1" dirty="0" smtClean="0">
                <a:latin typeface="Calibri" panose="020F0502020204030204" pitchFamily="34" charset="0"/>
              </a:rPr>
              <a:t>community  </a:t>
            </a:r>
            <a:endParaRPr lang="en-US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</a:rPr>
              <a:t>Offer career development opportunities, including cognitive behavioral counseling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28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81000" y="166220"/>
            <a:ext cx="8382000" cy="14339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atin typeface="Calibri" panose="020F0502020204030204" pitchFamily="34" charset="0"/>
              </a:rPr>
              <a:t> </a:t>
            </a:r>
            <a:r>
              <a:rPr lang="en-US" sz="4100" b="1" dirty="0" smtClean="0">
                <a:latin typeface="Calibri" panose="020F0502020204030204" pitchFamily="34" charset="0"/>
              </a:rPr>
              <a:t>Post Release Services</a:t>
            </a:r>
          </a:p>
          <a:p>
            <a:r>
              <a:rPr lang="en-US" sz="3800" i="1" dirty="0" smtClean="0">
                <a:latin typeface="Calibri" panose="020F0502020204030204" pitchFamily="34" charset="0"/>
              </a:rPr>
              <a:t>Collaboration and Connection</a:t>
            </a:r>
            <a:endParaRPr lang="en-US" sz="3800" i="1" dirty="0">
              <a:latin typeface="Calibri" panose="020F0502020204030204" pitchFamily="34" charset="0"/>
            </a:endParaRPr>
          </a:p>
        </p:txBody>
      </p:sp>
      <p:pic>
        <p:nvPicPr>
          <p:cNvPr id="16" name="Picture 15" descr="C:\Users\67855tas\AppData\Local\Microsoft\Windows\Temporary Internet Files\Content.IE5\W1Y9PGA6\writing-1891073_960_720[1]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52400" y="1583309"/>
            <a:ext cx="2298790" cy="556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2" descr="https://encrypted-tbn2.gstatic.com/images?q=tbn:ANd9GcS6a3M2kz2vrcJTdw5Q4jLV_kQHBkw_QilQWBPijpPKrmKnMjTqk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656" y="1866900"/>
            <a:ext cx="1511183" cy="1447800"/>
          </a:xfrm>
          <a:prstGeom prst="flowChartConnector">
            <a:avLst/>
          </a:prstGeom>
          <a:noFill/>
          <a:ln w="38100">
            <a:solidFill>
              <a:schemeClr val="accent3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/>
          <p:cNvCxnSpPr>
            <a:stCxn id="17" idx="2"/>
          </p:cNvCxnSpPr>
          <p:nvPr/>
        </p:nvCxnSpPr>
        <p:spPr>
          <a:xfrm flipH="1" flipV="1">
            <a:off x="3505200" y="2023782"/>
            <a:ext cx="4017456" cy="567018"/>
          </a:xfrm>
          <a:prstGeom prst="line">
            <a:avLst/>
          </a:prstGeom>
          <a:ln w="19050" cmpd="sng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Connector 24"/>
          <p:cNvSpPr/>
          <p:nvPr/>
        </p:nvSpPr>
        <p:spPr>
          <a:xfrm>
            <a:off x="5674655" y="1677710"/>
            <a:ext cx="675252" cy="57060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6" name="Flowchart: Connector 25"/>
          <p:cNvSpPr/>
          <p:nvPr/>
        </p:nvSpPr>
        <p:spPr>
          <a:xfrm>
            <a:off x="2985247" y="1732849"/>
            <a:ext cx="672353" cy="5818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2514600" y="2689860"/>
            <a:ext cx="5008056" cy="76200"/>
          </a:xfrm>
          <a:prstGeom prst="line">
            <a:avLst/>
          </a:prstGeom>
          <a:ln w="19050" cmpd="sng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1752601" y="2817031"/>
            <a:ext cx="5770055" cy="611969"/>
          </a:xfrm>
          <a:prstGeom prst="line">
            <a:avLst/>
          </a:prstGeom>
          <a:ln w="19050" cmpd="sng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2146390" y="2924175"/>
            <a:ext cx="5454858" cy="1165860"/>
          </a:xfrm>
          <a:prstGeom prst="line">
            <a:avLst/>
          </a:prstGeom>
          <a:ln w="19050" cmpd="sng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2652432" y="3043546"/>
            <a:ext cx="4984675" cy="1711298"/>
          </a:xfrm>
          <a:prstGeom prst="line">
            <a:avLst/>
          </a:prstGeom>
          <a:ln w="19050" cmpd="sng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3229984" y="3191716"/>
            <a:ext cx="4567888" cy="2143438"/>
          </a:xfrm>
          <a:prstGeom prst="line">
            <a:avLst/>
          </a:prstGeom>
          <a:ln w="19050" cmpd="sng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4223356" y="3249273"/>
            <a:ext cx="3649568" cy="2416854"/>
          </a:xfrm>
          <a:prstGeom prst="line">
            <a:avLst/>
          </a:prstGeom>
          <a:ln w="19050" cmpd="sng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6503027" y="3314700"/>
            <a:ext cx="1549191" cy="2510198"/>
          </a:xfrm>
          <a:prstGeom prst="line">
            <a:avLst/>
          </a:prstGeom>
          <a:ln w="19050" cmpd="sng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5307092" y="3249273"/>
            <a:ext cx="2635308" cy="2526029"/>
          </a:xfrm>
          <a:prstGeom prst="line">
            <a:avLst/>
          </a:prstGeom>
          <a:ln w="19050" cmpd="sng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17" idx="4"/>
          </p:cNvCxnSpPr>
          <p:nvPr/>
        </p:nvCxnSpPr>
        <p:spPr>
          <a:xfrm flipH="1">
            <a:off x="7687583" y="3314700"/>
            <a:ext cx="590665" cy="2443090"/>
          </a:xfrm>
          <a:prstGeom prst="line">
            <a:avLst/>
          </a:prstGeom>
          <a:ln w="19050" cmpd="sng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119" idx="0"/>
          </p:cNvCxnSpPr>
          <p:nvPr/>
        </p:nvCxnSpPr>
        <p:spPr>
          <a:xfrm>
            <a:off x="8458200" y="3334416"/>
            <a:ext cx="124848" cy="2149953"/>
          </a:xfrm>
          <a:prstGeom prst="line">
            <a:avLst/>
          </a:prstGeom>
          <a:ln w="19050" cmpd="sng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5609990" y="1855290"/>
            <a:ext cx="876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CLOTHING</a:t>
            </a:r>
            <a:endParaRPr lang="en-US" sz="8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2985247" y="1916060"/>
            <a:ext cx="876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HOUSING</a:t>
            </a:r>
            <a:endParaRPr lang="en-US" sz="800" b="1" dirty="0"/>
          </a:p>
        </p:txBody>
      </p:sp>
      <p:sp>
        <p:nvSpPr>
          <p:cNvPr id="85" name="Flowchart: Connector 84"/>
          <p:cNvSpPr/>
          <p:nvPr/>
        </p:nvSpPr>
        <p:spPr>
          <a:xfrm>
            <a:off x="1842247" y="2356821"/>
            <a:ext cx="672353" cy="5818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1842247" y="2478477"/>
            <a:ext cx="876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HYGIENE ITEMS</a:t>
            </a:r>
            <a:endParaRPr lang="en-US" sz="800" b="1" dirty="0"/>
          </a:p>
        </p:txBody>
      </p:sp>
      <p:sp>
        <p:nvSpPr>
          <p:cNvPr id="88" name="Flowchart: Connector 87"/>
          <p:cNvSpPr/>
          <p:nvPr/>
        </p:nvSpPr>
        <p:spPr>
          <a:xfrm>
            <a:off x="1080248" y="3182919"/>
            <a:ext cx="672353" cy="5818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1192307" y="3348923"/>
            <a:ext cx="5692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FOOD</a:t>
            </a:r>
            <a:endParaRPr lang="en-US" sz="800" b="1" dirty="0"/>
          </a:p>
        </p:txBody>
      </p:sp>
      <p:sp>
        <p:nvSpPr>
          <p:cNvPr id="93" name="Flowchart: Connector 92"/>
          <p:cNvSpPr/>
          <p:nvPr/>
        </p:nvSpPr>
        <p:spPr>
          <a:xfrm>
            <a:off x="1474037" y="3832860"/>
            <a:ext cx="672353" cy="5818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1307071" y="3961369"/>
            <a:ext cx="1021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 smtClean="0"/>
              <a:t>CASE MANAGEMENT</a:t>
            </a:r>
            <a:endParaRPr lang="en-US" sz="600" b="1" dirty="0"/>
          </a:p>
        </p:txBody>
      </p:sp>
      <p:sp>
        <p:nvSpPr>
          <p:cNvPr id="95" name="Flowchart: Connector 94"/>
          <p:cNvSpPr/>
          <p:nvPr/>
        </p:nvSpPr>
        <p:spPr>
          <a:xfrm>
            <a:off x="2115012" y="4491990"/>
            <a:ext cx="672353" cy="5818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2026486" y="4690183"/>
            <a:ext cx="84940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 ID, BC, DL</a:t>
            </a:r>
            <a:endParaRPr lang="en-US" sz="800" b="1" dirty="0"/>
          </a:p>
        </p:txBody>
      </p:sp>
      <p:sp>
        <p:nvSpPr>
          <p:cNvPr id="100" name="Flowchart: Connector 99"/>
          <p:cNvSpPr/>
          <p:nvPr/>
        </p:nvSpPr>
        <p:spPr>
          <a:xfrm>
            <a:off x="2787365" y="5097295"/>
            <a:ext cx="672353" cy="5818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TextBox 101"/>
          <p:cNvSpPr txBox="1"/>
          <p:nvPr/>
        </p:nvSpPr>
        <p:spPr>
          <a:xfrm>
            <a:off x="2675964" y="5299186"/>
            <a:ext cx="84940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 </a:t>
            </a:r>
            <a:r>
              <a:rPr lang="en-US" sz="600" b="1" dirty="0" smtClean="0"/>
              <a:t>EMPLOYMENT</a:t>
            </a:r>
            <a:endParaRPr lang="en-US" sz="600" b="1" dirty="0"/>
          </a:p>
        </p:txBody>
      </p:sp>
      <p:sp>
        <p:nvSpPr>
          <p:cNvPr id="103" name="Flowchart: Connector 102"/>
          <p:cNvSpPr/>
          <p:nvPr/>
        </p:nvSpPr>
        <p:spPr>
          <a:xfrm>
            <a:off x="3695489" y="5418407"/>
            <a:ext cx="672353" cy="5818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3606961" y="5533165"/>
            <a:ext cx="8494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/>
              <a:t> </a:t>
            </a:r>
            <a:r>
              <a:rPr lang="en-US" sz="600" b="1" dirty="0" smtClean="0"/>
              <a:t>WORK READINESS ITEMS</a:t>
            </a:r>
            <a:endParaRPr lang="en-US" sz="600" b="1" dirty="0"/>
          </a:p>
        </p:txBody>
      </p:sp>
      <p:sp>
        <p:nvSpPr>
          <p:cNvPr id="110" name="Flowchart: Connector 109"/>
          <p:cNvSpPr/>
          <p:nvPr/>
        </p:nvSpPr>
        <p:spPr>
          <a:xfrm>
            <a:off x="4937424" y="5714113"/>
            <a:ext cx="672353" cy="5818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4848896" y="5824898"/>
            <a:ext cx="8494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 smtClean="0"/>
              <a:t>SOAR PROCESSOR</a:t>
            </a:r>
            <a:endParaRPr lang="en-US" sz="600" b="1" dirty="0"/>
          </a:p>
        </p:txBody>
      </p:sp>
      <p:sp>
        <p:nvSpPr>
          <p:cNvPr id="113" name="Flowchart: Connector 112"/>
          <p:cNvSpPr/>
          <p:nvPr/>
        </p:nvSpPr>
        <p:spPr>
          <a:xfrm>
            <a:off x="6064877" y="5810964"/>
            <a:ext cx="672353" cy="5818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6012281" y="5933275"/>
            <a:ext cx="849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 smtClean="0"/>
              <a:t>WORK READINESS TRAINING</a:t>
            </a:r>
            <a:endParaRPr lang="en-US" sz="600" b="1" dirty="0"/>
          </a:p>
        </p:txBody>
      </p:sp>
      <p:sp>
        <p:nvSpPr>
          <p:cNvPr id="116" name="Flowchart: Connector 115"/>
          <p:cNvSpPr/>
          <p:nvPr/>
        </p:nvSpPr>
        <p:spPr>
          <a:xfrm>
            <a:off x="7360023" y="5716285"/>
            <a:ext cx="672353" cy="5818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7315219" y="5824898"/>
            <a:ext cx="758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 smtClean="0"/>
              <a:t>EVALUATION&amp; TREATMENT</a:t>
            </a:r>
            <a:endParaRPr lang="en-US" sz="600" b="1" dirty="0"/>
          </a:p>
        </p:txBody>
      </p:sp>
      <p:sp>
        <p:nvSpPr>
          <p:cNvPr id="119" name="Flowchart: Connector 118"/>
          <p:cNvSpPr/>
          <p:nvPr/>
        </p:nvSpPr>
        <p:spPr>
          <a:xfrm>
            <a:off x="8246871" y="5484369"/>
            <a:ext cx="672353" cy="58186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8226289" y="5596950"/>
            <a:ext cx="758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 smtClean="0"/>
              <a:t>COMMUNITY PARTNER REFERRALS</a:t>
            </a:r>
            <a:endParaRPr lang="en-US" sz="600" b="1" dirty="0"/>
          </a:p>
        </p:txBody>
      </p:sp>
      <p:cxnSp>
        <p:nvCxnSpPr>
          <p:cNvPr id="124" name="Straight Connector 123"/>
          <p:cNvCxnSpPr/>
          <p:nvPr/>
        </p:nvCxnSpPr>
        <p:spPr>
          <a:xfrm flipH="1" flipV="1">
            <a:off x="6349907" y="2070734"/>
            <a:ext cx="1171820" cy="460326"/>
          </a:xfrm>
          <a:prstGeom prst="line">
            <a:avLst/>
          </a:prstGeom>
          <a:ln w="19050" cmpd="sng">
            <a:solidFill>
              <a:srgbClr val="FF0000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76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2667000"/>
            <a:ext cx="7010400" cy="2514600"/>
          </a:xfrm>
          <a:noFill/>
        </p:spPr>
        <p:txBody>
          <a:bodyPr>
            <a:normAutofit fontScale="25000" lnSpcReduction="20000"/>
          </a:bodyPr>
          <a:lstStyle/>
          <a:p>
            <a:pPr algn="ctr"/>
            <a:r>
              <a:rPr lang="en-US" sz="11200" b="1" dirty="0" smtClean="0">
                <a:latin typeface="Calibri" panose="020F0502020204030204" pitchFamily="34" charset="0"/>
              </a:rPr>
              <a:t>Tara Wildes - Reentry Coordinator</a:t>
            </a:r>
          </a:p>
          <a:p>
            <a:pPr algn="ctr"/>
            <a:endParaRPr lang="en-US" sz="7400" b="1" dirty="0" smtClean="0">
              <a:latin typeface="Calibri" panose="020F0502020204030204" pitchFamily="34" charset="0"/>
            </a:endParaRPr>
          </a:p>
          <a:p>
            <a:pPr algn="ctr"/>
            <a:r>
              <a:rPr lang="en-US" sz="10000" b="1" dirty="0" smtClean="0">
                <a:latin typeface="Calibri" panose="020F0502020204030204" pitchFamily="34" charset="0"/>
              </a:rPr>
              <a:t>Jacksonville Sheriff’s Office </a:t>
            </a:r>
            <a:endParaRPr lang="en-US" sz="10000" b="1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10000" b="1" dirty="0" smtClean="0">
                <a:latin typeface="Calibri" panose="020F0502020204030204" pitchFamily="34" charset="0"/>
              </a:rPr>
              <a:t>1024 SUPERIOR STREET</a:t>
            </a:r>
          </a:p>
          <a:p>
            <a:pPr algn="ctr"/>
            <a:r>
              <a:rPr lang="en-US" sz="10000" b="1" dirty="0" smtClean="0">
                <a:latin typeface="Calibri" panose="020F0502020204030204" pitchFamily="34" charset="0"/>
              </a:rPr>
              <a:t>JACKSONVILLE, FL 32254</a:t>
            </a:r>
          </a:p>
          <a:p>
            <a:pPr algn="ctr"/>
            <a:r>
              <a:rPr lang="en-US" sz="10000" b="1" dirty="0" smtClean="0">
                <a:latin typeface="Calibri" panose="020F0502020204030204" pitchFamily="34" charset="0"/>
              </a:rPr>
              <a:t>904-630-8606 phone</a:t>
            </a:r>
          </a:p>
          <a:p>
            <a:pPr algn="ctr"/>
            <a:r>
              <a:rPr lang="en-US" sz="10000" b="1" dirty="0" smtClean="0">
                <a:latin typeface="Calibri" panose="020F0502020204030204" pitchFamily="34" charset="0"/>
              </a:rPr>
              <a:t>904-630-8620 fax</a:t>
            </a:r>
          </a:p>
          <a:p>
            <a:pPr algn="ctr"/>
            <a:r>
              <a:rPr lang="en-US" sz="10000" b="1" dirty="0" smtClean="0">
                <a:latin typeface="Calibri" panose="020F0502020204030204" pitchFamily="34" charset="0"/>
              </a:rPr>
              <a:t>Tara.Wildes@jaxsheriff.org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7171" y="457199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alibri" panose="020F0502020204030204" pitchFamily="34" charset="0"/>
              </a:rPr>
              <a:t>CONTACT INFORMATION</a:t>
            </a:r>
            <a:endParaRPr lang="en-US" sz="3200" b="1" dirty="0"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187823"/>
            <a:ext cx="922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alibri" panose="020F0502020204030204" pitchFamily="34" charset="0"/>
              </a:rPr>
              <a:t>JACKSONVILLE REENTRY CENTER</a:t>
            </a:r>
          </a:p>
          <a:p>
            <a:pPr algn="ctr"/>
            <a:r>
              <a:rPr lang="en-US" sz="3200" b="1" dirty="0" smtClean="0">
                <a:latin typeface="Calibri" panose="020F0502020204030204" pitchFamily="34" charset="0"/>
              </a:rPr>
              <a:t>JREC </a:t>
            </a:r>
            <a:endParaRPr lang="en-US" sz="32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67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 Jacksonville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71CB9"/>
                </a:solidFill>
                <a:latin typeface="Calibri" panose="020F0502020204030204" pitchFamily="34" charset="0"/>
              </a:rPr>
              <a:t>Founded in 1987, the Jacksonville affiliate of the National Alliance on Mental Illness, is an </a:t>
            </a:r>
            <a:r>
              <a:rPr lang="en-US" b="1" dirty="0" smtClean="0">
                <a:solidFill>
                  <a:srgbClr val="071CB9"/>
                </a:solidFill>
                <a:latin typeface="Calibri" panose="020F0502020204030204" pitchFamily="34" charset="0"/>
              </a:rPr>
              <a:t>organization </a:t>
            </a:r>
            <a:r>
              <a:rPr lang="en-US" b="1" dirty="0">
                <a:solidFill>
                  <a:srgbClr val="071CB9"/>
                </a:solidFill>
                <a:latin typeface="Calibri" panose="020F0502020204030204" pitchFamily="34" charset="0"/>
              </a:rPr>
              <a:t>of the family and friends of </a:t>
            </a:r>
            <a:r>
              <a:rPr lang="en-US" b="1" dirty="0" smtClean="0">
                <a:solidFill>
                  <a:srgbClr val="071CB9"/>
                </a:solidFill>
                <a:latin typeface="Calibri" panose="020F0502020204030204" pitchFamily="34" charset="0"/>
              </a:rPr>
              <a:t>people living </a:t>
            </a:r>
            <a:r>
              <a:rPr lang="en-US" b="1" dirty="0">
                <a:solidFill>
                  <a:srgbClr val="071CB9"/>
                </a:solidFill>
                <a:latin typeface="Calibri" panose="020F0502020204030204" pitchFamily="34" charset="0"/>
              </a:rPr>
              <a:t>with a mental illness.</a:t>
            </a:r>
          </a:p>
          <a:p>
            <a:pPr marL="0" indent="0">
              <a:buNone/>
            </a:pPr>
            <a:endParaRPr lang="en-US" b="1" dirty="0">
              <a:solidFill>
                <a:srgbClr val="071CB9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71CB9"/>
                </a:solidFill>
                <a:latin typeface="Calibri" panose="020F0502020204030204" pitchFamily="34" charset="0"/>
              </a:rPr>
              <a:t>We give support and friendship to each other and advocate for a greater number of services at a higher level of quality for those who have mental illness.</a:t>
            </a:r>
          </a:p>
          <a:p>
            <a:pPr marL="0" indent="0">
              <a:buNone/>
            </a:pPr>
            <a:endParaRPr lang="en-US" b="1" dirty="0">
              <a:solidFill>
                <a:srgbClr val="071CB9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71CB9"/>
                </a:solidFill>
                <a:latin typeface="Calibri" panose="020F0502020204030204" pitchFamily="34" charset="0"/>
              </a:rPr>
              <a:t>Members share the knowledge gained through their own experiences – both successes and failures. </a:t>
            </a:r>
            <a:endParaRPr lang="en-US" b="1" dirty="0" smtClean="0">
              <a:solidFill>
                <a:srgbClr val="071CB9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071CB9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71CB9"/>
                </a:solidFill>
                <a:latin typeface="Calibri" panose="020F0502020204030204" pitchFamily="34" charset="0"/>
              </a:rPr>
              <a:t>Similar </a:t>
            </a:r>
            <a:r>
              <a:rPr lang="en-US" b="1" dirty="0">
                <a:solidFill>
                  <a:srgbClr val="071CB9"/>
                </a:solidFill>
                <a:latin typeface="Calibri" panose="020F0502020204030204" pitchFamily="34" charset="0"/>
              </a:rPr>
              <a:t>experiences foster supportive networks to assist those going through a time of crisis or heartache.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590"/>
            <a:ext cx="8458201" cy="1511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7848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2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anose="020F0502020204030204" pitchFamily="34" charset="0"/>
              </a:rPr>
              <a:t>Helpline and Support Groups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The NAMI Helpline (904) 724-7782 is answered by trained volunteers</a:t>
            </a:r>
          </a:p>
          <a:p>
            <a:r>
              <a:rPr lang="en-US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Our calls have increased by 50% over the past six months</a:t>
            </a:r>
          </a:p>
          <a:p>
            <a:r>
              <a:rPr lang="en-US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We connect people to services or simply listen</a:t>
            </a:r>
            <a:endParaRPr lang="en-US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Right now, we have moved to Zoom</a:t>
            </a:r>
          </a:p>
          <a:p>
            <a:r>
              <a:rPr lang="en-US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Still operating family and peer groups</a:t>
            </a:r>
          </a:p>
          <a:p>
            <a:r>
              <a:rPr lang="en-US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Prior to the pandemic, we were operating in most areas of the city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451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anose="020F0502020204030204" pitchFamily="34" charset="0"/>
              </a:rPr>
              <a:t>NAMI Contact Information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NAMI Helpline (904) 724-7782 </a:t>
            </a:r>
            <a:endParaRPr lang="en-US" sz="2800" b="1" dirty="0" smtClean="0"/>
          </a:p>
          <a:p>
            <a:pPr marL="0" indent="0" algn="ctr">
              <a:buNone/>
            </a:pPr>
            <a:endParaRPr lang="en-US" sz="2800" b="1" dirty="0" smtClean="0"/>
          </a:p>
          <a:p>
            <a:pPr marL="0" indent="0" algn="ctr">
              <a:buNone/>
            </a:pPr>
            <a:r>
              <a:rPr lang="en-US" sz="2800" b="1" dirty="0"/>
              <a:t>https://namijacksonvillefl.org/</a:t>
            </a:r>
          </a:p>
        </p:txBody>
      </p:sp>
    </p:spTree>
    <p:extLst>
      <p:ext uri="{BB962C8B-B14F-4D97-AF65-F5344CB8AC3E}">
        <p14:creationId xmlns:p14="http://schemas.microsoft.com/office/powerpoint/2010/main" val="408838601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93304C7E234D4C9CB4933114A07984" ma:contentTypeVersion="5" ma:contentTypeDescription="Create a new document." ma:contentTypeScope="" ma:versionID="b0c2d617da08452456084694c5f308f9">
  <xsd:schema xmlns:xsd="http://www.w3.org/2001/XMLSchema" xmlns:xs="http://www.w3.org/2001/XMLSchema" xmlns:p="http://schemas.microsoft.com/office/2006/metadata/properties" xmlns:ns1="http://schemas.microsoft.com/sharepoint/v3" xmlns:ns2="a61be1cf-e981-49da-a61b-9bbf8dc2b71b" targetNamespace="http://schemas.microsoft.com/office/2006/metadata/properties" ma:root="true" ma:fieldsID="a7e131cfaf7a9a9422a8dbf8ba166c48" ns1:_="" ns2:_="">
    <xsd:import namespace="http://schemas.microsoft.com/sharepoint/v3"/>
    <xsd:import namespace="a61be1cf-e981-49da-a61b-9bbf8dc2b71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1be1cf-e981-49da-a61b-9bbf8dc2b7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91A2F61-CA25-43B1-B867-D8DBCAED9E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156889-9E41-4A37-B7B0-429FD71EC7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61be1cf-e981-49da-a61b-9bbf8dc2b7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E882D3-6929-4EF1-B1E5-26807E55FE79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a61be1cf-e981-49da-a61b-9bbf8dc2b71b"/>
    <ds:schemaRef ds:uri="http://purl.org/dc/elements/1.1/"/>
    <ds:schemaRef ds:uri="http://schemas.microsoft.com/sharepoint/v3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2663</TotalTime>
  <Words>414</Words>
  <Application>Microsoft Office PowerPoint</Application>
  <PresentationFormat>On-screen Show (4:3)</PresentationFormat>
  <Paragraphs>78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2_Office Theme</vt:lpstr>
      <vt:lpstr>JACKSONVILLE SHERIFF’S OFFICE </vt:lpstr>
      <vt:lpstr>MISSION</vt:lpstr>
      <vt:lpstr>Reentry and Mental Health</vt:lpstr>
      <vt:lpstr>PowerPoint Presentation</vt:lpstr>
      <vt:lpstr>PowerPoint Presentation</vt:lpstr>
      <vt:lpstr>NAMI Jacksonville</vt:lpstr>
      <vt:lpstr>Helpline and Support Groups</vt:lpstr>
      <vt:lpstr>NAMI 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MaryEMelek</dc:creator>
  <cp:lastModifiedBy>Wildes, Tara H.</cp:lastModifiedBy>
  <cp:revision>140</cp:revision>
  <cp:lastPrinted>2019-05-10T17:05:25Z</cp:lastPrinted>
  <dcterms:created xsi:type="dcterms:W3CDTF">2014-10-26T00:36:49Z</dcterms:created>
  <dcterms:modified xsi:type="dcterms:W3CDTF">2020-08-13T14:18:36Z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0x0101006593304C7E234D4C9CB4933114A07984</vt:lpwstr>
  </property>
</Properties>
</file>