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14" r:id="rId2"/>
    <p:sldId id="337" r:id="rId3"/>
    <p:sldId id="306" r:id="rId4"/>
    <p:sldId id="329" r:id="rId5"/>
    <p:sldId id="323" r:id="rId6"/>
    <p:sldId id="316" r:id="rId7"/>
    <p:sldId id="317" r:id="rId8"/>
    <p:sldId id="315" r:id="rId9"/>
    <p:sldId id="266" r:id="rId10"/>
    <p:sldId id="300" r:id="rId11"/>
    <p:sldId id="318" r:id="rId12"/>
    <p:sldId id="338" r:id="rId13"/>
  </p:sldIdLst>
  <p:sldSz cx="9144000" cy="6858000" type="letter"/>
  <p:notesSz cx="7023100" cy="9309100"/>
  <p:defaultTextStyle>
    <a:defPPr>
      <a:defRPr lang="en-US"/>
    </a:defPPr>
    <a:lvl1pPr marL="0" algn="l" defTabSz="1070861" rtl="0" eaLnBrk="1" latinLnBrk="0" hangingPunct="1">
      <a:defRPr sz="2100" kern="1200">
        <a:solidFill>
          <a:schemeClr val="tx1"/>
        </a:solidFill>
        <a:latin typeface="+mn-lt"/>
        <a:ea typeface="+mn-ea"/>
        <a:cs typeface="+mn-cs"/>
      </a:defRPr>
    </a:lvl1pPr>
    <a:lvl2pPr marL="535430" algn="l" defTabSz="1070861" rtl="0" eaLnBrk="1" latinLnBrk="0" hangingPunct="1">
      <a:defRPr sz="2100" kern="1200">
        <a:solidFill>
          <a:schemeClr val="tx1"/>
        </a:solidFill>
        <a:latin typeface="+mn-lt"/>
        <a:ea typeface="+mn-ea"/>
        <a:cs typeface="+mn-cs"/>
      </a:defRPr>
    </a:lvl2pPr>
    <a:lvl3pPr marL="1070861" algn="l" defTabSz="1070861" rtl="0" eaLnBrk="1" latinLnBrk="0" hangingPunct="1">
      <a:defRPr sz="2100" kern="1200">
        <a:solidFill>
          <a:schemeClr val="tx1"/>
        </a:solidFill>
        <a:latin typeface="+mn-lt"/>
        <a:ea typeface="+mn-ea"/>
        <a:cs typeface="+mn-cs"/>
      </a:defRPr>
    </a:lvl3pPr>
    <a:lvl4pPr marL="1606292" algn="l" defTabSz="1070861" rtl="0" eaLnBrk="1" latinLnBrk="0" hangingPunct="1">
      <a:defRPr sz="2100" kern="1200">
        <a:solidFill>
          <a:schemeClr val="tx1"/>
        </a:solidFill>
        <a:latin typeface="+mn-lt"/>
        <a:ea typeface="+mn-ea"/>
        <a:cs typeface="+mn-cs"/>
      </a:defRPr>
    </a:lvl4pPr>
    <a:lvl5pPr marL="2141721" algn="l" defTabSz="1070861" rtl="0" eaLnBrk="1" latinLnBrk="0" hangingPunct="1">
      <a:defRPr sz="2100" kern="1200">
        <a:solidFill>
          <a:schemeClr val="tx1"/>
        </a:solidFill>
        <a:latin typeface="+mn-lt"/>
        <a:ea typeface="+mn-ea"/>
        <a:cs typeface="+mn-cs"/>
      </a:defRPr>
    </a:lvl5pPr>
    <a:lvl6pPr marL="2677151" algn="l" defTabSz="1070861" rtl="0" eaLnBrk="1" latinLnBrk="0" hangingPunct="1">
      <a:defRPr sz="2100" kern="1200">
        <a:solidFill>
          <a:schemeClr val="tx1"/>
        </a:solidFill>
        <a:latin typeface="+mn-lt"/>
        <a:ea typeface="+mn-ea"/>
        <a:cs typeface="+mn-cs"/>
      </a:defRPr>
    </a:lvl6pPr>
    <a:lvl7pPr marL="3212581" algn="l" defTabSz="1070861" rtl="0" eaLnBrk="1" latinLnBrk="0" hangingPunct="1">
      <a:defRPr sz="2100" kern="1200">
        <a:solidFill>
          <a:schemeClr val="tx1"/>
        </a:solidFill>
        <a:latin typeface="+mn-lt"/>
        <a:ea typeface="+mn-ea"/>
        <a:cs typeface="+mn-cs"/>
      </a:defRPr>
    </a:lvl7pPr>
    <a:lvl8pPr marL="3748013" algn="l" defTabSz="1070861" rtl="0" eaLnBrk="1" latinLnBrk="0" hangingPunct="1">
      <a:defRPr sz="2100" kern="1200">
        <a:solidFill>
          <a:schemeClr val="tx1"/>
        </a:solidFill>
        <a:latin typeface="+mn-lt"/>
        <a:ea typeface="+mn-ea"/>
        <a:cs typeface="+mn-cs"/>
      </a:defRPr>
    </a:lvl8pPr>
    <a:lvl9pPr marL="4283443" algn="l" defTabSz="1070861"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E1E5"/>
    <a:srgbClr val="2ADEE2"/>
    <a:srgbClr val="FFCCCC"/>
    <a:srgbClr val="99FF99"/>
    <a:srgbClr val="CCFFCC"/>
    <a:srgbClr val="FF5050"/>
    <a:srgbClr val="FF993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36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file:///\\itdfleprd03\common\treasury\Pension\RETIREMENT%20REFORM\Pension%20Reform%20II%20-%20A%20New%20Hope\Mayor%20Request\10%20year%20Pension%20Contribution%20History%20-%2004.05.17.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itdfleprd03\common\treasury\Pension\RETIREMENT%20REFORM\Pension%20Reform%20II%20-%20A%20New%20Hope\April%202017%20Council%20Presentations\City%20Council%20Workshop%20-%2004.06.17\Savings%20Charts%20-%20MW%20-%2004.11.17.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Sheet1!$B$25</c:f>
              <c:strCache>
                <c:ptCount val="1"/>
                <c:pt idx="0">
                  <c:v>General Fund Revenues</c:v>
                </c:pt>
              </c:strCache>
            </c:strRef>
          </c:tx>
          <c:spPr>
            <a:ln w="50800">
              <a:solidFill>
                <a:srgbClr val="002060"/>
              </a:solidFill>
              <a:tailEnd type="arrow"/>
            </a:ln>
          </c:spPr>
          <c:marker>
            <c:symbol val="none"/>
          </c:marker>
          <c:dLbls>
            <c:dLbl>
              <c:idx val="9"/>
              <c:layout>
                <c:manualLayout>
                  <c:x val="-0.14195732477884709"/>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C2-4743-8A36-6E825E6863FF}"/>
                </c:ext>
              </c:extLst>
            </c:dLbl>
            <c:numFmt formatCode="_(&quot;$&quot;* #,##0_);_(&quot;$&quot;* \(#,##0\);_(&quot;$&quot;* &quot;-&quot;_);_(@_)" sourceLinked="0"/>
            <c:spPr>
              <a:noFill/>
              <a:ln>
                <a:noFill/>
              </a:ln>
              <a:effectLst/>
            </c:spPr>
            <c:txPr>
              <a:bodyPr wrap="square" lIns="38100" tIns="19050" rIns="38100" bIns="19050" anchor="ctr">
                <a:spAutoFit/>
              </a:bodyPr>
              <a:lstStyle/>
              <a:p>
                <a:pPr>
                  <a:defRPr sz="1600" b="1">
                    <a:latin typeface="Century Gothic" panose="020B0502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Sheet1!$L$24:$U$24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Sheet1!$L$25:$U$25</c:f>
              <c:numCache>
                <c:formatCode>_(* #,##0.0_);_(* \(#,##0.0\);_(* "-"??_);_(@_)</c:formatCode>
                <c:ptCount val="10"/>
                <c:pt idx="0">
                  <c:v>959.14700000000005</c:v>
                </c:pt>
                <c:pt idx="1">
                  <c:v>976.47799999999995</c:v>
                </c:pt>
                <c:pt idx="2">
                  <c:v>984.03300000000002</c:v>
                </c:pt>
                <c:pt idx="3">
                  <c:v>954.60199999999998</c:v>
                </c:pt>
                <c:pt idx="4">
                  <c:v>924.72799999999995</c:v>
                </c:pt>
                <c:pt idx="5">
                  <c:v>1012.919</c:v>
                </c:pt>
                <c:pt idx="6">
                  <c:v>1016.728</c:v>
                </c:pt>
                <c:pt idx="7">
                  <c:v>1069.3209999999999</c:v>
                </c:pt>
                <c:pt idx="8">
                  <c:v>1106.5219999999999</c:v>
                </c:pt>
                <c:pt idx="9">
                  <c:v>1155.9590000000001</c:v>
                </c:pt>
              </c:numCache>
            </c:numRef>
          </c:val>
          <c:smooth val="1"/>
          <c:extLst>
            <c:ext xmlns:c16="http://schemas.microsoft.com/office/drawing/2014/chart" uri="{C3380CC4-5D6E-409C-BE32-E72D297353CC}">
              <c16:uniqueId val="{00000000-7BC2-4743-8A36-6E825E6863FF}"/>
            </c:ext>
          </c:extLst>
        </c:ser>
        <c:dLbls>
          <c:showLegendKey val="0"/>
          <c:showVal val="0"/>
          <c:showCatName val="0"/>
          <c:showSerName val="0"/>
          <c:showPercent val="0"/>
          <c:showBubbleSize val="0"/>
        </c:dLbls>
        <c:smooth val="0"/>
        <c:axId val="375859072"/>
        <c:axId val="375860608"/>
      </c:lineChart>
      <c:catAx>
        <c:axId val="375859072"/>
        <c:scaling>
          <c:orientation val="minMax"/>
        </c:scaling>
        <c:delete val="0"/>
        <c:axPos val="b"/>
        <c:numFmt formatCode="General" sourceLinked="1"/>
        <c:majorTickMark val="out"/>
        <c:minorTickMark val="none"/>
        <c:tickLblPos val="nextTo"/>
        <c:txPr>
          <a:bodyPr/>
          <a:lstStyle/>
          <a:p>
            <a:pPr>
              <a:defRPr sz="800" b="1">
                <a:latin typeface="Century Gothic" panose="020B0502020202020204" pitchFamily="34" charset="0"/>
              </a:defRPr>
            </a:pPr>
            <a:endParaRPr lang="en-US"/>
          </a:p>
        </c:txPr>
        <c:crossAx val="375860608"/>
        <c:crosses val="autoZero"/>
        <c:auto val="1"/>
        <c:lblAlgn val="ctr"/>
        <c:lblOffset val="100"/>
        <c:noMultiLvlLbl val="0"/>
      </c:catAx>
      <c:valAx>
        <c:axId val="375860608"/>
        <c:scaling>
          <c:orientation val="minMax"/>
          <c:min val="800"/>
        </c:scaling>
        <c:delete val="0"/>
        <c:axPos val="l"/>
        <c:numFmt formatCode="_(&quot;$&quot;* #,##0_);_(&quot;$&quot;* \(#,##0\);_(&quot;$&quot;* &quot;-&quot;_);_(@_)" sourceLinked="0"/>
        <c:majorTickMark val="out"/>
        <c:minorTickMark val="none"/>
        <c:tickLblPos val="nextTo"/>
        <c:txPr>
          <a:bodyPr/>
          <a:lstStyle/>
          <a:p>
            <a:pPr>
              <a:defRPr sz="800" b="1">
                <a:latin typeface="Century Gothic" panose="020B0502020202020204" pitchFamily="34" charset="0"/>
              </a:defRPr>
            </a:pPr>
            <a:endParaRPr lang="en-US"/>
          </a:p>
        </c:txPr>
        <c:crossAx val="3758590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80"/>
      <c:rAngAx val="0"/>
    </c:view3D>
    <c:floor>
      <c:thickness val="0"/>
    </c:floor>
    <c:sideWall>
      <c:thickness val="0"/>
    </c:sideWall>
    <c:backWall>
      <c:thickness val="0"/>
    </c:backWall>
    <c:plotArea>
      <c:layout/>
      <c:pie3DChart>
        <c:varyColors val="0"/>
        <c:ser>
          <c:idx val="0"/>
          <c:order val="0"/>
          <c:explosion val="5"/>
          <c:dPt>
            <c:idx val="0"/>
            <c:bubble3D val="0"/>
            <c:spPr>
              <a:solidFill>
                <a:srgbClr val="0070C0"/>
              </a:solidFill>
            </c:spPr>
            <c:extLst>
              <c:ext xmlns:c16="http://schemas.microsoft.com/office/drawing/2014/chart" uri="{C3380CC4-5D6E-409C-BE32-E72D297353CC}">
                <c16:uniqueId val="{00000001-6ED9-4B30-8834-75160193235F}"/>
              </c:ext>
            </c:extLst>
          </c:dPt>
          <c:dPt>
            <c:idx val="1"/>
            <c:bubble3D val="0"/>
            <c:spPr>
              <a:solidFill>
                <a:srgbClr val="FFC000"/>
              </a:solidFill>
            </c:spPr>
            <c:extLst>
              <c:ext xmlns:c16="http://schemas.microsoft.com/office/drawing/2014/chart" uri="{C3380CC4-5D6E-409C-BE32-E72D297353CC}">
                <c16:uniqueId val="{00000003-6ED9-4B30-8834-75160193235F}"/>
              </c:ext>
            </c:extLst>
          </c:dPt>
          <c:dPt>
            <c:idx val="2"/>
            <c:bubble3D val="0"/>
            <c:spPr>
              <a:solidFill>
                <a:srgbClr val="7030A0"/>
              </a:solidFill>
            </c:spPr>
            <c:extLst>
              <c:ext xmlns:c16="http://schemas.microsoft.com/office/drawing/2014/chart" uri="{C3380CC4-5D6E-409C-BE32-E72D297353CC}">
                <c16:uniqueId val="{00000005-6ED9-4B30-8834-75160193235F}"/>
              </c:ext>
            </c:extLst>
          </c:dPt>
          <c:dPt>
            <c:idx val="3"/>
            <c:bubble3D val="0"/>
            <c:spPr>
              <a:solidFill>
                <a:srgbClr val="FF0000"/>
              </a:solidFill>
            </c:spPr>
            <c:extLst>
              <c:ext xmlns:c16="http://schemas.microsoft.com/office/drawing/2014/chart" uri="{C3380CC4-5D6E-409C-BE32-E72D297353CC}">
                <c16:uniqueId val="{00000007-6ED9-4B30-8834-75160193235F}"/>
              </c:ext>
            </c:extLst>
          </c:dPt>
          <c:dPt>
            <c:idx val="4"/>
            <c:bubble3D val="0"/>
            <c:spPr>
              <a:solidFill>
                <a:srgbClr val="00B050"/>
              </a:solidFill>
            </c:spPr>
            <c:extLst>
              <c:ext xmlns:c16="http://schemas.microsoft.com/office/drawing/2014/chart" uri="{C3380CC4-5D6E-409C-BE32-E72D297353CC}">
                <c16:uniqueId val="{00000009-6ED9-4B30-8834-75160193235F}"/>
              </c:ext>
            </c:extLst>
          </c:dPt>
          <c:dPt>
            <c:idx val="5"/>
            <c:bubble3D val="0"/>
            <c:spPr>
              <a:solidFill>
                <a:srgbClr val="FFFF00"/>
              </a:solidFill>
            </c:spPr>
            <c:extLst>
              <c:ext xmlns:c16="http://schemas.microsoft.com/office/drawing/2014/chart" uri="{C3380CC4-5D6E-409C-BE32-E72D297353CC}">
                <c16:uniqueId val="{0000000B-6ED9-4B30-8834-75160193235F}"/>
              </c:ext>
            </c:extLst>
          </c:dPt>
          <c:dLbls>
            <c:dLbl>
              <c:idx val="0"/>
              <c:layout>
                <c:manualLayout>
                  <c:x val="7.407407407407407E-2"/>
                  <c:y val="-0.219135802469135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D9-4B30-8834-75160193235F}"/>
                </c:ext>
              </c:extLst>
            </c:dLbl>
            <c:dLbl>
              <c:idx val="1"/>
              <c:layout>
                <c:manualLayout>
                  <c:x val="-9.8765553611354251E-2"/>
                  <c:y val="-6.790123456790124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123456790123448"/>
                      <c:h val="0.12273160299407018"/>
                    </c:manualLayout>
                  </c15:layout>
                </c:ext>
                <c:ext xmlns:c16="http://schemas.microsoft.com/office/drawing/2014/chart" uri="{C3380CC4-5D6E-409C-BE32-E72D297353CC}">
                  <c16:uniqueId val="{00000003-6ED9-4B30-8834-75160193235F}"/>
                </c:ext>
              </c:extLst>
            </c:dLbl>
            <c:dLbl>
              <c:idx val="2"/>
              <c:layout>
                <c:manualLayout>
                  <c:x val="-2.4691358024691471E-2"/>
                  <c:y val="-0.1203703703703703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ED9-4B30-8834-75160193235F}"/>
                </c:ext>
              </c:extLst>
            </c:dLbl>
            <c:dLbl>
              <c:idx val="4"/>
              <c:layout>
                <c:manualLayout>
                  <c:x val="-3.0864197530864196E-3"/>
                  <c:y val="8.950617283950605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D9-4B30-8834-75160193235F}"/>
                </c:ext>
              </c:extLst>
            </c:dLbl>
            <c:dLbl>
              <c:idx val="5"/>
              <c:layout>
                <c:manualLayout>
                  <c:x val="-8.0246913580246909E-2"/>
                  <c:y val="3.70370370370370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ED9-4B30-8834-75160193235F}"/>
                </c:ext>
              </c:extLst>
            </c:dLbl>
            <c:spPr>
              <a:noFill/>
              <a:ln>
                <a:noFill/>
              </a:ln>
              <a:effectLst/>
            </c:spPr>
            <c:txPr>
              <a:bodyPr wrap="square" lIns="38100" tIns="19050" rIns="38100" bIns="19050" anchor="ctr">
                <a:spAutoFit/>
              </a:bodyPr>
              <a:lstStyle/>
              <a:p>
                <a:pPr>
                  <a:defRPr sz="1000" b="1">
                    <a:latin typeface="Century Gothic" panose="020B050202020202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Data2!$D$13:$D$18</c:f>
              <c:strCache>
                <c:ptCount val="6"/>
                <c:pt idx="0">
                  <c:v>Property Taxes</c:v>
                </c:pt>
                <c:pt idx="1">
                  <c:v>Intergovernmental</c:v>
                </c:pt>
                <c:pt idx="2">
                  <c:v>Utility Service Taxes</c:v>
                </c:pt>
                <c:pt idx="3">
                  <c:v>JEA</c:v>
                </c:pt>
                <c:pt idx="4">
                  <c:v>Charges for Services</c:v>
                </c:pt>
                <c:pt idx="5">
                  <c:v>Other</c:v>
                </c:pt>
              </c:strCache>
            </c:strRef>
          </c:cat>
          <c:val>
            <c:numRef>
              <c:f>Data2!$P$13:$P$18</c:f>
              <c:numCache>
                <c:formatCode>_(* #,##0.0_);_(* \(#,##0.0\);_(* "-"??_);_(@_)</c:formatCode>
                <c:ptCount val="6"/>
                <c:pt idx="0">
                  <c:v>603.91</c:v>
                </c:pt>
                <c:pt idx="1">
                  <c:v>169.38200000000001</c:v>
                </c:pt>
                <c:pt idx="2">
                  <c:v>123.14</c:v>
                </c:pt>
                <c:pt idx="3">
                  <c:v>116.62</c:v>
                </c:pt>
                <c:pt idx="4">
                  <c:v>68.575999999999993</c:v>
                </c:pt>
                <c:pt idx="5">
                  <c:v>74.331000000000003</c:v>
                </c:pt>
              </c:numCache>
            </c:numRef>
          </c:val>
          <c:extLst>
            <c:ext xmlns:c16="http://schemas.microsoft.com/office/drawing/2014/chart" uri="{C3380CC4-5D6E-409C-BE32-E72D297353CC}">
              <c16:uniqueId val="{0000000C-6ED9-4B30-8834-75160193235F}"/>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62643117937828E-2"/>
          <c:y val="8.6833045555109983E-2"/>
          <c:w val="0.87407767158290606"/>
          <c:h val="0.7821057100572012"/>
        </c:manualLayout>
      </c:layout>
      <c:areaChart>
        <c:grouping val="standard"/>
        <c:varyColors val="0"/>
        <c:ser>
          <c:idx val="0"/>
          <c:order val="1"/>
          <c:tx>
            <c:v>Existing GF Debt (FYE19)</c:v>
          </c:tx>
          <c:spPr>
            <a:solidFill>
              <a:srgbClr val="002060"/>
            </a:solidFill>
            <a:ln w="6350">
              <a:solidFill>
                <a:srgbClr val="000000"/>
              </a:solidFill>
              <a:prstDash val="solid"/>
            </a:ln>
            <a:effectLst/>
          </c:spPr>
          <c:cat>
            <c:strRef>
              <c:f>Data!$I$2:$S$2</c:f>
              <c:strCache>
                <c:ptCount val="11"/>
                <c:pt idx="0">
                  <c:v>FY14</c:v>
                </c:pt>
                <c:pt idx="1">
                  <c:v>FY15</c:v>
                </c:pt>
                <c:pt idx="2">
                  <c:v>FY16</c:v>
                </c:pt>
                <c:pt idx="3">
                  <c:v>FY17</c:v>
                </c:pt>
                <c:pt idx="4">
                  <c:v>FY18</c:v>
                </c:pt>
                <c:pt idx="5">
                  <c:v>FY19</c:v>
                </c:pt>
                <c:pt idx="6">
                  <c:v>FY20</c:v>
                </c:pt>
                <c:pt idx="7">
                  <c:v>FY21</c:v>
                </c:pt>
                <c:pt idx="8">
                  <c:v>FY22</c:v>
                </c:pt>
                <c:pt idx="9">
                  <c:v>FY23</c:v>
                </c:pt>
                <c:pt idx="10">
                  <c:v>FY24</c:v>
                </c:pt>
              </c:strCache>
            </c:strRef>
          </c:cat>
          <c:val>
            <c:numRef>
              <c:f>Data!$I$12:$S$12</c:f>
              <c:numCache>
                <c:formatCode>_(* #,##0_);_(* \(#,##0\);_(* "-"??_);_(@_)</c:formatCode>
                <c:ptCount val="11"/>
                <c:pt idx="0">
                  <c:v>1242761</c:v>
                </c:pt>
                <c:pt idx="1">
                  <c:v>1290283.814</c:v>
                </c:pt>
                <c:pt idx="2">
                  <c:v>1197726.9990000001</c:v>
                </c:pt>
                <c:pt idx="3">
                  <c:v>1199158.602</c:v>
                </c:pt>
                <c:pt idx="4">
                  <c:v>1213500.9339999999</c:v>
                </c:pt>
                <c:pt idx="5">
                  <c:v>1138055.2830000001</c:v>
                </c:pt>
                <c:pt idx="6">
                  <c:v>1063437.7830000001</c:v>
                </c:pt>
                <c:pt idx="7">
                  <c:v>986151.88300000003</c:v>
                </c:pt>
                <c:pt idx="8">
                  <c:v>918387.98300000001</c:v>
                </c:pt>
                <c:pt idx="9">
                  <c:v>859302.78300000017</c:v>
                </c:pt>
                <c:pt idx="10">
                  <c:v>802118.88300000003</c:v>
                </c:pt>
              </c:numCache>
            </c:numRef>
          </c:val>
          <c:extLst>
            <c:ext xmlns:c16="http://schemas.microsoft.com/office/drawing/2014/chart" uri="{C3380CC4-5D6E-409C-BE32-E72D297353CC}">
              <c16:uniqueId val="{00000000-DA8B-43C8-94A7-7B5CD57D6E98}"/>
            </c:ext>
          </c:extLst>
        </c:ser>
        <c:dLbls>
          <c:showLegendKey val="0"/>
          <c:showVal val="0"/>
          <c:showCatName val="0"/>
          <c:showSerName val="0"/>
          <c:showPercent val="0"/>
          <c:showBubbleSize val="0"/>
        </c:dLbls>
        <c:axId val="266131328"/>
        <c:axId val="266132864"/>
      </c:areaChart>
      <c:lineChart>
        <c:grouping val="standard"/>
        <c:varyColors val="0"/>
        <c:ser>
          <c:idx val="1"/>
          <c:order val="0"/>
          <c:tx>
            <c:v>Incl. Already Authorized Debt</c:v>
          </c:tx>
          <c:spPr>
            <a:ln w="28575">
              <a:solidFill>
                <a:srgbClr val="00FF00"/>
              </a:solidFill>
              <a:prstDash val="sysDash"/>
            </a:ln>
          </c:spPr>
          <c:marker>
            <c:symbol val="none"/>
          </c:marker>
          <c:dLbls>
            <c:dLbl>
              <c:idx val="0"/>
              <c:layout>
                <c:manualLayout>
                  <c:x val="-5.8625163743659852E-3"/>
                  <c:y val="-2.2216263959113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8B-43C8-94A7-7B5CD57D6E98}"/>
                </c:ext>
              </c:extLst>
            </c:dLbl>
            <c:dLbl>
              <c:idx val="1"/>
              <c:layout>
                <c:manualLayout>
                  <c:x val="-1.4656344092178631E-2"/>
                  <c:y val="-2.2191436756923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8B-43C8-94A7-7B5CD57D6E98}"/>
                </c:ext>
              </c:extLst>
            </c:dLbl>
            <c:dLbl>
              <c:idx val="2"/>
              <c:layout>
                <c:manualLayout>
                  <c:x val="-3.2243980092012847E-2"/>
                  <c:y val="-2.62262289939652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8B-43C8-94A7-7B5CD57D6E98}"/>
                </c:ext>
              </c:extLst>
            </c:dLbl>
            <c:dLbl>
              <c:idx val="3"/>
              <c:layout>
                <c:manualLayout>
                  <c:x val="-3.0778160969036194E-2"/>
                  <c:y val="-2.2186828471512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8B-43C8-94A7-7B5CD57D6E98}"/>
                </c:ext>
              </c:extLst>
            </c:dLbl>
            <c:dLbl>
              <c:idx val="4"/>
              <c:layout>
                <c:manualLayout>
                  <c:x val="-2.784698450747981E-2"/>
                  <c:y val="-2.4204939668804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B-43C8-94A7-7B5CD57D6E98}"/>
                </c:ext>
              </c:extLst>
            </c:dLbl>
            <c:dLbl>
              <c:idx val="5"/>
              <c:layout>
                <c:manualLayout>
                  <c:x val="-3.2244326430310791E-2"/>
                  <c:y val="-2.4208117796673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8B-43C8-94A7-7B5CD57D6E98}"/>
                </c:ext>
              </c:extLst>
            </c:dLbl>
            <c:dLbl>
              <c:idx val="6"/>
              <c:layout>
                <c:manualLayout>
                  <c:x val="-1.0751755844146826E-16"/>
                  <c:y val="-1.816300077562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8B-43C8-94A7-7B5CD57D6E98}"/>
                </c:ext>
              </c:extLst>
            </c:dLbl>
            <c:dLbl>
              <c:idx val="7"/>
              <c:layout>
                <c:manualLayout>
                  <c:x val="0"/>
                  <c:y val="-1.4126778381039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8B-43C8-94A7-7B5CD57D6E98}"/>
                </c:ext>
              </c:extLst>
            </c:dLbl>
            <c:dLbl>
              <c:idx val="8"/>
              <c:layout>
                <c:manualLayout>
                  <c:x val="0"/>
                  <c:y val="-1.8163000775622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8B-43C8-94A7-7B5CD57D6E98}"/>
                </c:ext>
              </c:extLst>
            </c:dLbl>
            <c:dLbl>
              <c:idx val="9"/>
              <c:layout>
                <c:manualLayout>
                  <c:x val="-1.0751755844146826E-16"/>
                  <c:y val="-1.8163000775622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8B-43C8-94A7-7B5CD57D6E98}"/>
                </c:ext>
              </c:extLst>
            </c:dLbl>
            <c:dLbl>
              <c:idx val="10"/>
              <c:layout>
                <c:manualLayout>
                  <c:x val="-2.1503511688293651E-16"/>
                  <c:y val="-2.2199223170204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8B-43C8-94A7-7B5CD57D6E98}"/>
                </c:ext>
              </c:extLst>
            </c:dLbl>
            <c:numFmt formatCode="_(&quot;$&quot;* #,##0_);_(&quot;$&quot;* \(#,##0\);_(&quot;$&quot;* &quot;-&quot;_);_(@_)" sourceLinked="0"/>
            <c:spPr>
              <a:noFill/>
              <a:ln>
                <a:noFill/>
              </a:ln>
              <a:effectLst/>
            </c:spPr>
            <c:txPr>
              <a:bodyPr/>
              <a:lstStyle/>
              <a:p>
                <a:pPr>
                  <a:defRPr sz="8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Data!$I$2:$S$2</c:f>
              <c:strCache>
                <c:ptCount val="11"/>
                <c:pt idx="0">
                  <c:v>FY14</c:v>
                </c:pt>
                <c:pt idx="1">
                  <c:v>FY15</c:v>
                </c:pt>
                <c:pt idx="2">
                  <c:v>FY16</c:v>
                </c:pt>
                <c:pt idx="3">
                  <c:v>FY17</c:v>
                </c:pt>
                <c:pt idx="4">
                  <c:v>FY18</c:v>
                </c:pt>
                <c:pt idx="5">
                  <c:v>FY19</c:v>
                </c:pt>
                <c:pt idx="6">
                  <c:v>FY20</c:v>
                </c:pt>
                <c:pt idx="7">
                  <c:v>FY21</c:v>
                </c:pt>
                <c:pt idx="8">
                  <c:v>FY22</c:v>
                </c:pt>
                <c:pt idx="9">
                  <c:v>FY23</c:v>
                </c:pt>
                <c:pt idx="10">
                  <c:v>FY24</c:v>
                </c:pt>
              </c:strCache>
            </c:strRef>
          </c:cat>
          <c:val>
            <c:numRef>
              <c:f>Data!$I$20:$S$20</c:f>
              <c:numCache>
                <c:formatCode>_(* #,##0_);_(* \(#,##0\);_(* "-"??_);_(@_)</c:formatCode>
                <c:ptCount val="11"/>
                <c:pt idx="0">
                  <c:v>1242761</c:v>
                </c:pt>
                <c:pt idx="1">
                  <c:v>1290283.814</c:v>
                </c:pt>
                <c:pt idx="2">
                  <c:v>1197726.9990000001</c:v>
                </c:pt>
                <c:pt idx="3">
                  <c:v>1199158.602</c:v>
                </c:pt>
                <c:pt idx="4">
                  <c:v>1213500.9339999999</c:v>
                </c:pt>
                <c:pt idx="5">
                  <c:v>1138055.2830000001</c:v>
                </c:pt>
                <c:pt idx="6">
                  <c:v>1151090.2830000001</c:v>
                </c:pt>
                <c:pt idx="7">
                  <c:v>1117630.6329999999</c:v>
                </c:pt>
                <c:pt idx="8">
                  <c:v>1073512.483</c:v>
                </c:pt>
                <c:pt idx="9">
                  <c:v>1027857.7830000002</c:v>
                </c:pt>
                <c:pt idx="10">
                  <c:v>965573.88300000003</c:v>
                </c:pt>
              </c:numCache>
            </c:numRef>
          </c:val>
          <c:smooth val="0"/>
          <c:extLst>
            <c:ext xmlns:c16="http://schemas.microsoft.com/office/drawing/2014/chart" uri="{C3380CC4-5D6E-409C-BE32-E72D297353CC}">
              <c16:uniqueId val="{0000000C-DA8B-43C8-94A7-7B5CD57D6E98}"/>
            </c:ext>
          </c:extLst>
        </c:ser>
        <c:ser>
          <c:idx val="3"/>
          <c:order val="2"/>
          <c:tx>
            <c:v>All Debt (including BJP)</c:v>
          </c:tx>
          <c:spPr>
            <a:ln>
              <a:solidFill>
                <a:srgbClr val="00B0F0"/>
              </a:solidFill>
              <a:prstDash val="sysDash"/>
            </a:ln>
          </c:spPr>
          <c:marker>
            <c:symbol val="none"/>
          </c:marker>
          <c:dLbls>
            <c:dLbl>
              <c:idx val="0"/>
              <c:layout>
                <c:manualLayout>
                  <c:x val="-7.240207722341979E-3"/>
                  <c:y val="-2.2024316710733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8B-43C8-94A7-7B5CD57D6E98}"/>
                </c:ext>
              </c:extLst>
            </c:dLbl>
            <c:dLbl>
              <c:idx val="5"/>
              <c:layout>
                <c:manualLayout>
                  <c:x val="-3.2180483336778136E-2"/>
                  <c:y val="-2.4043977070652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8B-43C8-94A7-7B5CD57D6E98}"/>
                </c:ext>
              </c:extLst>
            </c:dLbl>
            <c:numFmt formatCode="_(&quot;$&quot;* #,##0_);_(&quot;$&quot;* \(#,##0\);_(&quot;$&quot;* &quot;-&quot;_);_(@_)" sourceLinked="0"/>
            <c:spPr>
              <a:noFill/>
              <a:ln>
                <a:noFill/>
              </a:ln>
              <a:effectLst/>
            </c:spPr>
            <c:txPr>
              <a:bodyPr/>
              <a:lstStyle/>
              <a:p>
                <a:pPr>
                  <a:defRPr sz="800" b="1">
                    <a:latin typeface="Century Gothic" panose="020B0502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Data!$I$2:$S$2</c:f>
              <c:strCache>
                <c:ptCount val="11"/>
                <c:pt idx="0">
                  <c:v>FY14</c:v>
                </c:pt>
                <c:pt idx="1">
                  <c:v>FY15</c:v>
                </c:pt>
                <c:pt idx="2">
                  <c:v>FY16</c:v>
                </c:pt>
                <c:pt idx="3">
                  <c:v>FY17</c:v>
                </c:pt>
                <c:pt idx="4">
                  <c:v>FY18</c:v>
                </c:pt>
                <c:pt idx="5">
                  <c:v>FY19</c:v>
                </c:pt>
                <c:pt idx="6">
                  <c:v>FY20</c:v>
                </c:pt>
                <c:pt idx="7">
                  <c:v>FY21</c:v>
                </c:pt>
                <c:pt idx="8">
                  <c:v>FY22</c:v>
                </c:pt>
                <c:pt idx="9">
                  <c:v>FY23</c:v>
                </c:pt>
                <c:pt idx="10">
                  <c:v>FY24</c:v>
                </c:pt>
              </c:strCache>
            </c:strRef>
          </c:cat>
          <c:val>
            <c:numRef>
              <c:f>Data!$I$23:$S$23</c:f>
              <c:numCache>
                <c:formatCode>_(* #,##0_);_(* \(#,##0\);_(* "-"??_);_(@_)</c:formatCode>
                <c:ptCount val="11"/>
                <c:pt idx="0">
                  <c:v>2538821</c:v>
                </c:pt>
                <c:pt idx="1">
                  <c:v>2493028.8140000002</c:v>
                </c:pt>
                <c:pt idx="2">
                  <c:v>2371247.7939999998</c:v>
                </c:pt>
                <c:pt idx="3">
                  <c:v>2309487.7910000002</c:v>
                </c:pt>
                <c:pt idx="4">
                  <c:v>2275168.9339999999</c:v>
                </c:pt>
                <c:pt idx="5">
                  <c:v>2131836</c:v>
                </c:pt>
                <c:pt idx="6">
                  <c:v>2086645</c:v>
                </c:pt>
                <c:pt idx="7">
                  <c:v>1990443</c:v>
                </c:pt>
                <c:pt idx="8">
                  <c:v>1882837</c:v>
                </c:pt>
                <c:pt idx="9">
                  <c:v>1767703</c:v>
                </c:pt>
                <c:pt idx="10">
                  <c:v>1629989</c:v>
                </c:pt>
              </c:numCache>
            </c:numRef>
          </c:val>
          <c:smooth val="0"/>
          <c:extLst>
            <c:ext xmlns:c16="http://schemas.microsoft.com/office/drawing/2014/chart" uri="{C3380CC4-5D6E-409C-BE32-E72D297353CC}">
              <c16:uniqueId val="{0000000F-DA8B-43C8-94A7-7B5CD57D6E98}"/>
            </c:ext>
          </c:extLst>
        </c:ser>
        <c:dLbls>
          <c:showLegendKey val="0"/>
          <c:showVal val="0"/>
          <c:showCatName val="0"/>
          <c:showSerName val="0"/>
          <c:showPercent val="0"/>
          <c:showBubbleSize val="0"/>
        </c:dLbls>
        <c:marker val="1"/>
        <c:smooth val="0"/>
        <c:axId val="266131328"/>
        <c:axId val="266132864"/>
      </c:lineChart>
      <c:catAx>
        <c:axId val="266131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entury Gothic" panose="020B0502020202020204" pitchFamily="34" charset="0"/>
                <a:ea typeface="Arial"/>
                <a:cs typeface="Arial"/>
              </a:defRPr>
            </a:pPr>
            <a:endParaRPr lang="en-US"/>
          </a:p>
        </c:txPr>
        <c:crossAx val="266132864"/>
        <c:crosses val="autoZero"/>
        <c:auto val="1"/>
        <c:lblAlgn val="ctr"/>
        <c:lblOffset val="100"/>
        <c:tickLblSkip val="1"/>
        <c:tickMarkSkip val="1"/>
        <c:noMultiLvlLbl val="0"/>
      </c:catAx>
      <c:valAx>
        <c:axId val="266132864"/>
        <c:scaling>
          <c:orientation val="minMax"/>
          <c:max val="3000000"/>
          <c:min val="0"/>
        </c:scaling>
        <c:delete val="0"/>
        <c:axPos val="l"/>
        <c:majorGridlines>
          <c:spPr>
            <a:ln w="3175">
              <a:solidFill>
                <a:schemeClr val="bg1">
                  <a:lumMod val="95000"/>
                </a:schemeClr>
              </a:solidFill>
              <a:prstDash val="solid"/>
            </a:ln>
          </c:spPr>
        </c:majorGridlines>
        <c:title>
          <c:tx>
            <c:rich>
              <a:bodyPr rot="-5400000" vert="horz"/>
              <a:lstStyle/>
              <a:p>
                <a:pPr>
                  <a:defRPr/>
                </a:pPr>
                <a:r>
                  <a:rPr lang="en-US" sz="1000" b="1">
                    <a:latin typeface="Century Gothic" panose="020B0502020202020204" pitchFamily="34" charset="0"/>
                  </a:rPr>
                  <a:t>In Millions</a:t>
                </a:r>
              </a:p>
            </c:rich>
          </c:tx>
          <c:overlay val="0"/>
        </c:title>
        <c:numFmt formatCode="\$#,##0_);\(\$#,##0\)" sourceLinked="0"/>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entury Gothic" panose="020B0502020202020204" pitchFamily="34" charset="0"/>
                <a:ea typeface="Arial"/>
                <a:cs typeface="Arial"/>
              </a:defRPr>
            </a:pPr>
            <a:endParaRPr lang="en-US"/>
          </a:p>
        </c:txPr>
        <c:crossAx val="266131328"/>
        <c:crossesAt val="1"/>
        <c:crossBetween val="midCat"/>
        <c:majorUnit val="500000"/>
        <c:minorUnit val="8000"/>
        <c:dispUnits>
          <c:builtInUnit val="thousands"/>
        </c:dispUnits>
      </c:valAx>
      <c:spPr>
        <a:noFill/>
        <a:ln w="25400">
          <a:noFill/>
        </a:ln>
      </c:spPr>
    </c:plotArea>
    <c:legend>
      <c:legendPos val="b"/>
      <c:overlay val="0"/>
      <c:txPr>
        <a:bodyPr/>
        <a:lstStyle/>
        <a:p>
          <a:pPr>
            <a:defRPr sz="800" b="1">
              <a:latin typeface="Century Gothic" panose="020B0502020202020204" pitchFamily="34"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b="0" dirty="0">
                <a:latin typeface="Century Gothic" panose="020B0502020202020204" pitchFamily="34" charset="0"/>
              </a:rPr>
              <a:t>City of Jacksonville</a:t>
            </a:r>
          </a:p>
          <a:p>
            <a:pPr>
              <a:defRPr/>
            </a:pPr>
            <a:r>
              <a:rPr lang="en-US" dirty="0">
                <a:latin typeface="Century Gothic" panose="020B0502020202020204" pitchFamily="34" charset="0"/>
              </a:rPr>
              <a:t>Historical City Pension Contributions</a:t>
            </a:r>
          </a:p>
          <a:p>
            <a:pPr>
              <a:defRPr/>
            </a:pPr>
            <a:r>
              <a:rPr lang="en-US" sz="1400" b="0" i="1" dirty="0">
                <a:latin typeface="Century Gothic" panose="020B0502020202020204" pitchFamily="34" charset="0"/>
              </a:rPr>
              <a:t>FY2008 – 2018*</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spPr>
            <a:solidFill>
              <a:srgbClr val="002060"/>
            </a:solidFill>
          </c:spPr>
          <c:invertIfNegative val="0"/>
          <c:dPt>
            <c:idx val="10"/>
            <c:invertIfNegative val="0"/>
            <c:bubble3D val="0"/>
            <c:spPr>
              <a:solidFill>
                <a:srgbClr val="00B0F0"/>
              </a:solidFill>
            </c:spPr>
            <c:extLst>
              <c:ext xmlns:c16="http://schemas.microsoft.com/office/drawing/2014/chart" uri="{C3380CC4-5D6E-409C-BE32-E72D297353CC}">
                <c16:uniqueId val="{00000001-642C-4130-8391-69B33070833B}"/>
              </c:ext>
            </c:extLst>
          </c:dPt>
          <c:dLbls>
            <c:dLbl>
              <c:idx val="0"/>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2C-4130-8391-69B33070833B}"/>
                </c:ext>
              </c:extLst>
            </c:dLbl>
            <c:dLbl>
              <c:idx val="1"/>
              <c:layout>
                <c:manualLayout>
                  <c:x val="2.798095474290108E-17"/>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2C-4130-8391-69B33070833B}"/>
                </c:ext>
              </c:extLst>
            </c:dLbl>
            <c:dLbl>
              <c:idx val="2"/>
              <c:layout>
                <c:manualLayout>
                  <c:x val="0"/>
                  <c:y val="3.9351851851851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2C-4130-8391-69B33070833B}"/>
                </c:ext>
              </c:extLst>
            </c:dLbl>
            <c:dLbl>
              <c:idx val="3"/>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2C-4130-8391-69B33070833B}"/>
                </c:ext>
              </c:extLst>
            </c:dLbl>
            <c:dLbl>
              <c:idx val="4"/>
              <c:layout>
                <c:manualLayout>
                  <c:x val="-3.0525030525030525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2C-4130-8391-69B33070833B}"/>
                </c:ext>
              </c:extLst>
            </c:dLbl>
            <c:dLbl>
              <c:idx val="5"/>
              <c:layout>
                <c:manualLayout>
                  <c:x val="3.0525030525030525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2C-4130-8391-69B33070833B}"/>
                </c:ext>
              </c:extLst>
            </c:dLbl>
            <c:dLbl>
              <c:idx val="6"/>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2C-4130-8391-69B33070833B}"/>
                </c:ext>
              </c:extLst>
            </c:dLbl>
            <c:dLbl>
              <c:idx val="7"/>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2C-4130-8391-69B33070833B}"/>
                </c:ext>
              </c:extLst>
            </c:dLbl>
            <c:dLbl>
              <c:idx val="8"/>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2C-4130-8391-69B33070833B}"/>
                </c:ext>
              </c:extLst>
            </c:dLbl>
            <c:dLbl>
              <c:idx val="9"/>
              <c:layout>
                <c:manualLayout>
                  <c:x val="3.0525030525030525E-3"/>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2C-4130-8391-69B33070833B}"/>
                </c:ext>
              </c:extLst>
            </c:dLbl>
            <c:dLbl>
              <c:idx val="10"/>
              <c:layout>
                <c:manualLayout>
                  <c:x val="6.105006105006105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2C-4130-8391-69B33070833B}"/>
                </c:ext>
              </c:extLst>
            </c:dLbl>
            <c:spPr>
              <a:noFill/>
              <a:ln>
                <a:noFill/>
              </a:ln>
              <a:effectLst/>
            </c:spPr>
            <c:txPr>
              <a:bodyPr/>
              <a:lstStyle/>
              <a:p>
                <a:pPr>
                  <a:defRPr sz="800" b="1">
                    <a:solidFill>
                      <a:schemeClr val="bg1"/>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(2)'!$A$2:$A$12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 (2)'!$F$2:$F$12</c:f>
              <c:numCache>
                <c:formatCode>_("$"* #,##0_);_("$"* \(#,##0\);_("$"* "-"??_);_(@_)</c:formatCode>
                <c:ptCount val="11"/>
                <c:pt idx="0">
                  <c:v>72000000</c:v>
                </c:pt>
                <c:pt idx="1">
                  <c:v>82000000</c:v>
                </c:pt>
                <c:pt idx="2">
                  <c:v>101000000</c:v>
                </c:pt>
                <c:pt idx="3">
                  <c:v>126000000</c:v>
                </c:pt>
                <c:pt idx="4">
                  <c:v>133000000</c:v>
                </c:pt>
                <c:pt idx="5">
                  <c:v>188000000</c:v>
                </c:pt>
                <c:pt idx="6">
                  <c:v>227000000</c:v>
                </c:pt>
                <c:pt idx="7">
                  <c:v>254000000</c:v>
                </c:pt>
                <c:pt idx="8">
                  <c:v>263000000</c:v>
                </c:pt>
                <c:pt idx="9">
                  <c:v>290000000</c:v>
                </c:pt>
                <c:pt idx="10">
                  <c:v>360000000</c:v>
                </c:pt>
              </c:numCache>
            </c:numRef>
          </c:val>
          <c:extLst>
            <c:ext xmlns:c16="http://schemas.microsoft.com/office/drawing/2014/chart" uri="{C3380CC4-5D6E-409C-BE32-E72D297353CC}">
              <c16:uniqueId val="{0000000C-642C-4130-8391-69B33070833B}"/>
            </c:ext>
          </c:extLst>
        </c:ser>
        <c:dLbls>
          <c:showLegendKey val="0"/>
          <c:showVal val="0"/>
          <c:showCatName val="0"/>
          <c:showSerName val="0"/>
          <c:showPercent val="0"/>
          <c:showBubbleSize val="0"/>
        </c:dLbls>
        <c:gapWidth val="110"/>
        <c:gapDepth val="0"/>
        <c:shape val="box"/>
        <c:axId val="105269120"/>
        <c:axId val="105270656"/>
        <c:axId val="0"/>
      </c:bar3DChart>
      <c:catAx>
        <c:axId val="105269120"/>
        <c:scaling>
          <c:orientation val="minMax"/>
        </c:scaling>
        <c:delete val="0"/>
        <c:axPos val="b"/>
        <c:numFmt formatCode="General" sourceLinked="1"/>
        <c:majorTickMark val="out"/>
        <c:minorTickMark val="none"/>
        <c:tickLblPos val="nextTo"/>
        <c:txPr>
          <a:bodyPr/>
          <a:lstStyle/>
          <a:p>
            <a:pPr>
              <a:defRPr sz="800" b="1">
                <a:latin typeface="Century Gothic" panose="020B0502020202020204" pitchFamily="34" charset="0"/>
              </a:defRPr>
            </a:pPr>
            <a:endParaRPr lang="en-US"/>
          </a:p>
        </c:txPr>
        <c:crossAx val="105270656"/>
        <c:crosses val="autoZero"/>
        <c:auto val="1"/>
        <c:lblAlgn val="ctr"/>
        <c:lblOffset val="100"/>
        <c:noMultiLvlLbl val="0"/>
      </c:catAx>
      <c:valAx>
        <c:axId val="105270656"/>
        <c:scaling>
          <c:orientation val="minMax"/>
        </c:scaling>
        <c:delete val="0"/>
        <c:axPos val="l"/>
        <c:majorGridlines>
          <c:spPr>
            <a:ln>
              <a:solidFill>
                <a:sysClr val="window" lastClr="FFFFFF">
                  <a:lumMod val="75000"/>
                </a:sysClr>
              </a:solidFill>
            </a:ln>
          </c:spPr>
        </c:majorGridlines>
        <c:numFmt formatCode="&quot;$&quot;#,##0" sourceLinked="0"/>
        <c:majorTickMark val="out"/>
        <c:minorTickMark val="none"/>
        <c:tickLblPos val="nextTo"/>
        <c:txPr>
          <a:bodyPr/>
          <a:lstStyle/>
          <a:p>
            <a:pPr>
              <a:defRPr b="1">
                <a:latin typeface="Century Gothic" panose="020B0502020202020204" pitchFamily="34" charset="0"/>
              </a:defRPr>
            </a:pPr>
            <a:endParaRPr lang="en-US"/>
          </a:p>
        </c:txPr>
        <c:crossAx val="105269120"/>
        <c:crosses val="autoZero"/>
        <c:crossBetween val="between"/>
        <c:dispUnits>
          <c:builtInUnit val="millions"/>
          <c:dispUnitsLbl/>
        </c:dispUnits>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2"/>
          <c:order val="0"/>
          <c:tx>
            <c:strRef>
              <c:f>Data!$C$6</c:f>
              <c:strCache>
                <c:ptCount val="1"/>
                <c:pt idx="0">
                  <c:v>COPP</c:v>
                </c:pt>
              </c:strCache>
            </c:strRef>
          </c:tx>
          <c:spPr>
            <a:solidFill>
              <a:srgbClr val="00B050"/>
            </a:solidFill>
            <a:ln w="25400">
              <a:solidFill>
                <a:sysClr val="window" lastClr="FFFFFF"/>
              </a:solidFill>
            </a:ln>
            <a:effectLst>
              <a:outerShdw blurRad="50800" dist="38100" dir="2700000" algn="tl" rotWithShape="0">
                <a:prstClr val="black">
                  <a:alpha val="40000"/>
                </a:prstClr>
              </a:outerShdw>
            </a:effectLst>
          </c:spPr>
          <c:invertIfNegative val="0"/>
          <c:dPt>
            <c:idx val="2"/>
            <c:invertIfNegative val="0"/>
            <c:bubble3D val="0"/>
            <c:extLst>
              <c:ext xmlns:c16="http://schemas.microsoft.com/office/drawing/2014/chart" uri="{C3380CC4-5D6E-409C-BE32-E72D297353CC}">
                <c16:uniqueId val="{00000000-7071-47B1-B570-B3622D960B3A}"/>
              </c:ext>
            </c:extLst>
          </c:dPt>
          <c:dLbls>
            <c:numFmt formatCode="&quot;$&quot;#,##0" sourceLinked="0"/>
            <c:spPr>
              <a:noFill/>
              <a:ln>
                <a:noFill/>
              </a:ln>
              <a:effectLst/>
            </c:spPr>
            <c:txPr>
              <a:bodyPr/>
              <a:lstStyle/>
              <a:p>
                <a:pPr>
                  <a:defRPr sz="1200" b="1">
                    <a:solidFill>
                      <a:schemeClr val="bg1"/>
                    </a:solidFill>
                    <a:latin typeface="Century Gothic" panose="020B0502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Data!$D$4:$E$4</c:f>
              <c:strCache>
                <c:ptCount val="2"/>
                <c:pt idx="0">
                  <c:v>FY18 Required Contribution
NO REFORM</c:v>
                </c:pt>
                <c:pt idx="1">
                  <c:v>FY18 Required Contribution
REFORM</c:v>
                </c:pt>
              </c:strCache>
            </c:strRef>
          </c:cat>
          <c:val>
            <c:numRef>
              <c:f>Data!$D$6:$E$6</c:f>
              <c:numCache>
                <c:formatCode>General</c:formatCode>
                <c:ptCount val="2"/>
                <c:pt idx="0">
                  <c:v>21</c:v>
                </c:pt>
                <c:pt idx="1">
                  <c:v>14</c:v>
                </c:pt>
              </c:numCache>
            </c:numRef>
          </c:val>
          <c:extLst>
            <c:ext xmlns:c16="http://schemas.microsoft.com/office/drawing/2014/chart" uri="{C3380CC4-5D6E-409C-BE32-E72D297353CC}">
              <c16:uniqueId val="{00000001-7071-47B1-B570-B3622D960B3A}"/>
            </c:ext>
          </c:extLst>
        </c:ser>
        <c:ser>
          <c:idx val="1"/>
          <c:order val="1"/>
          <c:tx>
            <c:strRef>
              <c:f>Data!$C$5</c:f>
              <c:strCache>
                <c:ptCount val="1"/>
                <c:pt idx="0">
                  <c:v>GEPP</c:v>
                </c:pt>
              </c:strCache>
            </c:strRef>
          </c:tx>
          <c:spPr>
            <a:solidFill>
              <a:srgbClr val="7030A0"/>
            </a:solidFill>
            <a:ln w="25400">
              <a:solidFill>
                <a:sysClr val="window" lastClr="FFFFFF"/>
              </a:solidFill>
            </a:ln>
            <a:effectLst>
              <a:outerShdw blurRad="50800" dist="38100" dir="2700000" algn="tl" rotWithShape="0">
                <a:prstClr val="black">
                  <a:alpha val="40000"/>
                </a:prstClr>
              </a:outerShdw>
            </a:effectLst>
          </c:spPr>
          <c:invertIfNegative val="0"/>
          <c:dPt>
            <c:idx val="2"/>
            <c:invertIfNegative val="0"/>
            <c:bubble3D val="0"/>
            <c:extLst>
              <c:ext xmlns:c16="http://schemas.microsoft.com/office/drawing/2014/chart" uri="{C3380CC4-5D6E-409C-BE32-E72D297353CC}">
                <c16:uniqueId val="{00000002-7071-47B1-B570-B3622D960B3A}"/>
              </c:ext>
            </c:extLst>
          </c:dPt>
          <c:dLbls>
            <c:numFmt formatCode="&quot;$&quot;#,##0" sourceLinked="0"/>
            <c:spPr>
              <a:noFill/>
              <a:ln>
                <a:noFill/>
              </a:ln>
              <a:effectLst/>
            </c:spPr>
            <c:txPr>
              <a:bodyPr/>
              <a:lstStyle/>
              <a:p>
                <a:pPr>
                  <a:defRPr sz="1200" b="1">
                    <a:solidFill>
                      <a:schemeClr val="bg1"/>
                    </a:solidFill>
                    <a:latin typeface="Century Gothic" panose="020B0502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Data!$D$4:$E$4</c:f>
              <c:strCache>
                <c:ptCount val="2"/>
                <c:pt idx="0">
                  <c:v>FY18 Required Contribution
NO REFORM</c:v>
                </c:pt>
                <c:pt idx="1">
                  <c:v>FY18 Required Contribution
REFORM</c:v>
                </c:pt>
              </c:strCache>
            </c:strRef>
          </c:cat>
          <c:val>
            <c:numRef>
              <c:f>Data!$D$5:$E$5</c:f>
              <c:numCache>
                <c:formatCode>General</c:formatCode>
                <c:ptCount val="2"/>
                <c:pt idx="0">
                  <c:v>108</c:v>
                </c:pt>
                <c:pt idx="1">
                  <c:v>70</c:v>
                </c:pt>
              </c:numCache>
            </c:numRef>
          </c:val>
          <c:extLst>
            <c:ext xmlns:c16="http://schemas.microsoft.com/office/drawing/2014/chart" uri="{C3380CC4-5D6E-409C-BE32-E72D297353CC}">
              <c16:uniqueId val="{00000003-7071-47B1-B570-B3622D960B3A}"/>
            </c:ext>
          </c:extLst>
        </c:ser>
        <c:ser>
          <c:idx val="3"/>
          <c:order val="2"/>
          <c:tx>
            <c:strRef>
              <c:f>Data!$C$7</c:f>
              <c:strCache>
                <c:ptCount val="1"/>
                <c:pt idx="0">
                  <c:v>PFPF</c:v>
                </c:pt>
              </c:strCache>
            </c:strRef>
          </c:tx>
          <c:spPr>
            <a:solidFill>
              <a:srgbClr val="002060"/>
            </a:solidFill>
            <a:ln w="25400">
              <a:solidFill>
                <a:sysClr val="window" lastClr="FFFFFF"/>
              </a:solidFill>
            </a:ln>
            <a:effectLst>
              <a:outerShdw blurRad="50800" dist="38100" dir="2700000" algn="tl" rotWithShape="0">
                <a:prstClr val="black">
                  <a:alpha val="40000"/>
                </a:prstClr>
              </a:outerShdw>
            </a:effectLst>
          </c:spPr>
          <c:invertIfNegative val="0"/>
          <c:dPt>
            <c:idx val="2"/>
            <c:invertIfNegative val="0"/>
            <c:bubble3D val="0"/>
            <c:extLst>
              <c:ext xmlns:c16="http://schemas.microsoft.com/office/drawing/2014/chart" uri="{C3380CC4-5D6E-409C-BE32-E72D297353CC}">
                <c16:uniqueId val="{00000004-7071-47B1-B570-B3622D960B3A}"/>
              </c:ext>
            </c:extLst>
          </c:dPt>
          <c:dLbls>
            <c:dLbl>
              <c:idx val="0"/>
              <c:numFmt formatCode="&quot;$&quot;#,##0" sourceLinked="0"/>
              <c:spPr/>
              <c:txPr>
                <a:bodyPr/>
                <a:lstStyle/>
                <a:p>
                  <a:pPr>
                    <a:defRPr sz="1200" b="1">
                      <a:solidFill>
                        <a:schemeClr val="bg1"/>
                      </a:solidFill>
                      <a:latin typeface="Century Gothic" panose="020B0502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071-47B1-B570-B3622D960B3A}"/>
                </c:ext>
              </c:extLst>
            </c:dLbl>
            <c:dLbl>
              <c:idx val="1"/>
              <c:numFmt formatCode="&quot;$&quot;#,##0" sourceLinked="0"/>
              <c:spPr/>
              <c:txPr>
                <a:bodyPr/>
                <a:lstStyle/>
                <a:p>
                  <a:pPr algn="ctr">
                    <a:defRPr lang="en-US" sz="1200" b="1" i="0" u="none" strike="noStrike" kern="1200" baseline="0">
                      <a:solidFill>
                        <a:prstClr val="white"/>
                      </a:solidFill>
                      <a:latin typeface="Century Gothic" panose="020B0502020202020204" pitchFamily="34" charset="0"/>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071-47B1-B570-B3622D960B3A}"/>
                </c:ext>
              </c:extLst>
            </c:dLbl>
            <c:numFmt formatCode="&quot;$&quot;#,##0" sourceLinked="0"/>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Data!$D$4:$E$4</c:f>
              <c:strCache>
                <c:ptCount val="2"/>
                <c:pt idx="0">
                  <c:v>FY18 Required Contribution
NO REFORM</c:v>
                </c:pt>
                <c:pt idx="1">
                  <c:v>FY18 Required Contribution
REFORM</c:v>
                </c:pt>
              </c:strCache>
            </c:strRef>
          </c:cat>
          <c:val>
            <c:numRef>
              <c:f>Data!$D$7:$E$7</c:f>
              <c:numCache>
                <c:formatCode>General</c:formatCode>
                <c:ptCount val="2"/>
                <c:pt idx="0">
                  <c:v>231</c:v>
                </c:pt>
                <c:pt idx="1">
                  <c:v>137</c:v>
                </c:pt>
              </c:numCache>
            </c:numRef>
          </c:val>
          <c:extLst>
            <c:ext xmlns:c16="http://schemas.microsoft.com/office/drawing/2014/chart" uri="{C3380CC4-5D6E-409C-BE32-E72D297353CC}">
              <c16:uniqueId val="{00000007-7071-47B1-B570-B3622D960B3A}"/>
            </c:ext>
          </c:extLst>
        </c:ser>
        <c:dLbls>
          <c:showLegendKey val="0"/>
          <c:showVal val="0"/>
          <c:showCatName val="0"/>
          <c:showSerName val="0"/>
          <c:showPercent val="0"/>
          <c:showBubbleSize val="0"/>
        </c:dLbls>
        <c:gapWidth val="75"/>
        <c:overlap val="100"/>
        <c:axId val="104953728"/>
        <c:axId val="104955264"/>
      </c:barChart>
      <c:catAx>
        <c:axId val="104953728"/>
        <c:scaling>
          <c:orientation val="minMax"/>
        </c:scaling>
        <c:delete val="0"/>
        <c:axPos val="b"/>
        <c:numFmt formatCode="General" sourceLinked="0"/>
        <c:majorTickMark val="out"/>
        <c:minorTickMark val="none"/>
        <c:tickLblPos val="nextTo"/>
        <c:txPr>
          <a:bodyPr/>
          <a:lstStyle/>
          <a:p>
            <a:pPr>
              <a:defRPr sz="800" b="1">
                <a:latin typeface="Century Gothic" panose="020B0502020202020204" pitchFamily="34" charset="0"/>
              </a:defRPr>
            </a:pPr>
            <a:endParaRPr lang="en-US"/>
          </a:p>
        </c:txPr>
        <c:crossAx val="104955264"/>
        <c:crosses val="autoZero"/>
        <c:auto val="1"/>
        <c:lblAlgn val="ctr"/>
        <c:lblOffset val="100"/>
        <c:noMultiLvlLbl val="0"/>
      </c:catAx>
      <c:valAx>
        <c:axId val="104955264"/>
        <c:scaling>
          <c:orientation val="minMax"/>
          <c:max val="350"/>
        </c:scaling>
        <c:delete val="1"/>
        <c:axPos val="l"/>
        <c:numFmt formatCode="General" sourceLinked="1"/>
        <c:majorTickMark val="out"/>
        <c:minorTickMark val="none"/>
        <c:tickLblPos val="nextTo"/>
        <c:crossAx val="10495372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Data1!$B$37</c:f>
              <c:strCache>
                <c:ptCount val="1"/>
                <c:pt idx="0">
                  <c:v>City Council Emergency Funds</c:v>
                </c:pt>
              </c:strCache>
            </c:strRef>
          </c:tx>
          <c:spPr>
            <a:solidFill>
              <a:srgbClr val="002060"/>
            </a:solidFill>
            <a:effectLst>
              <a:outerShdw blurRad="50800" dist="38100" dir="2700000" algn="tl" rotWithShape="0">
                <a:prstClr val="black">
                  <a:alpha val="40000"/>
                </a:prstClr>
              </a:outerShdw>
            </a:effectLst>
          </c:spPr>
          <c:invertIfNegative val="0"/>
          <c:dLbls>
            <c:numFmt formatCode="_(&quot;$&quot;* #,##0_);_(&quot;$&quot;* \(#,##0\);_(&quot;$&quot;* &quot;-&quot;_);_(@_)" sourceLinked="0"/>
            <c:spPr>
              <a:noFill/>
              <a:ln>
                <a:noFill/>
              </a:ln>
              <a:effectLst/>
            </c:spPr>
            <c:txPr>
              <a:bodyPr/>
              <a:lstStyle/>
              <a:p>
                <a:pPr>
                  <a:defRPr sz="8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Data1!$C$36:$M$36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Data1!$D$37:$N$37</c:f>
              <c:numCache>
                <c:formatCode>_(* #,##0.0_);_(* \(#,##0.0\);_(* "-"??_);_(@_)</c:formatCode>
                <c:ptCount val="11"/>
                <c:pt idx="0">
                  <c:v>40</c:v>
                </c:pt>
                <c:pt idx="1">
                  <c:v>44.112000000000002</c:v>
                </c:pt>
                <c:pt idx="2">
                  <c:v>44.92</c:v>
                </c:pt>
                <c:pt idx="3">
                  <c:v>45.912999999999997</c:v>
                </c:pt>
                <c:pt idx="4">
                  <c:v>48</c:v>
                </c:pt>
                <c:pt idx="5">
                  <c:v>48.213999999999999</c:v>
                </c:pt>
                <c:pt idx="6">
                  <c:v>49.219000000000001</c:v>
                </c:pt>
                <c:pt idx="7">
                  <c:v>49.918999999999997</c:v>
                </c:pt>
                <c:pt idx="8">
                  <c:v>53.253</c:v>
                </c:pt>
                <c:pt idx="9">
                  <c:v>56.156999999999996</c:v>
                </c:pt>
                <c:pt idx="10">
                  <c:v>61.540999999999997</c:v>
                </c:pt>
              </c:numCache>
            </c:numRef>
          </c:val>
          <c:extLst>
            <c:ext xmlns:c16="http://schemas.microsoft.com/office/drawing/2014/chart" uri="{C3380CC4-5D6E-409C-BE32-E72D297353CC}">
              <c16:uniqueId val="{00000000-36A7-4C05-BD6A-8E9D4540EFC2}"/>
            </c:ext>
          </c:extLst>
        </c:ser>
        <c:ser>
          <c:idx val="1"/>
          <c:order val="1"/>
          <c:tx>
            <c:strRef>
              <c:f>Data1!$B$38</c:f>
              <c:strCache>
                <c:ptCount val="1"/>
                <c:pt idx="0">
                  <c:v>Unassigned Funds</c:v>
                </c:pt>
              </c:strCache>
            </c:strRef>
          </c:tx>
          <c:spPr>
            <a:solidFill>
              <a:srgbClr val="00B0F0"/>
            </a:solidFill>
            <a:effectLst>
              <a:outerShdw blurRad="50800" dist="38100" dir="2700000" algn="tl" rotWithShape="0">
                <a:prstClr val="black">
                  <a:alpha val="40000"/>
                </a:prstClr>
              </a:outerShdw>
            </a:effectLst>
          </c:spPr>
          <c:invertIfNegative val="0"/>
          <c:dLbls>
            <c:numFmt formatCode="_(&quot;$&quot;* #,##0_);_(&quot;$&quot;* \(#,##0\);_(&quot;$&quot;* &quot;-&quot;_);_(@_)" sourceLinked="0"/>
            <c:spPr>
              <a:noFill/>
              <a:ln>
                <a:noFill/>
              </a:ln>
              <a:effectLst/>
            </c:spPr>
            <c:txPr>
              <a:bodyPr/>
              <a:lstStyle/>
              <a:p>
                <a:pPr>
                  <a:defRPr sz="800" b="1">
                    <a:solidFill>
                      <a:schemeClr val="bg1"/>
                    </a:solidFill>
                    <a:latin typeface="Century Gothic" panose="020B0502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Data1!$C$36:$M$36</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Data1!$D$38:$N$38</c:f>
              <c:numCache>
                <c:formatCode>_(* #,##0.0_);_(* \(#,##0.0\);_(* "-"??_);_(@_)</c:formatCode>
                <c:ptCount val="11"/>
                <c:pt idx="0">
                  <c:v>38.417999999999999</c:v>
                </c:pt>
                <c:pt idx="1">
                  <c:v>37.962000000000003</c:v>
                </c:pt>
                <c:pt idx="2">
                  <c:v>41.774000000000001</c:v>
                </c:pt>
                <c:pt idx="3">
                  <c:v>61.798000000000002</c:v>
                </c:pt>
                <c:pt idx="4">
                  <c:v>72.138000000000005</c:v>
                </c:pt>
                <c:pt idx="5">
                  <c:v>65.2</c:v>
                </c:pt>
                <c:pt idx="6">
                  <c:v>76.3</c:v>
                </c:pt>
                <c:pt idx="7">
                  <c:v>78.599999999999994</c:v>
                </c:pt>
                <c:pt idx="8">
                  <c:v>97.302000000000007</c:v>
                </c:pt>
                <c:pt idx="9">
                  <c:v>89.933000000000007</c:v>
                </c:pt>
                <c:pt idx="10">
                  <c:v>146.43100000000001</c:v>
                </c:pt>
              </c:numCache>
            </c:numRef>
          </c:val>
          <c:extLst>
            <c:ext xmlns:c16="http://schemas.microsoft.com/office/drawing/2014/chart" uri="{C3380CC4-5D6E-409C-BE32-E72D297353CC}">
              <c16:uniqueId val="{00000001-36A7-4C05-BD6A-8E9D4540EFC2}"/>
            </c:ext>
          </c:extLst>
        </c:ser>
        <c:dLbls>
          <c:showLegendKey val="0"/>
          <c:showVal val="0"/>
          <c:showCatName val="0"/>
          <c:showSerName val="0"/>
          <c:showPercent val="0"/>
          <c:showBubbleSize val="0"/>
        </c:dLbls>
        <c:gapWidth val="65"/>
        <c:overlap val="100"/>
        <c:axId val="45212032"/>
        <c:axId val="45213568"/>
      </c:barChart>
      <c:lineChart>
        <c:grouping val="standard"/>
        <c:varyColors val="0"/>
        <c:ser>
          <c:idx val="2"/>
          <c:order val="2"/>
          <c:tx>
            <c:strRef>
              <c:f>Data1!$B$39</c:f>
              <c:strCache>
                <c:ptCount val="1"/>
                <c:pt idx="0">
                  <c:v>Total</c:v>
                </c:pt>
              </c:strCache>
            </c:strRef>
          </c:tx>
          <c:spPr>
            <a:ln>
              <a:noFill/>
            </a:ln>
          </c:spPr>
          <c:marker>
            <c:symbol val="none"/>
          </c:marker>
          <c:dLbls>
            <c:numFmt formatCode="_(&quot;$&quot;* #,##0_);_(&quot;$&quot;* \(#,##0\);_(&quot;$&quot;* &quot;-&quot;_);_(@_)" sourceLinked="0"/>
            <c:spPr>
              <a:noFill/>
              <a:ln>
                <a:noFill/>
              </a:ln>
              <a:effectLst/>
            </c:spPr>
            <c:txPr>
              <a:bodyPr/>
              <a:lstStyle/>
              <a:p>
                <a:pPr>
                  <a:defRPr sz="800" b="1">
                    <a:latin typeface="Century Gothic" panose="020B0502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Data1!$D$36:$N$36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Data1!$D$39:$N$39</c:f>
              <c:numCache>
                <c:formatCode>_(* #,##0.0_);_(* \(#,##0.0\);_(* "-"??_);_(@_)</c:formatCode>
                <c:ptCount val="11"/>
                <c:pt idx="0">
                  <c:v>78.418000000000006</c:v>
                </c:pt>
                <c:pt idx="1">
                  <c:v>82.074000000000012</c:v>
                </c:pt>
                <c:pt idx="2">
                  <c:v>86.694000000000003</c:v>
                </c:pt>
                <c:pt idx="3">
                  <c:v>107.711</c:v>
                </c:pt>
                <c:pt idx="4">
                  <c:v>120.13800000000001</c:v>
                </c:pt>
                <c:pt idx="5">
                  <c:v>113.414</c:v>
                </c:pt>
                <c:pt idx="6">
                  <c:v>125.51900000000001</c:v>
                </c:pt>
                <c:pt idx="7">
                  <c:v>128.51900000000001</c:v>
                </c:pt>
                <c:pt idx="8">
                  <c:v>150.55500000000001</c:v>
                </c:pt>
                <c:pt idx="9">
                  <c:v>146.09</c:v>
                </c:pt>
                <c:pt idx="10">
                  <c:v>207.97200000000001</c:v>
                </c:pt>
              </c:numCache>
            </c:numRef>
          </c:val>
          <c:smooth val="0"/>
          <c:extLst>
            <c:ext xmlns:c16="http://schemas.microsoft.com/office/drawing/2014/chart" uri="{C3380CC4-5D6E-409C-BE32-E72D297353CC}">
              <c16:uniqueId val="{00000002-36A7-4C05-BD6A-8E9D4540EFC2}"/>
            </c:ext>
          </c:extLst>
        </c:ser>
        <c:dLbls>
          <c:showLegendKey val="0"/>
          <c:showVal val="0"/>
          <c:showCatName val="0"/>
          <c:showSerName val="0"/>
          <c:showPercent val="0"/>
          <c:showBubbleSize val="0"/>
        </c:dLbls>
        <c:marker val="1"/>
        <c:smooth val="0"/>
        <c:axId val="45212032"/>
        <c:axId val="45213568"/>
      </c:lineChart>
      <c:catAx>
        <c:axId val="45212032"/>
        <c:scaling>
          <c:orientation val="minMax"/>
        </c:scaling>
        <c:delete val="0"/>
        <c:axPos val="b"/>
        <c:numFmt formatCode="General" sourceLinked="1"/>
        <c:majorTickMark val="out"/>
        <c:minorTickMark val="none"/>
        <c:tickLblPos val="nextTo"/>
        <c:txPr>
          <a:bodyPr/>
          <a:lstStyle/>
          <a:p>
            <a:pPr>
              <a:defRPr sz="800" b="1">
                <a:latin typeface="Century Gothic" panose="020B0502020202020204" pitchFamily="34" charset="0"/>
              </a:defRPr>
            </a:pPr>
            <a:endParaRPr lang="en-US"/>
          </a:p>
        </c:txPr>
        <c:crossAx val="45213568"/>
        <c:crosses val="autoZero"/>
        <c:auto val="1"/>
        <c:lblAlgn val="ctr"/>
        <c:lblOffset val="100"/>
        <c:noMultiLvlLbl val="0"/>
      </c:catAx>
      <c:valAx>
        <c:axId val="45213568"/>
        <c:scaling>
          <c:orientation val="minMax"/>
        </c:scaling>
        <c:delete val="0"/>
        <c:axPos val="l"/>
        <c:title>
          <c:tx>
            <c:rich>
              <a:bodyPr rot="-5400000" vert="horz"/>
              <a:lstStyle/>
              <a:p>
                <a:pPr>
                  <a:defRPr/>
                </a:pPr>
                <a:r>
                  <a:rPr lang="en-US"/>
                  <a:t>Millions</a:t>
                </a:r>
              </a:p>
            </c:rich>
          </c:tx>
          <c:layout>
            <c:manualLayout>
              <c:xMode val="edge"/>
              <c:yMode val="edge"/>
              <c:x val="1.6115728697417675E-2"/>
              <c:y val="1.4122511664117919E-2"/>
            </c:manualLayout>
          </c:layout>
          <c:overlay val="0"/>
        </c:title>
        <c:numFmt formatCode="_(&quot;$&quot;* #,##0_);_(&quot;$&quot;* \(#,##0\);_(&quot;$&quot;* &quot;-&quot;_);_(@_)" sourceLinked="0"/>
        <c:majorTickMark val="out"/>
        <c:minorTickMark val="none"/>
        <c:tickLblPos val="nextTo"/>
        <c:txPr>
          <a:bodyPr/>
          <a:lstStyle/>
          <a:p>
            <a:pPr>
              <a:defRPr sz="800" b="1">
                <a:latin typeface="Century Gothic" panose="020B0502020202020204" pitchFamily="34" charset="0"/>
              </a:defRPr>
            </a:pPr>
            <a:endParaRPr lang="en-US"/>
          </a:p>
        </c:txPr>
        <c:crossAx val="45212032"/>
        <c:crosses val="autoZero"/>
        <c:crossBetween val="between"/>
      </c:valAx>
    </c:plotArea>
    <c:legend>
      <c:legendPos val="b"/>
      <c:legendEntry>
        <c:idx val="2"/>
        <c:delete val="1"/>
      </c:legendEntry>
      <c:overlay val="0"/>
      <c:txPr>
        <a:bodyPr/>
        <a:lstStyle/>
        <a:p>
          <a:pPr>
            <a:defRPr sz="800" b="1">
              <a:latin typeface="Century Gothic" panose="020B0502020202020204"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158EB4F6-2435-4F20-A7E5-4E9F6105BA39}" type="datetimeFigureOut">
              <a:rPr lang="en-US" smtClean="0"/>
              <a:t>6/6/2019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618B6F5-A058-417C-A195-1894AB98F121}" type="slidenum">
              <a:rPr lang="en-US" smtClean="0"/>
              <a:t>‹#›</a:t>
            </a:fld>
            <a:endParaRPr lang="en-US"/>
          </a:p>
        </p:txBody>
      </p:sp>
    </p:spTree>
    <p:extLst>
      <p:ext uri="{BB962C8B-B14F-4D97-AF65-F5344CB8AC3E}">
        <p14:creationId xmlns:p14="http://schemas.microsoft.com/office/powerpoint/2010/main" val="139440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69079" tIns="34540" rIns="69079" bIns="34540" rtlCol="0"/>
          <a:lstStyle>
            <a:lvl1pPr algn="l">
              <a:defRPr sz="800"/>
            </a:lvl1pPr>
          </a:lstStyle>
          <a:p>
            <a:endParaRPr lang="en-US"/>
          </a:p>
        </p:txBody>
      </p:sp>
      <p:sp>
        <p:nvSpPr>
          <p:cNvPr id="3" name="Date Placeholder 2"/>
          <p:cNvSpPr>
            <a:spLocks noGrp="1"/>
          </p:cNvSpPr>
          <p:nvPr>
            <p:ph type="dt" idx="1"/>
          </p:nvPr>
        </p:nvSpPr>
        <p:spPr>
          <a:xfrm>
            <a:off x="3978132" y="2"/>
            <a:ext cx="3043343" cy="465455"/>
          </a:xfrm>
          <a:prstGeom prst="rect">
            <a:avLst/>
          </a:prstGeom>
        </p:spPr>
        <p:txBody>
          <a:bodyPr vert="horz" lIns="69079" tIns="34540" rIns="69079" bIns="34540" rtlCol="0"/>
          <a:lstStyle>
            <a:lvl1pPr algn="r">
              <a:defRPr sz="800"/>
            </a:lvl1pPr>
          </a:lstStyle>
          <a:p>
            <a:fld id="{6EBF8AE5-D1FA-47DC-913B-3B54BB744194}" type="datetimeFigureOut">
              <a:rPr lang="en-US" smtClean="0"/>
              <a:t>6/6/2019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69079" tIns="34540" rIns="69079" bIns="34540"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69079" tIns="34540" rIns="69079" bIns="345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69079" tIns="34540" rIns="69079" bIns="34540" rtlCol="0" anchor="b"/>
          <a:lstStyle>
            <a:lvl1pPr algn="l">
              <a:defRPr sz="8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69079" tIns="34540" rIns="69079" bIns="34540" rtlCol="0" anchor="b"/>
          <a:lstStyle>
            <a:lvl1pPr algn="r">
              <a:defRPr sz="800"/>
            </a:lvl1pPr>
          </a:lstStyle>
          <a:p>
            <a:fld id="{72C0DEB8-5469-4404-AFF2-C150451439FC}" type="slidenum">
              <a:rPr lang="en-US" smtClean="0"/>
              <a:t>‹#›</a:t>
            </a:fld>
            <a:endParaRPr lang="en-US"/>
          </a:p>
        </p:txBody>
      </p:sp>
    </p:spTree>
    <p:extLst>
      <p:ext uri="{BB962C8B-B14F-4D97-AF65-F5344CB8AC3E}">
        <p14:creationId xmlns:p14="http://schemas.microsoft.com/office/powerpoint/2010/main" val="2510962195"/>
      </p:ext>
    </p:extLst>
  </p:cSld>
  <p:clrMap bg1="lt1" tx1="dk1" bg2="lt2" tx2="dk2" accent1="accent1" accent2="accent2" accent3="accent3" accent4="accent4" accent5="accent5" accent6="accent6" hlink="hlink" folHlink="folHlink"/>
  <p:notesStyle>
    <a:lvl1pPr marL="0" algn="l" defTabSz="1070861" rtl="0" eaLnBrk="1" latinLnBrk="0" hangingPunct="1">
      <a:defRPr sz="1300" kern="1200">
        <a:solidFill>
          <a:schemeClr val="tx1"/>
        </a:solidFill>
        <a:latin typeface="+mn-lt"/>
        <a:ea typeface="+mn-ea"/>
        <a:cs typeface="+mn-cs"/>
      </a:defRPr>
    </a:lvl1pPr>
    <a:lvl2pPr marL="535430" algn="l" defTabSz="1070861" rtl="0" eaLnBrk="1" latinLnBrk="0" hangingPunct="1">
      <a:defRPr sz="1300" kern="1200">
        <a:solidFill>
          <a:schemeClr val="tx1"/>
        </a:solidFill>
        <a:latin typeface="+mn-lt"/>
        <a:ea typeface="+mn-ea"/>
        <a:cs typeface="+mn-cs"/>
      </a:defRPr>
    </a:lvl2pPr>
    <a:lvl3pPr marL="1070861" algn="l" defTabSz="1070861" rtl="0" eaLnBrk="1" latinLnBrk="0" hangingPunct="1">
      <a:defRPr sz="1300" kern="1200">
        <a:solidFill>
          <a:schemeClr val="tx1"/>
        </a:solidFill>
        <a:latin typeface="+mn-lt"/>
        <a:ea typeface="+mn-ea"/>
        <a:cs typeface="+mn-cs"/>
      </a:defRPr>
    </a:lvl3pPr>
    <a:lvl4pPr marL="1606292" algn="l" defTabSz="1070861" rtl="0" eaLnBrk="1" latinLnBrk="0" hangingPunct="1">
      <a:defRPr sz="1300" kern="1200">
        <a:solidFill>
          <a:schemeClr val="tx1"/>
        </a:solidFill>
        <a:latin typeface="+mn-lt"/>
        <a:ea typeface="+mn-ea"/>
        <a:cs typeface="+mn-cs"/>
      </a:defRPr>
    </a:lvl4pPr>
    <a:lvl5pPr marL="2141721" algn="l" defTabSz="1070861" rtl="0" eaLnBrk="1" latinLnBrk="0" hangingPunct="1">
      <a:defRPr sz="1300" kern="1200">
        <a:solidFill>
          <a:schemeClr val="tx1"/>
        </a:solidFill>
        <a:latin typeface="+mn-lt"/>
        <a:ea typeface="+mn-ea"/>
        <a:cs typeface="+mn-cs"/>
      </a:defRPr>
    </a:lvl5pPr>
    <a:lvl6pPr marL="2677151" algn="l" defTabSz="1070861" rtl="0" eaLnBrk="1" latinLnBrk="0" hangingPunct="1">
      <a:defRPr sz="1300" kern="1200">
        <a:solidFill>
          <a:schemeClr val="tx1"/>
        </a:solidFill>
        <a:latin typeface="+mn-lt"/>
        <a:ea typeface="+mn-ea"/>
        <a:cs typeface="+mn-cs"/>
      </a:defRPr>
    </a:lvl6pPr>
    <a:lvl7pPr marL="3212581" algn="l" defTabSz="1070861" rtl="0" eaLnBrk="1" latinLnBrk="0" hangingPunct="1">
      <a:defRPr sz="1300" kern="1200">
        <a:solidFill>
          <a:schemeClr val="tx1"/>
        </a:solidFill>
        <a:latin typeface="+mn-lt"/>
        <a:ea typeface="+mn-ea"/>
        <a:cs typeface="+mn-cs"/>
      </a:defRPr>
    </a:lvl7pPr>
    <a:lvl8pPr marL="3748013" algn="l" defTabSz="1070861" rtl="0" eaLnBrk="1" latinLnBrk="0" hangingPunct="1">
      <a:defRPr sz="1300" kern="1200">
        <a:solidFill>
          <a:schemeClr val="tx1"/>
        </a:solidFill>
        <a:latin typeface="+mn-lt"/>
        <a:ea typeface="+mn-ea"/>
        <a:cs typeface="+mn-cs"/>
      </a:defRPr>
    </a:lvl8pPr>
    <a:lvl9pPr marL="4283443" algn="l" defTabSz="1070861"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1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540909"/>
            <a:ext cx="2133600" cy="365124"/>
          </a:xfrm>
        </p:spPr>
        <p:txBody>
          <a:bodyPr/>
          <a:lstStyle>
            <a:lvl1pPr>
              <a:defRPr sz="1000">
                <a:solidFill>
                  <a:schemeClr val="tx1"/>
                </a:solidFill>
                <a:latin typeface="Century Gothic" panose="020B0502020202020204" pitchFamily="34" charset="0"/>
              </a:defRPr>
            </a:lvl1pPr>
          </a:lstStyle>
          <a:p>
            <a:fld id="{82D0330F-FCD5-4349-B6CA-0DC5194A30AC}" type="slidenum">
              <a:rPr lang="en-US" smtClean="0"/>
              <a:pPr/>
              <a:t>‹#›</a:t>
            </a:fld>
            <a:endParaRPr lang="en-US"/>
          </a:p>
        </p:txBody>
      </p:sp>
      <p:cxnSp>
        <p:nvCxnSpPr>
          <p:cNvPr id="8" name="Straight Connector 7"/>
          <p:cNvCxnSpPr/>
          <p:nvPr userDrawn="1"/>
        </p:nvCxnSpPr>
        <p:spPr>
          <a:xfrm>
            <a:off x="228600" y="688088"/>
            <a:ext cx="8686800" cy="0"/>
          </a:xfrm>
          <a:prstGeom prst="line">
            <a:avLst/>
          </a:prstGeom>
          <a:ln w="317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580885"/>
            <a:ext cx="8686800" cy="0"/>
          </a:xfrm>
          <a:prstGeom prst="line">
            <a:avLst/>
          </a:prstGeom>
          <a:ln w="317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3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 name="Straight Connector 4"/>
          <p:cNvCxnSpPr/>
          <p:nvPr userDrawn="1"/>
        </p:nvCxnSpPr>
        <p:spPr>
          <a:xfrm>
            <a:off x="228600" y="688088"/>
            <a:ext cx="8686800" cy="0"/>
          </a:xfrm>
          <a:prstGeom prst="line">
            <a:avLst/>
          </a:prstGeom>
          <a:ln w="317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28600" y="6580885"/>
            <a:ext cx="8686800" cy="0"/>
          </a:xfrm>
          <a:prstGeom prst="line">
            <a:avLst/>
          </a:prstGeom>
          <a:ln w="317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57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07086" tIns="53543" rIns="107086" bIns="53543"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107086" tIns="53543" rIns="107086" bIns="535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540909"/>
            <a:ext cx="2133600" cy="365124"/>
          </a:xfrm>
          <a:prstGeom prst="rect">
            <a:avLst/>
          </a:prstGeom>
        </p:spPr>
        <p:txBody>
          <a:bodyPr vert="horz" lIns="107086" tIns="53543" rIns="107086" bIns="53543" rtlCol="0" anchor="ctr"/>
          <a:lstStyle>
            <a:lvl1pPr algn="r">
              <a:defRPr sz="1000">
                <a:solidFill>
                  <a:schemeClr val="tx1"/>
                </a:solidFill>
                <a:latin typeface="Century Gothic" panose="020B0502020202020204" pitchFamily="34" charset="0"/>
              </a:defRPr>
            </a:lvl1pPr>
          </a:lstStyle>
          <a:p>
            <a:fld id="{82D0330F-FCD5-4349-B6CA-0DC5194A30AC}" type="slidenum">
              <a:rPr lang="en-US" smtClean="0"/>
              <a:pPr/>
              <a:t>‹#›</a:t>
            </a:fld>
            <a:endParaRPr lang="en-US"/>
          </a:p>
        </p:txBody>
      </p:sp>
    </p:spTree>
    <p:extLst>
      <p:ext uri="{BB962C8B-B14F-4D97-AF65-F5344CB8AC3E}">
        <p14:creationId xmlns:p14="http://schemas.microsoft.com/office/powerpoint/2010/main" val="3540678452"/>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Lst>
  <p:hf hdr="0" ftr="0" dt="0"/>
  <p:txStyles>
    <p:titleStyle>
      <a:lvl1pPr algn="ctr" defTabSz="1070861" rtl="0" eaLnBrk="1" latinLnBrk="0" hangingPunct="1">
        <a:spcBef>
          <a:spcPct val="0"/>
        </a:spcBef>
        <a:buNone/>
        <a:defRPr sz="5100" kern="1200">
          <a:solidFill>
            <a:schemeClr val="tx1"/>
          </a:solidFill>
          <a:latin typeface="+mj-lt"/>
          <a:ea typeface="+mj-ea"/>
          <a:cs typeface="+mj-cs"/>
        </a:defRPr>
      </a:lvl1pPr>
    </p:titleStyle>
    <p:bodyStyle>
      <a:lvl1pPr marL="401573" indent="-401573" algn="l" defTabSz="1070861"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70075" indent="-334644" algn="l" defTabSz="107086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38576" indent="-267715" algn="l" defTabSz="107086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874007"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409436"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944867"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0298"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15727"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51158" indent="-267715" algn="l" defTabSz="107086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70861" rtl="0" eaLnBrk="1" latinLnBrk="0" hangingPunct="1">
        <a:defRPr sz="2100" kern="1200">
          <a:solidFill>
            <a:schemeClr val="tx1"/>
          </a:solidFill>
          <a:latin typeface="+mn-lt"/>
          <a:ea typeface="+mn-ea"/>
          <a:cs typeface="+mn-cs"/>
        </a:defRPr>
      </a:lvl1pPr>
      <a:lvl2pPr marL="535430" algn="l" defTabSz="1070861" rtl="0" eaLnBrk="1" latinLnBrk="0" hangingPunct="1">
        <a:defRPr sz="2100" kern="1200">
          <a:solidFill>
            <a:schemeClr val="tx1"/>
          </a:solidFill>
          <a:latin typeface="+mn-lt"/>
          <a:ea typeface="+mn-ea"/>
          <a:cs typeface="+mn-cs"/>
        </a:defRPr>
      </a:lvl2pPr>
      <a:lvl3pPr marL="1070861" algn="l" defTabSz="1070861" rtl="0" eaLnBrk="1" latinLnBrk="0" hangingPunct="1">
        <a:defRPr sz="2100" kern="1200">
          <a:solidFill>
            <a:schemeClr val="tx1"/>
          </a:solidFill>
          <a:latin typeface="+mn-lt"/>
          <a:ea typeface="+mn-ea"/>
          <a:cs typeface="+mn-cs"/>
        </a:defRPr>
      </a:lvl3pPr>
      <a:lvl4pPr marL="1606292" algn="l" defTabSz="1070861" rtl="0" eaLnBrk="1" latinLnBrk="0" hangingPunct="1">
        <a:defRPr sz="2100" kern="1200">
          <a:solidFill>
            <a:schemeClr val="tx1"/>
          </a:solidFill>
          <a:latin typeface="+mn-lt"/>
          <a:ea typeface="+mn-ea"/>
          <a:cs typeface="+mn-cs"/>
        </a:defRPr>
      </a:lvl4pPr>
      <a:lvl5pPr marL="2141721" algn="l" defTabSz="1070861" rtl="0" eaLnBrk="1" latinLnBrk="0" hangingPunct="1">
        <a:defRPr sz="2100" kern="1200">
          <a:solidFill>
            <a:schemeClr val="tx1"/>
          </a:solidFill>
          <a:latin typeface="+mn-lt"/>
          <a:ea typeface="+mn-ea"/>
          <a:cs typeface="+mn-cs"/>
        </a:defRPr>
      </a:lvl5pPr>
      <a:lvl6pPr marL="2677151" algn="l" defTabSz="1070861" rtl="0" eaLnBrk="1" latinLnBrk="0" hangingPunct="1">
        <a:defRPr sz="2100" kern="1200">
          <a:solidFill>
            <a:schemeClr val="tx1"/>
          </a:solidFill>
          <a:latin typeface="+mn-lt"/>
          <a:ea typeface="+mn-ea"/>
          <a:cs typeface="+mn-cs"/>
        </a:defRPr>
      </a:lvl6pPr>
      <a:lvl7pPr marL="3212581" algn="l" defTabSz="1070861" rtl="0" eaLnBrk="1" latinLnBrk="0" hangingPunct="1">
        <a:defRPr sz="2100" kern="1200">
          <a:solidFill>
            <a:schemeClr val="tx1"/>
          </a:solidFill>
          <a:latin typeface="+mn-lt"/>
          <a:ea typeface="+mn-ea"/>
          <a:cs typeface="+mn-cs"/>
        </a:defRPr>
      </a:lvl7pPr>
      <a:lvl8pPr marL="3748013" algn="l" defTabSz="1070861" rtl="0" eaLnBrk="1" latinLnBrk="0" hangingPunct="1">
        <a:defRPr sz="2100" kern="1200">
          <a:solidFill>
            <a:schemeClr val="tx1"/>
          </a:solidFill>
          <a:latin typeface="+mn-lt"/>
          <a:ea typeface="+mn-ea"/>
          <a:cs typeface="+mn-cs"/>
        </a:defRPr>
      </a:lvl8pPr>
      <a:lvl9pPr marL="4283443" algn="l" defTabSz="107086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cksonville"/>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228600" y="147628"/>
            <a:ext cx="8686800" cy="3167063"/>
          </a:xfrm>
          <a:prstGeom prst="rect">
            <a:avLst/>
          </a:prstGeom>
          <a:noFill/>
          <a:effectLst>
            <a:reflection blurRad="6350" stA="52000" endA="300" endPos="50000" dir="5400000" sy="-100000" algn="bl" rotWithShape="0"/>
          </a:effectLst>
          <a:extLst>
            <a:ext uri="{909E8E84-426E-40DD-AFC4-6F175D3DCCD1}">
              <a14:hiddenFill xmlns:a14="http://schemas.microsoft.com/office/drawing/2010/main">
                <a:solidFill>
                  <a:srgbClr val="FFFFFF"/>
                </a:solidFill>
              </a14:hiddenFill>
            </a:ext>
          </a:extLst>
        </p:spPr>
      </p:pic>
      <p:pic>
        <p:nvPicPr>
          <p:cNvPr id="3" name="Picture 2" descr="C:\Users\LSpencer\Documents\Logos\COJ-logo-Silve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05" y="3530305"/>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7470" y="4240185"/>
            <a:ext cx="5596535" cy="1323439"/>
          </a:xfrm>
          <a:prstGeom prst="rect">
            <a:avLst/>
          </a:prstGeom>
          <a:noFill/>
        </p:spPr>
        <p:txBody>
          <a:bodyPr wrap="square" rtlCol="0">
            <a:spAutoFit/>
          </a:bodyPr>
          <a:lstStyle/>
          <a:p>
            <a:r>
              <a:rPr lang="en-US" sz="4000" b="1" dirty="0">
                <a:solidFill>
                  <a:srgbClr val="002060"/>
                </a:solidFill>
                <a:latin typeface="Century Gothic" panose="020B0502020202020204" pitchFamily="34" charset="0"/>
              </a:rPr>
              <a:t>City of Jacksonville: </a:t>
            </a:r>
            <a:r>
              <a:rPr lang="en-US" sz="2000" b="1" dirty="0">
                <a:solidFill>
                  <a:srgbClr val="002060"/>
                </a:solidFill>
                <a:latin typeface="Century Gothic" panose="020B0502020202020204" pitchFamily="34" charset="0"/>
              </a:rPr>
              <a:t>June 6, 2019 Council Orientation</a:t>
            </a:r>
          </a:p>
          <a:p>
            <a:r>
              <a:rPr lang="en-US" sz="2000" b="1" dirty="0">
                <a:solidFill>
                  <a:srgbClr val="002060"/>
                </a:solidFill>
                <a:latin typeface="Century Gothic" panose="020B0502020202020204" pitchFamily="34" charset="0"/>
              </a:rPr>
              <a:t>Department of Finance and Administration</a:t>
            </a:r>
          </a:p>
        </p:txBody>
      </p:sp>
    </p:spTree>
    <p:extLst>
      <p:ext uri="{BB962C8B-B14F-4D97-AF65-F5344CB8AC3E}">
        <p14:creationId xmlns:p14="http://schemas.microsoft.com/office/powerpoint/2010/main" val="249259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3218476679"/>
              </p:ext>
            </p:extLst>
          </p:nvPr>
        </p:nvGraphicFramePr>
        <p:xfrm>
          <a:off x="818706" y="1892594"/>
          <a:ext cx="7868093" cy="469108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37160" y="137160"/>
            <a:ext cx="8457302"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FY18 Impact of Reform – Closed DB to new hires</a:t>
            </a:r>
          </a:p>
        </p:txBody>
      </p:sp>
      <p:sp>
        <p:nvSpPr>
          <p:cNvPr id="4" name="TextBox 3"/>
          <p:cNvSpPr txBox="1"/>
          <p:nvPr/>
        </p:nvSpPr>
        <p:spPr>
          <a:xfrm>
            <a:off x="1739509" y="1522777"/>
            <a:ext cx="2237171" cy="415498"/>
          </a:xfrm>
          <a:prstGeom prst="rect">
            <a:avLst/>
          </a:prstGeom>
          <a:noFill/>
        </p:spPr>
        <p:txBody>
          <a:bodyPr wrap="square" rtlCol="0">
            <a:spAutoFit/>
          </a:bodyPr>
          <a:lstStyle/>
          <a:p>
            <a:pPr algn="ctr"/>
            <a:r>
              <a:rPr lang="en-US" sz="2000" b="1" dirty="0">
                <a:latin typeface="Century Gothic" panose="020B0502020202020204" pitchFamily="34" charset="0"/>
              </a:rPr>
              <a:t>$360 Million</a:t>
            </a:r>
          </a:p>
        </p:txBody>
      </p:sp>
      <p:sp>
        <p:nvSpPr>
          <p:cNvPr id="13" name="TextBox 12"/>
          <p:cNvSpPr txBox="1"/>
          <p:nvPr/>
        </p:nvSpPr>
        <p:spPr>
          <a:xfrm>
            <a:off x="5508150" y="3123061"/>
            <a:ext cx="2237171" cy="415498"/>
          </a:xfrm>
          <a:prstGeom prst="rect">
            <a:avLst/>
          </a:prstGeom>
          <a:noFill/>
        </p:spPr>
        <p:txBody>
          <a:bodyPr wrap="square" rtlCol="0">
            <a:spAutoFit/>
          </a:bodyPr>
          <a:lstStyle/>
          <a:p>
            <a:pPr algn="ctr"/>
            <a:r>
              <a:rPr lang="en-US" sz="2000" b="1" dirty="0">
                <a:latin typeface="Century Gothic" panose="020B0502020202020204" pitchFamily="34" charset="0"/>
              </a:rPr>
              <a:t>$221 Million</a:t>
            </a:r>
          </a:p>
        </p:txBody>
      </p:sp>
      <p:sp>
        <p:nvSpPr>
          <p:cNvPr id="14" name="Right Brace 13"/>
          <p:cNvSpPr/>
          <p:nvPr/>
        </p:nvSpPr>
        <p:spPr>
          <a:xfrm>
            <a:off x="4079454" y="2023621"/>
            <a:ext cx="568171" cy="1383985"/>
          </a:xfrm>
          <a:prstGeom prst="rightBrace">
            <a:avLst>
              <a:gd name="adj1" fmla="val 8333"/>
              <a:gd name="adj2" fmla="val 1526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4829832" y="1522776"/>
            <a:ext cx="3593805" cy="830997"/>
          </a:xfrm>
          <a:prstGeom prst="rect">
            <a:avLst/>
          </a:prstGeom>
          <a:noFill/>
        </p:spPr>
        <p:txBody>
          <a:bodyPr wrap="square" rtlCol="0">
            <a:spAutoFit/>
          </a:bodyPr>
          <a:lstStyle/>
          <a:p>
            <a:pPr algn="ctr"/>
            <a:r>
              <a:rPr lang="en-US" sz="1600" dirty="0">
                <a:latin typeface="Century Gothic" panose="020B0502020202020204" pitchFamily="34" charset="0"/>
              </a:rPr>
              <a:t>Enacting pension reform resulted in approximately </a:t>
            </a:r>
            <a:r>
              <a:rPr lang="en-US" sz="1600" b="1" dirty="0">
                <a:latin typeface="Century Gothic" panose="020B0502020202020204" pitchFamily="34" charset="0"/>
              </a:rPr>
              <a:t>$139 Million </a:t>
            </a:r>
            <a:r>
              <a:rPr lang="en-US" sz="1600" dirty="0">
                <a:latin typeface="Century Gothic" panose="020B0502020202020204" pitchFamily="34" charset="0"/>
              </a:rPr>
              <a:t>of reduced pension costs in FY18</a:t>
            </a:r>
          </a:p>
        </p:txBody>
      </p:sp>
      <p:sp>
        <p:nvSpPr>
          <p:cNvPr id="2" name="TextBox 1"/>
          <p:cNvSpPr txBox="1"/>
          <p:nvPr/>
        </p:nvSpPr>
        <p:spPr>
          <a:xfrm>
            <a:off x="6161839" y="2300116"/>
            <a:ext cx="658427" cy="830997"/>
          </a:xfrm>
          <a:prstGeom prst="rect">
            <a:avLst/>
          </a:prstGeom>
          <a:noFill/>
        </p:spPr>
        <p:txBody>
          <a:bodyPr wrap="square" rtlCol="0">
            <a:spAutoFit/>
          </a:bodyPr>
          <a:lstStyle/>
          <a:p>
            <a:pPr algn="r"/>
            <a:r>
              <a:rPr lang="en-US" sz="1600" dirty="0">
                <a:latin typeface="Century Gothic" panose="020B0502020202020204" pitchFamily="34" charset="0"/>
              </a:rPr>
              <a:t>$360</a:t>
            </a:r>
          </a:p>
          <a:p>
            <a:pPr algn="r"/>
            <a:r>
              <a:rPr lang="en-US" sz="1600" u="sng" dirty="0">
                <a:latin typeface="Century Gothic" panose="020B0502020202020204" pitchFamily="34" charset="0"/>
              </a:rPr>
              <a:t>-221</a:t>
            </a:r>
          </a:p>
          <a:p>
            <a:pPr algn="r"/>
            <a:r>
              <a:rPr lang="en-US" sz="1600" b="1" dirty="0">
                <a:latin typeface="Century Gothic" panose="020B0502020202020204" pitchFamily="34" charset="0"/>
              </a:rPr>
              <a:t>$139</a:t>
            </a:r>
          </a:p>
        </p:txBody>
      </p:sp>
      <p:sp>
        <p:nvSpPr>
          <p:cNvPr id="5" name="TextBox 4"/>
          <p:cNvSpPr txBox="1"/>
          <p:nvPr/>
        </p:nvSpPr>
        <p:spPr>
          <a:xfrm>
            <a:off x="6556248" y="6597728"/>
            <a:ext cx="2130552" cy="246221"/>
          </a:xfrm>
          <a:prstGeom prst="rect">
            <a:avLst/>
          </a:prstGeom>
          <a:noFill/>
        </p:spPr>
        <p:txBody>
          <a:bodyPr wrap="square" rtlCol="0" anchor="ctr">
            <a:spAutoFit/>
          </a:bodyPr>
          <a:lstStyle/>
          <a:p>
            <a:pPr algn="r"/>
            <a:r>
              <a:rPr lang="en-US" sz="1000" dirty="0">
                <a:latin typeface="Century Gothic" panose="020B0502020202020204" pitchFamily="34" charset="0"/>
              </a:rPr>
              <a:t>22R</a:t>
            </a:r>
          </a:p>
        </p:txBody>
      </p:sp>
      <p:sp>
        <p:nvSpPr>
          <p:cNvPr id="3" name="TextBox 2"/>
          <p:cNvSpPr txBox="1"/>
          <p:nvPr/>
        </p:nvSpPr>
        <p:spPr>
          <a:xfrm>
            <a:off x="426134" y="6606487"/>
            <a:ext cx="121624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April 12, 2017</a:t>
            </a:r>
          </a:p>
        </p:txBody>
      </p:sp>
      <p:sp>
        <p:nvSpPr>
          <p:cNvPr id="8" name="Slide Number Placeholder 7"/>
          <p:cNvSpPr>
            <a:spLocks noGrp="1"/>
          </p:cNvSpPr>
          <p:nvPr>
            <p:ph type="sldNum" sz="quarter" idx="12"/>
          </p:nvPr>
        </p:nvSpPr>
        <p:spPr/>
        <p:txBody>
          <a:bodyPr/>
          <a:lstStyle/>
          <a:p>
            <a:fld id="{82D0330F-FCD5-4349-B6CA-0DC5194A30AC}" type="slidenum">
              <a:rPr lang="en-US" smtClean="0"/>
              <a:pPr/>
              <a:t>10</a:t>
            </a:fld>
            <a:endParaRPr lang="en-US"/>
          </a:p>
        </p:txBody>
      </p:sp>
      <p:sp>
        <p:nvSpPr>
          <p:cNvPr id="9" name="TextBox 8"/>
          <p:cNvSpPr txBox="1"/>
          <p:nvPr/>
        </p:nvSpPr>
        <p:spPr>
          <a:xfrm>
            <a:off x="255181" y="850605"/>
            <a:ext cx="8240233" cy="738664"/>
          </a:xfrm>
          <a:prstGeom prst="rect">
            <a:avLst/>
          </a:prstGeom>
          <a:noFill/>
        </p:spPr>
        <p:txBody>
          <a:bodyPr wrap="square" rtlCol="0">
            <a:spAutoFit/>
          </a:bodyPr>
          <a:lstStyle/>
          <a:p>
            <a:pPr marL="342900" indent="-342900">
              <a:buFont typeface="Arial" panose="020B0604020202020204" pitchFamily="34" charset="0"/>
              <a:buChar char="•"/>
            </a:pPr>
            <a:r>
              <a:rPr lang="en-US" dirty="0"/>
              <a:t>In 2017, we closed the DB plan to new hires and enacted a mandatory DC plan</a:t>
            </a:r>
          </a:p>
        </p:txBody>
      </p:sp>
    </p:spTree>
    <p:extLst>
      <p:ext uri="{BB962C8B-B14F-4D97-AF65-F5344CB8AC3E}">
        <p14:creationId xmlns:p14="http://schemas.microsoft.com/office/powerpoint/2010/main" val="372785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11</a:t>
            </a:fld>
            <a:endParaRPr lang="en-US"/>
          </a:p>
        </p:txBody>
      </p:sp>
      <p:sp>
        <p:nvSpPr>
          <p:cNvPr id="4" name="Rectangle 3"/>
          <p:cNvSpPr/>
          <p:nvPr/>
        </p:nvSpPr>
        <p:spPr>
          <a:xfrm>
            <a:off x="137160" y="137160"/>
            <a:ext cx="4201329"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General Fund Reserves</a:t>
            </a:r>
          </a:p>
        </p:txBody>
      </p:sp>
      <p:sp>
        <p:nvSpPr>
          <p:cNvPr id="5" name="TextBox 4"/>
          <p:cNvSpPr txBox="1"/>
          <p:nvPr/>
        </p:nvSpPr>
        <p:spPr>
          <a:xfrm>
            <a:off x="457200" y="5486400"/>
            <a:ext cx="8229600" cy="830997"/>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lgn="ctr">
              <a:defRPr sz="1600" b="1">
                <a:solidFill>
                  <a:schemeClr val="bg1"/>
                </a:solidFill>
                <a:latin typeface="Century Gothic" panose="020B0502020202020204" pitchFamily="34" charset="0"/>
              </a:defRPr>
            </a:lvl1pPr>
          </a:lstStyle>
          <a:p>
            <a:r>
              <a:rPr lang="en-US" dirty="0"/>
              <a:t>Reserve funds available during times of stress have more than doubled over the last 10 years.  Jacksonville is focused on maintaining and growing reserve fund balances through strong fiscal management. Pension reform helped.</a:t>
            </a:r>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610762331"/>
              </p:ext>
            </p:extLst>
          </p:nvPr>
        </p:nvGraphicFramePr>
        <p:xfrm>
          <a:off x="457200" y="1341587"/>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65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8A54F-27ED-4D78-87E6-BEA7C2FD243B}"/>
              </a:ext>
            </a:extLst>
          </p:cNvPr>
          <p:cNvSpPr>
            <a:spLocks noGrp="1"/>
          </p:cNvSpPr>
          <p:nvPr>
            <p:ph type="sldNum" sz="quarter" idx="12"/>
          </p:nvPr>
        </p:nvSpPr>
        <p:spPr/>
        <p:txBody>
          <a:bodyPr/>
          <a:lstStyle/>
          <a:p>
            <a:fld id="{82D0330F-FCD5-4349-B6CA-0DC5194A30AC}" type="slidenum">
              <a:rPr lang="en-US" smtClean="0"/>
              <a:pPr/>
              <a:t>12</a:t>
            </a:fld>
            <a:endParaRPr lang="en-US"/>
          </a:p>
        </p:txBody>
      </p:sp>
      <p:sp>
        <p:nvSpPr>
          <p:cNvPr id="4" name="Rectangle 3">
            <a:extLst>
              <a:ext uri="{FF2B5EF4-FFF2-40B4-BE49-F238E27FC236}">
                <a16:creationId xmlns:a16="http://schemas.microsoft.com/office/drawing/2014/main" id="{B2509212-A317-4448-A122-165CACCF8A4E}"/>
              </a:ext>
            </a:extLst>
          </p:cNvPr>
          <p:cNvSpPr/>
          <p:nvPr/>
        </p:nvSpPr>
        <p:spPr>
          <a:xfrm>
            <a:off x="137160" y="137160"/>
            <a:ext cx="4949932"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Ratings Agency Comments</a:t>
            </a:r>
          </a:p>
        </p:txBody>
      </p:sp>
      <p:sp>
        <p:nvSpPr>
          <p:cNvPr id="5" name="TextBox 4">
            <a:extLst>
              <a:ext uri="{FF2B5EF4-FFF2-40B4-BE49-F238E27FC236}">
                <a16:creationId xmlns:a16="http://schemas.microsoft.com/office/drawing/2014/main" id="{80E86B6C-910C-4FC6-AE4D-DF5C289E8F41}"/>
              </a:ext>
            </a:extLst>
          </p:cNvPr>
          <p:cNvSpPr txBox="1"/>
          <p:nvPr/>
        </p:nvSpPr>
        <p:spPr>
          <a:xfrm>
            <a:off x="377687" y="954157"/>
            <a:ext cx="7921487" cy="3647152"/>
          </a:xfrm>
          <a:prstGeom prst="rect">
            <a:avLst/>
          </a:prstGeom>
          <a:noFill/>
        </p:spPr>
        <p:txBody>
          <a:bodyPr wrap="square" rtlCol="0">
            <a:spAutoFit/>
          </a:bodyPr>
          <a:lstStyle/>
          <a:p>
            <a:pPr marL="342900" indent="-342900">
              <a:buFont typeface="Arial" panose="020B0604020202020204" pitchFamily="34" charset="0"/>
              <a:buChar char="•"/>
            </a:pPr>
            <a:r>
              <a:rPr lang="en-US" dirty="0"/>
              <a:t>Strengths</a:t>
            </a:r>
          </a:p>
          <a:p>
            <a:pPr marL="878330" lvl="1" indent="-342900">
              <a:buFont typeface="Arial" panose="020B0604020202020204" pitchFamily="34" charset="0"/>
              <a:buChar char="•"/>
            </a:pPr>
            <a:r>
              <a:rPr lang="en-US" dirty="0"/>
              <a:t>Improved reserves</a:t>
            </a:r>
          </a:p>
          <a:p>
            <a:pPr marL="878330" lvl="1" indent="-342900">
              <a:buFont typeface="Arial" panose="020B0604020202020204" pitchFamily="34" charset="0"/>
              <a:buChar char="•"/>
            </a:pPr>
            <a:r>
              <a:rPr lang="en-US" dirty="0"/>
              <a:t>Strong local economy</a:t>
            </a:r>
          </a:p>
          <a:p>
            <a:pPr marL="878330" lvl="1" indent="-342900">
              <a:buFont typeface="Arial" panose="020B0604020202020204" pitchFamily="34" charset="0"/>
              <a:buChar char="•"/>
            </a:pPr>
            <a:r>
              <a:rPr lang="en-US" dirty="0"/>
              <a:t>Low unemployment</a:t>
            </a:r>
          </a:p>
          <a:p>
            <a:pPr marL="878330" lvl="1" indent="-342900">
              <a:buFont typeface="Arial" panose="020B0604020202020204" pitchFamily="34" charset="0"/>
              <a:buChar char="•"/>
            </a:pPr>
            <a:r>
              <a:rPr lang="en-US" dirty="0"/>
              <a:t>Recent economic development</a:t>
            </a:r>
          </a:p>
          <a:p>
            <a:pPr marL="878330" lvl="1" indent="-342900">
              <a:buFont typeface="Arial" panose="020B0604020202020204" pitchFamily="34" charset="0"/>
              <a:buChar char="•"/>
            </a:pPr>
            <a:r>
              <a:rPr lang="en-US" dirty="0"/>
              <a:t>Financial Flexibility</a:t>
            </a:r>
          </a:p>
          <a:p>
            <a:pPr marL="878330" lvl="1" indent="-342900">
              <a:buFont typeface="Arial" panose="020B0604020202020204" pitchFamily="34" charset="0"/>
              <a:buChar char="•"/>
            </a:pPr>
            <a:r>
              <a:rPr lang="en-US" dirty="0"/>
              <a:t>Demonstrated fiscal responsibility </a:t>
            </a:r>
          </a:p>
          <a:p>
            <a:pPr marL="87833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Weaknesses</a:t>
            </a:r>
          </a:p>
          <a:p>
            <a:pPr marL="878330" lvl="1" indent="-342900">
              <a:buFont typeface="Arial" panose="020B0604020202020204" pitchFamily="34" charset="0"/>
              <a:buChar char="•"/>
            </a:pPr>
            <a:r>
              <a:rPr lang="en-US" dirty="0"/>
              <a:t>High fixed costs (debt and pension expenses)</a:t>
            </a:r>
          </a:p>
          <a:p>
            <a:pPr marL="87833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16503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2</a:t>
            </a:fld>
            <a:endParaRPr lang="en-US"/>
          </a:p>
        </p:txBody>
      </p:sp>
      <p:sp>
        <p:nvSpPr>
          <p:cNvPr id="4" name="TextBox 3"/>
          <p:cNvSpPr txBox="1"/>
          <p:nvPr/>
        </p:nvSpPr>
        <p:spPr>
          <a:xfrm>
            <a:off x="137160" y="137160"/>
            <a:ext cx="8030903" cy="477464"/>
          </a:xfrm>
          <a:prstGeom prst="rect">
            <a:avLst/>
          </a:prstGeom>
          <a:noFill/>
        </p:spPr>
        <p:txBody>
          <a:bodyPr wrap="none" lIns="107086" tIns="53543" rIns="107086" bIns="53543">
            <a:spAutoFit/>
          </a:bodyPr>
          <a:lstStyle>
            <a:defPPr>
              <a:defRPr lang="en-US"/>
            </a:defPPr>
            <a:lvl1pPr>
              <a:defRPr sz="2800" b="1">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defRPr>
            </a:lvl1pPr>
          </a:lstStyle>
          <a:p>
            <a:r>
              <a:rPr lang="en-US" sz="2400" dirty="0"/>
              <a:t>Department of Finance and Administration Overview</a:t>
            </a:r>
          </a:p>
        </p:txBody>
      </p:sp>
      <p:sp>
        <p:nvSpPr>
          <p:cNvPr id="5" name="TextBox 4"/>
          <p:cNvSpPr txBox="1"/>
          <p:nvPr/>
        </p:nvSpPr>
        <p:spPr>
          <a:xfrm>
            <a:off x="223284" y="786809"/>
            <a:ext cx="8718697" cy="5355312"/>
          </a:xfrm>
          <a:prstGeom prst="rect">
            <a:avLst/>
          </a:prstGeom>
          <a:noFill/>
        </p:spPr>
        <p:txBody>
          <a:bodyPr wrap="square" rtlCol="0">
            <a:spAutoFit/>
          </a:bodyPr>
          <a:lstStyle/>
          <a:p>
            <a:pPr marL="342900" indent="-342900">
              <a:buFont typeface="Arial" panose="020B0604020202020204" pitchFamily="34" charset="0"/>
              <a:buChar char="•"/>
            </a:pPr>
            <a:r>
              <a:rPr lang="en-US" sz="1800" dirty="0"/>
              <a:t>350 employees across 7 divisions:</a:t>
            </a:r>
          </a:p>
          <a:p>
            <a:pPr marL="878330" lvl="1" indent="-342900">
              <a:buFont typeface="Arial" panose="020B0604020202020204" pitchFamily="34" charset="0"/>
              <a:buChar char="•"/>
            </a:pPr>
            <a:r>
              <a:rPr lang="en-US" sz="1800" dirty="0"/>
              <a:t>Treasury (Randall Barnes) – Handles day to day cash operations, investment of operating and pension funds, banking, and debt operations.</a:t>
            </a:r>
          </a:p>
          <a:p>
            <a:pPr lvl="1"/>
            <a:endParaRPr lang="en-US" sz="1800" dirty="0"/>
          </a:p>
          <a:p>
            <a:pPr marL="878330" lvl="1" indent="-342900">
              <a:buFont typeface="Arial" panose="020B0604020202020204" pitchFamily="34" charset="0"/>
              <a:buChar char="•"/>
            </a:pPr>
            <a:r>
              <a:rPr lang="en-US" sz="1800" dirty="0"/>
              <a:t>Accounting (Kevin Stork) – Responsible for transaction recording and  financial records of the city.</a:t>
            </a:r>
          </a:p>
          <a:p>
            <a:pPr lvl="1"/>
            <a:endParaRPr lang="en-US" sz="1800" dirty="0"/>
          </a:p>
          <a:p>
            <a:pPr marL="878330" lvl="1" indent="-342900">
              <a:buFont typeface="Arial" panose="020B0604020202020204" pitchFamily="34" charset="0"/>
              <a:buChar char="•"/>
            </a:pPr>
            <a:r>
              <a:rPr lang="en-US" sz="1800" dirty="0"/>
              <a:t>Budget (Angela Moyer) –  Produces annual city budget and processes executive and legislatively driven changes throughout the year. </a:t>
            </a:r>
          </a:p>
          <a:p>
            <a:pPr lvl="1"/>
            <a:endParaRPr lang="en-US" sz="1800" dirty="0"/>
          </a:p>
          <a:p>
            <a:pPr marL="878330" lvl="1" indent="-342900">
              <a:buFont typeface="Arial" panose="020B0604020202020204" pitchFamily="34" charset="0"/>
              <a:buChar char="•"/>
            </a:pPr>
            <a:r>
              <a:rPr lang="en-US" sz="1800" dirty="0"/>
              <a:t>Fleet (</a:t>
            </a:r>
            <a:r>
              <a:rPr lang="en-US" sz="1800" dirty="0" err="1"/>
              <a:t>Cris</a:t>
            </a:r>
            <a:r>
              <a:rPr lang="en-US" sz="1800" dirty="0"/>
              <a:t> Tongol) – Manages and maintains city vehicles such as fire trucks, ambulances, police cars, and all other motorized vehicles.</a:t>
            </a:r>
          </a:p>
          <a:p>
            <a:pPr marL="878330" lvl="1" indent="-342900">
              <a:buFont typeface="Arial" panose="020B0604020202020204" pitchFamily="34" charset="0"/>
              <a:buChar char="•"/>
            </a:pPr>
            <a:endParaRPr lang="en-US" sz="1800" dirty="0"/>
          </a:p>
          <a:p>
            <a:pPr marL="878330" lvl="1" indent="-342900">
              <a:buFont typeface="Arial" panose="020B0604020202020204" pitchFamily="34" charset="0"/>
              <a:buChar char="•"/>
            </a:pPr>
            <a:r>
              <a:rPr lang="en-US" sz="1800" dirty="0"/>
              <a:t>Procurement (Greg Pease) – Oversees purchasing city-wide to ensure the city is getting the best value possible within operational and legal requirements</a:t>
            </a:r>
          </a:p>
          <a:p>
            <a:pPr lvl="1"/>
            <a:r>
              <a:rPr lang="en-US" sz="1800" dirty="0"/>
              <a:t> </a:t>
            </a:r>
          </a:p>
          <a:p>
            <a:pPr marL="878330" lvl="1" indent="-342900">
              <a:buFont typeface="Arial" panose="020B0604020202020204" pitchFamily="34" charset="0"/>
              <a:buChar char="•"/>
            </a:pPr>
            <a:r>
              <a:rPr lang="en-US" sz="1800" dirty="0"/>
              <a:t>Information Technologies (Ken Lathrop) – Manages IT infrastructure city-wide</a:t>
            </a:r>
          </a:p>
          <a:p>
            <a:pPr marL="878330" lvl="1" indent="-342900">
              <a:buFont typeface="Arial" panose="020B0604020202020204" pitchFamily="34" charset="0"/>
              <a:buChar char="•"/>
            </a:pPr>
            <a:endParaRPr lang="en-US" sz="1800" dirty="0"/>
          </a:p>
          <a:p>
            <a:pPr marL="878330" lvl="1" indent="-342900">
              <a:buFont typeface="Arial" panose="020B0604020202020204" pitchFamily="34" charset="0"/>
              <a:buChar char="•"/>
            </a:pPr>
            <a:r>
              <a:rPr lang="en-US" sz="1800" dirty="0"/>
              <a:t>Office of the director also houses the city’s Grant Office</a:t>
            </a:r>
          </a:p>
        </p:txBody>
      </p:sp>
    </p:spTree>
    <p:extLst>
      <p:ext uri="{BB962C8B-B14F-4D97-AF65-F5344CB8AC3E}">
        <p14:creationId xmlns:p14="http://schemas.microsoft.com/office/powerpoint/2010/main" val="333917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 y="137160"/>
            <a:ext cx="7503515" cy="539019"/>
          </a:xfrm>
          <a:prstGeom prst="rect">
            <a:avLst/>
          </a:prstGeom>
          <a:noFill/>
        </p:spPr>
        <p:txBody>
          <a:bodyPr wrap="none" lIns="107086" tIns="53543" rIns="107086" bIns="53543">
            <a:spAutoFit/>
          </a:bodyPr>
          <a:lstStyle>
            <a:defPPr>
              <a:defRPr lang="en-US"/>
            </a:defPPr>
            <a:lvl1pPr>
              <a:defRPr sz="2800" b="1">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defRPr>
            </a:lvl1pPr>
          </a:lstStyle>
          <a:p>
            <a:r>
              <a:rPr lang="en-US" dirty="0"/>
              <a:t>Consolidated Government of Jacksonville</a:t>
            </a:r>
          </a:p>
        </p:txBody>
      </p:sp>
      <p:sp>
        <p:nvSpPr>
          <p:cNvPr id="4" name="TextBox 3"/>
          <p:cNvSpPr txBox="1"/>
          <p:nvPr/>
        </p:nvSpPr>
        <p:spPr>
          <a:xfrm>
            <a:off x="347240" y="763929"/>
            <a:ext cx="8241175" cy="4339650"/>
          </a:xfrm>
          <a:prstGeom prst="rect">
            <a:avLst/>
          </a:prstGeom>
          <a:noFill/>
        </p:spPr>
        <p:txBody>
          <a:bodyPr wrap="square" rtlCol="0">
            <a:spAutoFit/>
          </a:bodyPr>
          <a:lstStyle/>
          <a:p>
            <a:pPr marL="460375" indent="-460375">
              <a:buFont typeface="Arial" panose="020B0604020202020204" pitchFamily="34" charset="0"/>
              <a:buChar char="•"/>
            </a:pPr>
            <a:r>
              <a:rPr lang="en-US" sz="1800" dirty="0">
                <a:latin typeface="Century Gothic" panose="020B0502020202020204" pitchFamily="34" charset="0"/>
              </a:rPr>
              <a:t>Consolidated City and County </a:t>
            </a:r>
          </a:p>
          <a:p>
            <a:endParaRPr lang="en-US" sz="1800" dirty="0">
              <a:latin typeface="Century Gothic" panose="020B0502020202020204" pitchFamily="34" charset="0"/>
            </a:endParaRPr>
          </a:p>
          <a:p>
            <a:pPr marL="460375" indent="-460375">
              <a:buFont typeface="Arial" panose="020B0604020202020204" pitchFamily="34" charset="0"/>
              <a:buChar char="•"/>
            </a:pPr>
            <a:r>
              <a:rPr lang="en-US" sz="1800" dirty="0">
                <a:latin typeface="Century Gothic" panose="020B0502020202020204" pitchFamily="34" charset="0"/>
              </a:rPr>
              <a:t>Florida’s most populous city and nation’s 12</a:t>
            </a:r>
            <a:r>
              <a:rPr lang="en-US" sz="1800" baseline="30000" dirty="0">
                <a:latin typeface="Century Gothic" panose="020B0502020202020204" pitchFamily="34" charset="0"/>
              </a:rPr>
              <a:t>th</a:t>
            </a:r>
            <a:r>
              <a:rPr lang="en-US" sz="1800" dirty="0">
                <a:latin typeface="Century Gothic" panose="020B0502020202020204" pitchFamily="34" charset="0"/>
              </a:rPr>
              <a:t> most populous with approx. 900,000 residents and 1.5 million in the Jacksonville MSA</a:t>
            </a:r>
          </a:p>
          <a:p>
            <a:endParaRPr lang="en-US" sz="1800" dirty="0">
              <a:latin typeface="Century Gothic" panose="020B0502020202020204" pitchFamily="34" charset="0"/>
            </a:endParaRPr>
          </a:p>
          <a:p>
            <a:pPr marL="460375" indent="-460375">
              <a:buFont typeface="Arial" panose="020B0604020202020204" pitchFamily="34" charset="0"/>
              <a:buChar char="•"/>
            </a:pPr>
            <a:r>
              <a:rPr lang="en-US" sz="1800" dirty="0">
                <a:latin typeface="Century Gothic" panose="020B0502020202020204" pitchFamily="34" charset="0"/>
              </a:rPr>
              <a:t>Financially strong, carrying an implied G.O. rating of AA/Aa by Standard &amp; Poor’s and Fitch Ratings</a:t>
            </a:r>
          </a:p>
          <a:p>
            <a:pPr marL="995805" lvl="1" indent="-460375">
              <a:buFont typeface="Century Gothic" panose="020B0502020202020204" pitchFamily="34" charset="0"/>
              <a:buChar char="―"/>
            </a:pPr>
            <a:r>
              <a:rPr lang="en-US" sz="1400" dirty="0">
                <a:latin typeface="Century Gothic" panose="020B0502020202020204" pitchFamily="34" charset="0"/>
              </a:rPr>
              <a:t>Analysts note strong financial management, increasing reserves, strong local economy, and low unemployment as positive factors</a:t>
            </a:r>
          </a:p>
          <a:p>
            <a:pPr marL="449263" lvl="2"/>
            <a:endParaRPr lang="en-US" sz="1400" dirty="0">
              <a:latin typeface="Century Gothic" panose="020B0502020202020204" pitchFamily="34" charset="0"/>
            </a:endParaRPr>
          </a:p>
          <a:p>
            <a:pPr marL="460375" indent="-460375">
              <a:buFont typeface="Arial" panose="020B0604020202020204" pitchFamily="34" charset="0"/>
              <a:buChar char="•"/>
            </a:pPr>
            <a:r>
              <a:rPr lang="en-US" sz="1800" dirty="0">
                <a:latin typeface="Century Gothic" panose="020B0502020202020204" pitchFamily="34" charset="0"/>
              </a:rPr>
              <a:t>Large Navy, Financial, and Healthcare industry presence</a:t>
            </a:r>
          </a:p>
          <a:p>
            <a:endParaRPr lang="en-US" sz="1800" dirty="0">
              <a:latin typeface="Century Gothic" panose="020B0502020202020204" pitchFamily="34" charset="0"/>
            </a:endParaRPr>
          </a:p>
          <a:p>
            <a:pPr marL="460375" indent="-460375">
              <a:buFont typeface="Arial" panose="020B0604020202020204" pitchFamily="34" charset="0"/>
              <a:buChar char="•"/>
            </a:pPr>
            <a:r>
              <a:rPr lang="en-US" sz="1800" dirty="0">
                <a:latin typeface="Century Gothic" panose="020B0502020202020204" pitchFamily="34" charset="0"/>
              </a:rPr>
              <a:t>Not predominantly driven by tourism as are other large Florida cities</a:t>
            </a:r>
          </a:p>
          <a:p>
            <a:endParaRPr lang="en-US" sz="1800" dirty="0">
              <a:latin typeface="Century Gothic" panose="020B0502020202020204" pitchFamily="34" charset="0"/>
            </a:endParaRPr>
          </a:p>
          <a:p>
            <a:pPr marL="460375" indent="-460375">
              <a:buFont typeface="Arial" panose="020B0604020202020204" pitchFamily="34" charset="0"/>
              <a:buChar char="•"/>
            </a:pPr>
            <a:r>
              <a:rPr lang="en-US" sz="1800" dirty="0">
                <a:latin typeface="Century Gothic" panose="020B0502020202020204" pitchFamily="34" charset="0"/>
              </a:rPr>
              <a:t>Beneficiary of growing Florida population and relocating businesses from more expensive and higher taxed areas of the country</a:t>
            </a:r>
          </a:p>
        </p:txBody>
      </p:sp>
      <p:sp>
        <p:nvSpPr>
          <p:cNvPr id="6" name="Slide Number Placeholder 5"/>
          <p:cNvSpPr>
            <a:spLocks noGrp="1"/>
          </p:cNvSpPr>
          <p:nvPr>
            <p:ph type="sldNum" sz="quarter" idx="12"/>
          </p:nvPr>
        </p:nvSpPr>
        <p:spPr/>
        <p:txBody>
          <a:bodyPr/>
          <a:lstStyle/>
          <a:p>
            <a:fld id="{82D0330F-FCD5-4349-B6CA-0DC5194A30AC}" type="slidenum">
              <a:rPr lang="en-US" smtClean="0"/>
              <a:pPr/>
              <a:t>3</a:t>
            </a:fld>
            <a:endParaRPr lang="en-US"/>
          </a:p>
        </p:txBody>
      </p:sp>
    </p:spTree>
    <p:extLst>
      <p:ext uri="{BB962C8B-B14F-4D97-AF65-F5344CB8AC3E}">
        <p14:creationId xmlns:p14="http://schemas.microsoft.com/office/powerpoint/2010/main" val="264783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4</a:t>
            </a:fld>
            <a:endParaRPr lang="en-US"/>
          </a:p>
        </p:txBody>
      </p:sp>
      <p:sp>
        <p:nvSpPr>
          <p:cNvPr id="4" name="TextBox 3"/>
          <p:cNvSpPr txBox="1"/>
          <p:nvPr/>
        </p:nvSpPr>
        <p:spPr>
          <a:xfrm>
            <a:off x="137160" y="137160"/>
            <a:ext cx="3532877" cy="539019"/>
          </a:xfrm>
          <a:prstGeom prst="rect">
            <a:avLst/>
          </a:prstGeom>
          <a:noFill/>
        </p:spPr>
        <p:txBody>
          <a:bodyPr wrap="none" lIns="107086" tIns="53543" rIns="107086" bIns="53543">
            <a:spAutoFit/>
          </a:bodyPr>
          <a:lstStyle>
            <a:defPPr>
              <a:defRPr lang="en-US"/>
            </a:defPPr>
            <a:lvl1pPr>
              <a:defRPr sz="2800" b="1">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defRPr>
            </a:lvl1pPr>
          </a:lstStyle>
          <a:p>
            <a:r>
              <a:rPr lang="en-US" dirty="0"/>
              <a:t>Financial Overview</a:t>
            </a:r>
          </a:p>
        </p:txBody>
      </p:sp>
      <p:sp>
        <p:nvSpPr>
          <p:cNvPr id="5" name="TextBox 4"/>
          <p:cNvSpPr txBox="1"/>
          <p:nvPr/>
        </p:nvSpPr>
        <p:spPr>
          <a:xfrm>
            <a:off x="223284" y="786809"/>
            <a:ext cx="8718697" cy="5818837"/>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dirty="0"/>
              <a:t>$1.2 billion annual General Fund Budget (&gt;$2 billion total budget)</a:t>
            </a:r>
          </a:p>
          <a:p>
            <a:pPr marL="878330" lvl="1" indent="-342900">
              <a:lnSpc>
                <a:spcPct val="200000"/>
              </a:lnSpc>
              <a:buFont typeface="Arial" panose="020B0604020202020204" pitchFamily="34" charset="0"/>
              <a:buChar char="•"/>
            </a:pPr>
            <a:r>
              <a:rPr lang="en-US" dirty="0"/>
              <a:t>Roughly 50% for Public Safety (Police/Fire)</a:t>
            </a:r>
          </a:p>
          <a:p>
            <a:pPr marL="878330" lvl="1" indent="-342900">
              <a:lnSpc>
                <a:spcPct val="200000"/>
              </a:lnSpc>
              <a:buFont typeface="Arial" panose="020B0604020202020204" pitchFamily="34" charset="0"/>
              <a:buChar char="•"/>
            </a:pPr>
            <a:r>
              <a:rPr lang="en-US" dirty="0"/>
              <a:t>Another 10% for debt service</a:t>
            </a:r>
          </a:p>
          <a:p>
            <a:pPr marL="342900" indent="-342900">
              <a:lnSpc>
                <a:spcPct val="200000"/>
              </a:lnSpc>
              <a:buFont typeface="Arial" panose="020B0604020202020204" pitchFamily="34" charset="0"/>
              <a:buChar char="•"/>
            </a:pPr>
            <a:r>
              <a:rPr lang="en-US" dirty="0"/>
              <a:t>$1 billion in General Fund debt outstanding</a:t>
            </a:r>
          </a:p>
          <a:p>
            <a:pPr marL="342900" indent="-342900">
              <a:lnSpc>
                <a:spcPct val="200000"/>
              </a:lnSpc>
              <a:buFont typeface="Arial" panose="020B0604020202020204" pitchFamily="34" charset="0"/>
              <a:buChar char="•"/>
            </a:pPr>
            <a:r>
              <a:rPr lang="en-US" dirty="0"/>
              <a:t>$1.1 billion in Better Jacksonville Plan debt remaining outstanding</a:t>
            </a:r>
          </a:p>
          <a:p>
            <a:pPr marL="342900" indent="-342900">
              <a:lnSpc>
                <a:spcPct val="200000"/>
              </a:lnSpc>
              <a:buFont typeface="Arial" panose="020B0604020202020204" pitchFamily="34" charset="0"/>
              <a:buChar char="•"/>
            </a:pPr>
            <a:r>
              <a:rPr lang="en-US" dirty="0"/>
              <a:t>Generally $60 – $100 million in annual Capital spending needs </a:t>
            </a:r>
          </a:p>
          <a:p>
            <a:pPr marL="342900" indent="-342900">
              <a:lnSpc>
                <a:spcPct val="200000"/>
              </a:lnSpc>
              <a:buFont typeface="Arial" panose="020B0604020202020204" pitchFamily="34" charset="0"/>
              <a:buChar char="•"/>
            </a:pPr>
            <a:r>
              <a:rPr lang="en-US" dirty="0"/>
              <a:t>$4 billion+ in two closed DB plans</a:t>
            </a:r>
          </a:p>
          <a:p>
            <a:pPr marL="342900" indent="-342900">
              <a:lnSpc>
                <a:spcPct val="200000"/>
              </a:lnSpc>
              <a:buFont typeface="Arial" panose="020B0604020202020204" pitchFamily="34" charset="0"/>
              <a:buChar char="•"/>
            </a:pPr>
            <a:r>
              <a:rPr lang="en-US" dirty="0"/>
              <a:t>$300 million and growing in DC plans</a:t>
            </a:r>
          </a:p>
          <a:p>
            <a:pPr marL="342900" indent="-342900">
              <a:lnSpc>
                <a:spcPct val="200000"/>
              </a:lnSpc>
              <a:buFont typeface="Arial" panose="020B0604020202020204" pitchFamily="34" charset="0"/>
              <a:buChar char="•"/>
            </a:pPr>
            <a:r>
              <a:rPr lang="en-US" dirty="0"/>
              <a:t>Have reduced debt by $376 million since July 2015</a:t>
            </a:r>
          </a:p>
        </p:txBody>
      </p:sp>
    </p:spTree>
    <p:extLst>
      <p:ext uri="{BB962C8B-B14F-4D97-AF65-F5344CB8AC3E}">
        <p14:creationId xmlns:p14="http://schemas.microsoft.com/office/powerpoint/2010/main" val="347209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5</a:t>
            </a:fld>
            <a:endParaRPr lang="en-US"/>
          </a:p>
        </p:txBody>
      </p:sp>
      <p:sp>
        <p:nvSpPr>
          <p:cNvPr id="12" name="TextBox 11"/>
          <p:cNvSpPr txBox="1"/>
          <p:nvPr/>
        </p:nvSpPr>
        <p:spPr>
          <a:xfrm>
            <a:off x="137160" y="137160"/>
            <a:ext cx="4356821" cy="539019"/>
          </a:xfrm>
          <a:prstGeom prst="rect">
            <a:avLst/>
          </a:prstGeom>
          <a:noFill/>
        </p:spPr>
        <p:txBody>
          <a:bodyPr wrap="none" lIns="107086" tIns="53543" rIns="107086" bIns="53543">
            <a:spAutoFit/>
          </a:bodyPr>
          <a:lstStyle>
            <a:defPPr>
              <a:defRPr lang="en-US"/>
            </a:defPPr>
            <a:lvl1pPr>
              <a:defRPr sz="2800" b="1">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defRPr>
            </a:lvl1pPr>
          </a:lstStyle>
          <a:p>
            <a:r>
              <a:rPr lang="en-US" dirty="0"/>
              <a:t>General Fund Revenues</a:t>
            </a:r>
          </a:p>
        </p:txBody>
      </p:sp>
      <p:sp>
        <p:nvSpPr>
          <p:cNvPr id="14" name="TextBox 13"/>
          <p:cNvSpPr txBox="1"/>
          <p:nvPr/>
        </p:nvSpPr>
        <p:spPr>
          <a:xfrm>
            <a:off x="457200" y="5486400"/>
            <a:ext cx="8229600" cy="830997"/>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chemeClr val="bg1"/>
                </a:solidFill>
                <a:latin typeface="Century Gothic" panose="020B0502020202020204" pitchFamily="34" charset="0"/>
              </a:rPr>
              <a:t>About 50% of City revenues are from property taxes, the other 50% are from a diversified basket of sales and usage-based revenues. This diversity is viewed as a positive from a financial planning and ratings perspective.</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39791505"/>
              </p:ext>
            </p:extLst>
          </p:nvPr>
        </p:nvGraphicFramePr>
        <p:xfrm>
          <a:off x="241300" y="1069334"/>
          <a:ext cx="41148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096136875"/>
              </p:ext>
            </p:extLst>
          </p:nvPr>
        </p:nvGraphicFramePr>
        <p:xfrm>
          <a:off x="4356100" y="840734"/>
          <a:ext cx="4114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70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6</a:t>
            </a:fld>
            <a:endParaRPr lang="en-US"/>
          </a:p>
        </p:txBody>
      </p:sp>
      <p:sp>
        <p:nvSpPr>
          <p:cNvPr id="5" name="Rectangle 4"/>
          <p:cNvSpPr/>
          <p:nvPr/>
        </p:nvSpPr>
        <p:spPr>
          <a:xfrm>
            <a:off x="137160" y="137160"/>
            <a:ext cx="4614904"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Millage Rate Comparison</a:t>
            </a:r>
          </a:p>
        </p:txBody>
      </p:sp>
      <p:sp>
        <p:nvSpPr>
          <p:cNvPr id="6" name="TextBox 5"/>
          <p:cNvSpPr txBox="1"/>
          <p:nvPr/>
        </p:nvSpPr>
        <p:spPr>
          <a:xfrm>
            <a:off x="457200" y="5486400"/>
            <a:ext cx="8229600" cy="338554"/>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b="1">
                <a:solidFill>
                  <a:schemeClr val="bg1"/>
                </a:solidFill>
                <a:latin typeface="Century Gothic" panose="020B0502020202020204" pitchFamily="34" charset="0"/>
              </a:defRPr>
            </a:lvl1pPr>
          </a:lstStyle>
          <a:p>
            <a:pPr algn="ctr"/>
            <a:r>
              <a:rPr lang="en-US" dirty="0"/>
              <a:t>Jacksonville is roughly median relative to living in other large Florida cities</a:t>
            </a:r>
          </a:p>
        </p:txBody>
      </p:sp>
      <p:pic>
        <p:nvPicPr>
          <p:cNvPr id="2" name="Picture 1">
            <a:extLst>
              <a:ext uri="{FF2B5EF4-FFF2-40B4-BE49-F238E27FC236}">
                <a16:creationId xmlns:a16="http://schemas.microsoft.com/office/drawing/2014/main" id="{60CEB766-2387-4C42-A5AB-916A4D15E1DC}"/>
              </a:ext>
            </a:extLst>
          </p:cNvPr>
          <p:cNvPicPr>
            <a:picLocks noChangeAspect="1"/>
          </p:cNvPicPr>
          <p:nvPr/>
        </p:nvPicPr>
        <p:blipFill>
          <a:blip r:embed="rId2"/>
          <a:stretch>
            <a:fillRect/>
          </a:stretch>
        </p:blipFill>
        <p:spPr>
          <a:xfrm>
            <a:off x="1143000" y="1121594"/>
            <a:ext cx="6858000" cy="3986750"/>
          </a:xfrm>
          <a:prstGeom prst="rect">
            <a:avLst/>
          </a:prstGeom>
        </p:spPr>
      </p:pic>
    </p:spTree>
    <p:extLst>
      <p:ext uri="{BB962C8B-B14F-4D97-AF65-F5344CB8AC3E}">
        <p14:creationId xmlns:p14="http://schemas.microsoft.com/office/powerpoint/2010/main" val="300792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7</a:t>
            </a:fld>
            <a:endParaRPr lang="en-US"/>
          </a:p>
        </p:txBody>
      </p:sp>
      <p:sp>
        <p:nvSpPr>
          <p:cNvPr id="5" name="Rectangle 4"/>
          <p:cNvSpPr/>
          <p:nvPr/>
        </p:nvSpPr>
        <p:spPr>
          <a:xfrm>
            <a:off x="137160" y="137160"/>
            <a:ext cx="5031684"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Projected Debt Outstanding</a:t>
            </a:r>
          </a:p>
        </p:txBody>
      </p:sp>
      <p:sp>
        <p:nvSpPr>
          <p:cNvPr id="6" name="TextBox 5"/>
          <p:cNvSpPr txBox="1"/>
          <p:nvPr/>
        </p:nvSpPr>
        <p:spPr>
          <a:xfrm>
            <a:off x="457200" y="5809672"/>
            <a:ext cx="8229600" cy="338554"/>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defRPr sz="1600" b="1">
                <a:solidFill>
                  <a:schemeClr val="bg1"/>
                </a:solidFill>
                <a:latin typeface="Century Gothic" panose="020B0502020202020204" pitchFamily="34" charset="0"/>
              </a:defRPr>
            </a:lvl1pPr>
          </a:lstStyle>
          <a:p>
            <a:pPr algn="ctr"/>
            <a:r>
              <a:rPr lang="en-US" dirty="0"/>
              <a:t>Total debt burden is set to decline over time as BJP is in pay-down mode</a:t>
            </a:r>
          </a:p>
        </p:txBody>
      </p:sp>
      <p:graphicFrame>
        <p:nvGraphicFramePr>
          <p:cNvPr id="7" name="Chart 6">
            <a:extLst>
              <a:ext uri="{FF2B5EF4-FFF2-40B4-BE49-F238E27FC236}">
                <a16:creationId xmlns:a16="http://schemas.microsoft.com/office/drawing/2014/main" id="{00000000-0008-0000-2E00-000002000000}"/>
              </a:ext>
            </a:extLst>
          </p:cNvPr>
          <p:cNvGraphicFramePr>
            <a:graphicFrameLocks noGrp="1"/>
          </p:cNvGraphicFramePr>
          <p:nvPr>
            <p:extLst>
              <p:ext uri="{D42A27DB-BD31-4B8C-83A1-F6EECF244321}">
                <p14:modId xmlns:p14="http://schemas.microsoft.com/office/powerpoint/2010/main" val="1141575066"/>
              </p:ext>
            </p:extLst>
          </p:nvPr>
        </p:nvGraphicFramePr>
        <p:xfrm>
          <a:off x="914400" y="975224"/>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337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D0330F-FCD5-4349-B6CA-0DC5194A30AC}" type="slidenum">
              <a:rPr lang="en-US" smtClean="0"/>
              <a:pPr/>
              <a:t>8</a:t>
            </a:fld>
            <a:endParaRPr lang="en-US"/>
          </a:p>
        </p:txBody>
      </p:sp>
      <p:sp>
        <p:nvSpPr>
          <p:cNvPr id="5" name="Title 3"/>
          <p:cNvSpPr txBox="1">
            <a:spLocks/>
          </p:cNvSpPr>
          <p:nvPr/>
        </p:nvSpPr>
        <p:spPr>
          <a:xfrm>
            <a:off x="137160" y="137160"/>
            <a:ext cx="4108355" cy="539019"/>
          </a:xfrm>
          <a:prstGeom prst="rect">
            <a:avLst/>
          </a:prstGeom>
          <a:noFill/>
        </p:spPr>
        <p:txBody>
          <a:bodyPr wrap="none" lIns="107086" tIns="53543" rIns="107086" bIns="53543">
            <a:spAutoFit/>
          </a:bodyPr>
          <a:lstStyle>
            <a:defPPr>
              <a:defRPr lang="en-US"/>
            </a:defPPr>
            <a:lvl1pPr>
              <a:defRPr sz="2800" b="1">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defRPr>
            </a:lvl1pPr>
          </a:lstStyle>
          <a:p>
            <a:r>
              <a:rPr lang="en-US" dirty="0"/>
              <a:t>Debt Ratios - Snapshot</a:t>
            </a:r>
          </a:p>
        </p:txBody>
      </p:sp>
      <p:sp>
        <p:nvSpPr>
          <p:cNvPr id="6" name="TextBox 5"/>
          <p:cNvSpPr txBox="1"/>
          <p:nvPr/>
        </p:nvSpPr>
        <p:spPr>
          <a:xfrm>
            <a:off x="457199" y="5486400"/>
            <a:ext cx="8229600" cy="830997"/>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defPPr>
              <a:defRPr lang="en-US"/>
            </a:defPPr>
            <a:lvl1pPr algn="ctr">
              <a:defRPr sz="1600" b="1">
                <a:solidFill>
                  <a:schemeClr val="bg1"/>
                </a:solidFill>
                <a:latin typeface="Century Gothic" panose="020B0502020202020204" pitchFamily="34" charset="0"/>
              </a:defRPr>
            </a:lvl1pPr>
          </a:lstStyle>
          <a:p>
            <a:r>
              <a:rPr lang="en-US" dirty="0"/>
              <a:t>These ratios have been improving in recent years thanks to conservative budgeting, a commitment to pay down more than we borrow, refinancing at attractive rates, and a strong economy</a:t>
            </a:r>
          </a:p>
        </p:txBody>
      </p:sp>
      <p:pic>
        <p:nvPicPr>
          <p:cNvPr id="2" name="Picture 1">
            <a:extLst>
              <a:ext uri="{FF2B5EF4-FFF2-40B4-BE49-F238E27FC236}">
                <a16:creationId xmlns:a16="http://schemas.microsoft.com/office/drawing/2014/main" id="{2803E924-53DC-4935-9D7B-66FC062D3157}"/>
              </a:ext>
            </a:extLst>
          </p:cNvPr>
          <p:cNvPicPr>
            <a:picLocks noChangeAspect="1"/>
          </p:cNvPicPr>
          <p:nvPr/>
        </p:nvPicPr>
        <p:blipFill>
          <a:blip r:embed="rId2"/>
          <a:stretch>
            <a:fillRect/>
          </a:stretch>
        </p:blipFill>
        <p:spPr>
          <a:xfrm>
            <a:off x="685800" y="1302472"/>
            <a:ext cx="7772400" cy="3067899"/>
          </a:xfrm>
          <a:prstGeom prst="rect">
            <a:avLst/>
          </a:prstGeom>
        </p:spPr>
      </p:pic>
    </p:spTree>
    <p:extLst>
      <p:ext uri="{BB962C8B-B14F-4D97-AF65-F5344CB8AC3E}">
        <p14:creationId xmlns:p14="http://schemas.microsoft.com/office/powerpoint/2010/main" val="313135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ext uri="{D42A27DB-BD31-4B8C-83A1-F6EECF244321}">
                <p14:modId xmlns:p14="http://schemas.microsoft.com/office/powerpoint/2010/main" val="1742884833"/>
              </p:ext>
            </p:extLst>
          </p:nvPr>
        </p:nvGraphicFramePr>
        <p:xfrm>
          <a:off x="411480" y="731520"/>
          <a:ext cx="83210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7160" y="137160"/>
            <a:ext cx="5615177" cy="539019"/>
          </a:xfrm>
          <a:prstGeom prst="rect">
            <a:avLst/>
          </a:prstGeom>
          <a:noFill/>
        </p:spPr>
        <p:txBody>
          <a:bodyPr wrap="none" lIns="107086" tIns="53543" rIns="107086" bIns="53543">
            <a:spAutoFit/>
          </a:bodyPr>
          <a:lstStyle/>
          <a:p>
            <a:r>
              <a:rPr lang="en-US" sz="2800" b="1" dirty="0">
                <a:ln w="12700">
                  <a:noFill/>
                  <a:prstDash val="solid"/>
                </a:ln>
                <a:solidFill>
                  <a:srgbClr val="002060"/>
                </a:solidFill>
                <a:effectLst>
                  <a:outerShdw blurRad="41275" dist="20320" dir="1800000" algn="tl" rotWithShape="0">
                    <a:srgbClr val="000000">
                      <a:alpha val="40000"/>
                    </a:srgbClr>
                  </a:outerShdw>
                </a:effectLst>
                <a:latin typeface="Century Gothic" panose="020B0502020202020204" pitchFamily="34" charset="0"/>
              </a:rPr>
              <a:t>Historical Pension Contributions</a:t>
            </a:r>
          </a:p>
        </p:txBody>
      </p:sp>
      <p:sp>
        <p:nvSpPr>
          <p:cNvPr id="12" name="TextBox 11"/>
          <p:cNvSpPr txBox="1"/>
          <p:nvPr/>
        </p:nvSpPr>
        <p:spPr>
          <a:xfrm>
            <a:off x="389459" y="6197597"/>
            <a:ext cx="7738533" cy="215444"/>
          </a:xfrm>
          <a:prstGeom prst="rect">
            <a:avLst/>
          </a:prstGeom>
          <a:noFill/>
        </p:spPr>
        <p:txBody>
          <a:bodyPr wrap="square" rtlCol="0">
            <a:spAutoFit/>
          </a:bodyPr>
          <a:lstStyle/>
          <a:p>
            <a:r>
              <a:rPr lang="en-US" sz="800" i="1" dirty="0">
                <a:latin typeface="Century Gothic" panose="020B0502020202020204" pitchFamily="34" charset="0"/>
              </a:rPr>
              <a:t>*FY 2018 contributions were based on draft 10/1/16 valuation reports. </a:t>
            </a:r>
          </a:p>
        </p:txBody>
      </p:sp>
      <p:sp>
        <p:nvSpPr>
          <p:cNvPr id="13" name="Rounded Rectangular Callout 12"/>
          <p:cNvSpPr/>
          <p:nvPr/>
        </p:nvSpPr>
        <p:spPr>
          <a:xfrm>
            <a:off x="1920562" y="1854389"/>
            <a:ext cx="4676326" cy="884454"/>
          </a:xfrm>
          <a:prstGeom prst="wedgeRoundRectCallout">
            <a:avLst>
              <a:gd name="adj1" fmla="val 75433"/>
              <a:gd name="adj2" fmla="val -1467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3300" tIns="41649" rIns="83300" bIns="41649" spcCol="0" rtlCol="0" anchor="ctr"/>
          <a:lstStyle/>
          <a:p>
            <a:pPr algn="ctr"/>
            <a:r>
              <a:rPr lang="en-US" sz="1200" dirty="0">
                <a:solidFill>
                  <a:srgbClr val="002060"/>
                </a:solidFill>
                <a:latin typeface="Century Gothic" panose="020B0502020202020204" pitchFamily="34" charset="0"/>
              </a:rPr>
              <a:t>In addition to past pain, actuarial analysis showed a potential </a:t>
            </a:r>
            <a:r>
              <a:rPr lang="en-US" sz="1400" b="1" dirty="0">
                <a:solidFill>
                  <a:srgbClr val="002060"/>
                </a:solidFill>
                <a:latin typeface="Century Gothic" panose="020B0502020202020204" pitchFamily="34" charset="0"/>
              </a:rPr>
              <a:t>$70 million increase</a:t>
            </a:r>
            <a:r>
              <a:rPr lang="en-US" sz="1400" dirty="0">
                <a:solidFill>
                  <a:srgbClr val="002060"/>
                </a:solidFill>
                <a:latin typeface="Century Gothic" panose="020B0502020202020204" pitchFamily="34" charset="0"/>
              </a:rPr>
              <a:t> </a:t>
            </a:r>
            <a:r>
              <a:rPr lang="en-US" sz="1200" dirty="0">
                <a:solidFill>
                  <a:srgbClr val="002060"/>
                </a:solidFill>
                <a:latin typeface="Century Gothic" panose="020B0502020202020204" pitchFamily="34" charset="0"/>
              </a:rPr>
              <a:t>in required pension contributions in FY18 </a:t>
            </a:r>
            <a:r>
              <a:rPr lang="en-US" sz="1400" b="1" dirty="0">
                <a:solidFill>
                  <a:srgbClr val="002060"/>
                </a:solidFill>
                <a:latin typeface="Century Gothic" panose="020B0502020202020204" pitchFamily="34" charset="0"/>
              </a:rPr>
              <a:t>if pension reform effort failed</a:t>
            </a:r>
          </a:p>
        </p:txBody>
      </p:sp>
      <p:sp>
        <p:nvSpPr>
          <p:cNvPr id="5" name="Slide Number Placeholder 4"/>
          <p:cNvSpPr>
            <a:spLocks noGrp="1"/>
          </p:cNvSpPr>
          <p:nvPr>
            <p:ph type="sldNum" sz="quarter" idx="12"/>
          </p:nvPr>
        </p:nvSpPr>
        <p:spPr/>
        <p:txBody>
          <a:bodyPr/>
          <a:lstStyle/>
          <a:p>
            <a:fld id="{82D0330F-FCD5-4349-B6CA-0DC5194A30AC}" type="slidenum">
              <a:rPr lang="en-US" smtClean="0"/>
              <a:pPr/>
              <a:t>9</a:t>
            </a:fld>
            <a:endParaRPr lang="en-US"/>
          </a:p>
        </p:txBody>
      </p:sp>
    </p:spTree>
    <p:extLst>
      <p:ext uri="{BB962C8B-B14F-4D97-AF65-F5344CB8AC3E}">
        <p14:creationId xmlns:p14="http://schemas.microsoft.com/office/powerpoint/2010/main" val="3910773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25609</TotalTime>
  <Words>701</Words>
  <Application>Microsoft Office PowerPoint</Application>
  <PresentationFormat>Letter Paper (8.5x11 in)</PresentationFormat>
  <Paragraphs>122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Jacksonville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 Barnes</dc:creator>
  <cp:lastModifiedBy>Greive, Patrick</cp:lastModifiedBy>
  <cp:revision>411</cp:revision>
  <cp:lastPrinted>2018-12-03T21:23:37Z</cp:lastPrinted>
  <dcterms:created xsi:type="dcterms:W3CDTF">2017-02-17T20:38:42Z</dcterms:created>
  <dcterms:modified xsi:type="dcterms:W3CDTF">2019-06-06T12:41:34Z</dcterms:modified>
</cp:coreProperties>
</file>