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  <p:sldMasterId id="2147483864" r:id="rId2"/>
    <p:sldMasterId id="2147483876" r:id="rId3"/>
  </p:sldMasterIdLst>
  <p:notesMasterIdLst>
    <p:notesMasterId r:id="rId21"/>
  </p:notesMasterIdLst>
  <p:handoutMasterIdLst>
    <p:handoutMasterId r:id="rId22"/>
  </p:handoutMasterIdLst>
  <p:sldIdLst>
    <p:sldId id="321" r:id="rId4"/>
    <p:sldId id="352" r:id="rId5"/>
    <p:sldId id="353" r:id="rId6"/>
    <p:sldId id="357" r:id="rId7"/>
    <p:sldId id="358" r:id="rId8"/>
    <p:sldId id="359" r:id="rId9"/>
    <p:sldId id="355" r:id="rId10"/>
    <p:sldId id="382" r:id="rId11"/>
    <p:sldId id="383" r:id="rId12"/>
    <p:sldId id="377" r:id="rId13"/>
    <p:sldId id="378" r:id="rId14"/>
    <p:sldId id="356" r:id="rId15"/>
    <p:sldId id="385" r:id="rId16"/>
    <p:sldId id="354" r:id="rId17"/>
    <p:sldId id="381" r:id="rId18"/>
    <p:sldId id="376" r:id="rId19"/>
    <p:sldId id="35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7E"/>
    <a:srgbClr val="00CC00"/>
    <a:srgbClr val="ABABAB"/>
    <a:srgbClr val="00EE6C"/>
    <a:srgbClr val="FFC819"/>
    <a:srgbClr val="FFC611"/>
    <a:srgbClr val="FFC000"/>
    <a:srgbClr val="FFCE33"/>
    <a:srgbClr val="FFC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>
      <p:cViewPr varScale="1">
        <p:scale>
          <a:sx n="109" d="100"/>
          <a:sy n="109" d="100"/>
        </p:scale>
        <p:origin x="1656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0" d="100"/>
          <a:sy n="70" d="100"/>
        </p:scale>
        <p:origin x="-304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F45BD-5A5D-C749-88B5-ABE64E64CD64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5300F-3E0E-8642-BA1B-D76ED8DB30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618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990DD-7325-4D65-BB26-5FA6FDB940D9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13AAE-8C8E-4894-983C-00CC041A44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132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F0EA1-9BDC-4FE5-A298-91F3701640C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67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F0EA1-9BDC-4FE5-A298-91F3701640C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67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Cities within</a:t>
            </a:r>
            <a:r>
              <a:rPr lang="en-US" baseline="0" dirty="0" smtClean="0"/>
              <a:t> DUVAL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13AAE-8C8E-4894-983C-00CC041A445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715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EVAC ZONE</a:t>
            </a:r>
            <a:r>
              <a:rPr lang="en-US" baseline="0" dirty="0" smtClean="0"/>
              <a:t> 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13AAE-8C8E-4894-983C-00CC041A445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79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695325"/>
            <a:ext cx="46513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240" indent="-174240">
              <a:buFont typeface="Arial" panose="020B0604020202020204" pitchFamily="34" charset="0"/>
              <a:buChar char="•"/>
            </a:pPr>
            <a:r>
              <a:rPr lang="en-US" dirty="0"/>
              <a:t>No changes necessary.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1EC058-2F8A-4349-A781-2566EEFAB1D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554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F0EA1-9BDC-4FE5-A298-91F3701640C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6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jaxready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21A0-F467-4A49-8154-947BACC001EA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rgbClr val="00457E">
              <a:alpha val="69804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rgbClr val="ABABAB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810000"/>
            <a:ext cx="6629400" cy="636234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21A0-F467-4A49-8154-947BACC001EA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0470" y="228600"/>
            <a:ext cx="1229730" cy="64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21A0-F467-4A49-8154-947BACC001EA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0470" y="228600"/>
            <a:ext cx="1229730" cy="64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BF4-8D30-4652-80B5-9C59072E2633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5444" y="2942603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572652" y="2944635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712714" y="3136659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5487" y="3055623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4DF52CE-D768-436E-8BB4-0958EC164B5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822" y="4559279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6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142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BF4-8D30-4652-80B5-9C59072E2633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F52CE-D768-436E-8BB4-0958EC164B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215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BF4-8D30-4652-80B5-9C59072E2633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67656" y="3048003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F52CE-D768-436E-8BB4-0958EC164B5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402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3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3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61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388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BF4-8D30-4652-80B5-9C59072E2633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F52CE-D768-436E-8BB4-0958EC164B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481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7"/>
            <a:ext cx="4040188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1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722437"/>
            <a:ext cx="4041775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438401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BF4-8D30-4652-80B5-9C59072E2633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F52CE-D768-436E-8BB4-0958EC164B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137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BF4-8D30-4652-80B5-9C59072E2633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F52CE-D768-436E-8BB4-0958EC164B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65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BF4-8D30-4652-80B5-9C59072E2633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F52CE-D768-436E-8BB4-0958EC164B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3016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1"/>
            <a:ext cx="4572000" cy="525780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BF4-8D30-4652-80B5-9C59072E2633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F52CE-D768-436E-8BB4-0958EC164B5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4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4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21A0-F467-4A49-8154-947BACC001EA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9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BF4-8D30-4652-80B5-9C59072E2633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F52CE-D768-436E-8BB4-0958EC164B5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003" y="5029202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7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1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908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BF4-8D30-4652-80B5-9C59072E2633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F52CE-D768-436E-8BB4-0958EC164B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150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1"/>
            <a:ext cx="1859280" cy="6122635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9" y="351412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81" y="395428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2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4BBF4-8D30-4652-80B5-9C59072E2633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F52CE-D768-436E-8BB4-0958EC164B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230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667000" cy="36512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568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100469"/>
            <a:ext cx="1612258" cy="1117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8" y="-41362"/>
            <a:ext cx="9134833" cy="14012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600" b="1" dirty="0">
                <a:gradFill>
                  <a:gsLst>
                    <a:gs pos="0">
                      <a:schemeClr val="tx1"/>
                    </a:gs>
                    <a:gs pos="23000">
                      <a:schemeClr val="tx1"/>
                    </a:gs>
                    <a:gs pos="69000">
                      <a:schemeClr val="tx1">
                        <a:alpha val="96000"/>
                      </a:schemeClr>
                    </a:gs>
                    <a:gs pos="97000">
                      <a:schemeClr val="tx1">
                        <a:alpha val="75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368300" dist="38100" dir="720000" algn="t" rotWithShape="0">
                    <a:schemeClr val="bg1">
                      <a:alpha val="83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629" y="1602800"/>
            <a:ext cx="8229600" cy="4525963"/>
          </a:xfrm>
        </p:spPr>
        <p:txBody>
          <a:bodyPr/>
          <a:lstStyle>
            <a:lvl1pPr>
              <a:defRPr lang="en-US" sz="3200" b="0" kern="1200" dirty="0" smtClean="0">
                <a:gradFill>
                  <a:gsLst>
                    <a:gs pos="0">
                      <a:schemeClr val="tx1"/>
                    </a:gs>
                    <a:gs pos="23000">
                      <a:schemeClr val="tx1"/>
                    </a:gs>
                    <a:gs pos="69000">
                      <a:schemeClr val="tx1">
                        <a:alpha val="96000"/>
                      </a:schemeClr>
                    </a:gs>
                    <a:gs pos="97000">
                      <a:schemeClr val="tx1">
                        <a:alpha val="75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368300" dist="38100" dir="720000" algn="t" rotWithShape="0">
                    <a:schemeClr val="bg1">
                      <a:alpha val="83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 lang="en-US" sz="2800" b="0" kern="1200" dirty="0" smtClean="0">
                <a:gradFill>
                  <a:gsLst>
                    <a:gs pos="0">
                      <a:schemeClr val="tx1"/>
                    </a:gs>
                    <a:gs pos="23000">
                      <a:schemeClr val="tx1"/>
                    </a:gs>
                    <a:gs pos="69000">
                      <a:schemeClr val="tx1">
                        <a:alpha val="96000"/>
                      </a:schemeClr>
                    </a:gs>
                    <a:gs pos="97000">
                      <a:schemeClr val="tx1">
                        <a:alpha val="75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368300" dist="38100" dir="720000" algn="t" rotWithShape="0">
                    <a:schemeClr val="bg1">
                      <a:alpha val="83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29" y="16566"/>
            <a:ext cx="1285406" cy="128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40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124200" y="6096002"/>
            <a:ext cx="2895600" cy="6254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/>
              <a:t>Duval EOC Daily Situation Report</a:t>
            </a:r>
          </a:p>
          <a:p>
            <a:fld id="{F04C08FC-55D9-4D16-B764-D7B83C74D7EE}" type="datetime2">
              <a:rPr lang="en-US" sz="900" smtClean="0"/>
              <a:pPr/>
              <a:t>Wednesday, June 5, 2019</a:t>
            </a:fld>
            <a:endParaRPr lang="en-US" sz="900" dirty="0" smtClean="0"/>
          </a:p>
          <a:p>
            <a:r>
              <a:rPr lang="en-US" sz="900" dirty="0" smtClean="0"/>
              <a:t>1000 EST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530397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3048000" y="6096002"/>
            <a:ext cx="3048000" cy="6254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 smtClean="0"/>
              <a:t>Jacksonville</a:t>
            </a:r>
            <a:r>
              <a:rPr lang="en-US" sz="900" baseline="0" dirty="0" smtClean="0"/>
              <a:t> </a:t>
            </a:r>
            <a:r>
              <a:rPr lang="en-US" sz="900" dirty="0" smtClean="0"/>
              <a:t>Emergency Preparedness Daily Situation Report</a:t>
            </a:r>
          </a:p>
          <a:p>
            <a:fld id="{F04C08FC-55D9-4D16-B764-D7B83C74D7EE}" type="datetime2">
              <a:rPr lang="en-US" sz="900" smtClean="0"/>
              <a:pPr/>
              <a:t>Wednesday, June 5, 2019</a:t>
            </a:fld>
            <a:endParaRPr lang="en-US" sz="900" dirty="0" smtClean="0"/>
          </a:p>
          <a:p>
            <a:r>
              <a:rPr lang="en-US" sz="900" dirty="0" smtClean="0"/>
              <a:t>1000 EST</a:t>
            </a:r>
            <a:endParaRPr lang="en-US" sz="90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7942" y="381001"/>
            <a:ext cx="1231258" cy="111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9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096002"/>
            <a:ext cx="2895600" cy="62547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7942" y="381001"/>
            <a:ext cx="1231258" cy="111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56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432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528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21A0-F467-4A49-8154-947BACC001EA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596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46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59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18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21A0-F467-4A49-8154-947BACC001EA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21A0-F467-4A49-8154-947BACC001EA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21A0-F467-4A49-8154-947BACC001EA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21A0-F467-4A49-8154-947BACC001EA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21A0-F467-4A49-8154-947BACC001EA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0470" y="228600"/>
            <a:ext cx="1229730" cy="64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21A0-F467-4A49-8154-947BACC001EA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0470" y="228600"/>
            <a:ext cx="1229730" cy="64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AC521A0-F467-4A49-8154-947BACC001EA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1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A34BBF4-8D30-4652-80B5-9C59072E2633}" type="datetimeFigureOut">
              <a:rPr lang="en-US" smtClean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4DF52CE-D768-436E-8BB4-0958EC164B5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" y="278167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31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3512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F6719-1B91-44CE-B7E9-07E2E58326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67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1.png"/><Relationship Id="rId18" Type="http://schemas.microsoft.com/office/2007/relationships/hdphoto" Target="../media/hdphoto3.wdp"/><Relationship Id="rId3" Type="http://schemas.openxmlformats.org/officeDocument/2006/relationships/hyperlink" Target="https://itunes.apple.com/us/app/jaxready/id526819635?mt=8" TargetMode="External"/><Relationship Id="rId7" Type="http://schemas.openxmlformats.org/officeDocument/2006/relationships/hyperlink" Target="http://www.coj.net/mobile-apps/mobile-apps-list/jaxready.aspx" TargetMode="External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www.facebook.com/JaxReady/" TargetMode="External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11" Type="http://schemas.openxmlformats.org/officeDocument/2006/relationships/hyperlink" Target="https://member.everbridge.net/index/892807736725574#/signup" TargetMode="External"/><Relationship Id="rId5" Type="http://schemas.openxmlformats.org/officeDocument/2006/relationships/hyperlink" Target="https://twitter.com/JaxReady" TargetMode="External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19" Type="http://schemas.openxmlformats.org/officeDocument/2006/relationships/hyperlink" Target="http://www.coj.net/departments/fire-and-rescue/docs/emergency-preparedness/get-ready/jaxready-emergency-preparedness-guide-2019-final.aspx" TargetMode="External"/><Relationship Id="rId4" Type="http://schemas.openxmlformats.org/officeDocument/2006/relationships/hyperlink" Target="https://play.google.com/store/apps/details?id=net.coj.JaxReady&amp;hl=en" TargetMode="External"/><Relationship Id="rId9" Type="http://schemas.openxmlformats.org/officeDocument/2006/relationships/hyperlink" Target="http://www.coj.net/departments/fire-and-rescue/docs/emergency-preparedness/get-ready/spanish_jaxready-emergency-preparedness-guide-2019.aspx" TargetMode="External"/><Relationship Id="rId14" Type="http://schemas.openxmlformats.org/officeDocument/2006/relationships/hyperlink" Target="mailto:jaxready@coj.net?subject=Jacksonville%20Emergency%20Preparedness%20Daily%20Situation%20Repor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181600"/>
            <a:ext cx="6553200" cy="4572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June 6, 2019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048000"/>
            <a:ext cx="8991600" cy="1828800"/>
          </a:xfrm>
        </p:spPr>
        <p:txBody>
          <a:bodyPr anchor="ctr">
            <a:no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n-lt"/>
              </a:rPr>
              <a:t>EMERGENCY  Preparedness  </a:t>
            </a:r>
            <a:br>
              <a:rPr lang="en-US" dirty="0" smtClean="0">
                <a:solidFill>
                  <a:srgbClr val="002060"/>
                </a:solidFill>
                <a:latin typeface="+mn-lt"/>
              </a:rPr>
            </a:br>
            <a:r>
              <a:rPr lang="en-US" dirty="0" smtClean="0">
                <a:solidFill>
                  <a:srgbClr val="002060"/>
                </a:solidFill>
                <a:latin typeface="+mn-lt"/>
              </a:rPr>
              <a:t>City of Jacksonville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76200"/>
            <a:ext cx="2806700" cy="28117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389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2" y="76200"/>
            <a:ext cx="9138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88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" y="-5444"/>
            <a:ext cx="9144000" cy="693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8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jacksonville.com/sites/default/files/imagecache/superphoto/144433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128" y="1559389"/>
            <a:ext cx="3548972" cy="247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  <a:latin typeface="+mn-lt"/>
              </a:rPr>
              <a:t>During an Incident</a:t>
            </a:r>
            <a:br>
              <a:rPr lang="en-US" sz="3200" dirty="0" smtClean="0">
                <a:solidFill>
                  <a:srgbClr val="002060"/>
                </a:solidFill>
                <a:latin typeface="+mn-lt"/>
              </a:rPr>
            </a:b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City Council Activities</a:t>
            </a:r>
            <a:endParaRPr lang="en-US" dirty="0">
              <a:latin typeface="+mn-lt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36618" y="433181"/>
            <a:ext cx="145512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33181"/>
            <a:ext cx="990600" cy="9898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28" y="4114800"/>
            <a:ext cx="3548972" cy="266172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114800" y="1559389"/>
            <a:ext cx="4648200" cy="52171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Communicate special </a:t>
            </a:r>
            <a:r>
              <a:rPr lang="en-US" dirty="0">
                <a:solidFill>
                  <a:schemeClr val="tx1"/>
                </a:solidFill>
              </a:rPr>
              <a:t>concerns in </a:t>
            </a:r>
            <a:r>
              <a:rPr lang="en-US" dirty="0" smtClean="0">
                <a:solidFill>
                  <a:schemeClr val="tx1"/>
                </a:solidFill>
              </a:rPr>
              <a:t>your districts to the EPD City Council Liaison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Support official messaging for evacuations, shelters, or other protective measures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Monitor evolving situations and conditions in </a:t>
            </a:r>
            <a:r>
              <a:rPr lang="en-US" dirty="0" smtClean="0">
                <a:solidFill>
                  <a:schemeClr val="tx1"/>
                </a:solidFill>
              </a:rPr>
              <a:t>your community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Report critical information directly to </a:t>
            </a:r>
            <a:r>
              <a:rPr lang="en-US" dirty="0" smtClean="0">
                <a:solidFill>
                  <a:schemeClr val="tx1"/>
                </a:solidFill>
              </a:rPr>
              <a:t>your </a:t>
            </a:r>
            <a:r>
              <a:rPr lang="en-US" dirty="0">
                <a:solidFill>
                  <a:schemeClr val="tx1"/>
                </a:solidFill>
              </a:rPr>
              <a:t>EPD City Council Liaison</a:t>
            </a: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5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16" y="1719165"/>
            <a:ext cx="6200784" cy="4224435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6"/>
              </a:buClr>
            </a:pPr>
            <a:r>
              <a:rPr lang="en-US" dirty="0">
                <a:solidFill>
                  <a:schemeClr val="tx1"/>
                </a:solidFill>
              </a:rPr>
              <a:t>Mitigation is </a:t>
            </a:r>
            <a:r>
              <a:rPr lang="en-US" dirty="0" smtClean="0">
                <a:solidFill>
                  <a:schemeClr val="tx1"/>
                </a:solidFill>
              </a:rPr>
              <a:t>aimed at reducing </a:t>
            </a:r>
            <a:r>
              <a:rPr lang="en-US" dirty="0">
                <a:solidFill>
                  <a:schemeClr val="tx1"/>
                </a:solidFill>
              </a:rPr>
              <a:t>the loss of life and property by lessening the impact of disasters</a:t>
            </a:r>
          </a:p>
          <a:p>
            <a:pPr>
              <a:buClr>
                <a:schemeClr val="accent6"/>
              </a:buClr>
            </a:pPr>
            <a:r>
              <a:rPr lang="en-US" dirty="0" smtClean="0">
                <a:solidFill>
                  <a:schemeClr val="tx1"/>
                </a:solidFill>
              </a:rPr>
              <a:t>National </a:t>
            </a:r>
            <a:r>
              <a:rPr lang="en-US" dirty="0">
                <a:solidFill>
                  <a:schemeClr val="tx1"/>
                </a:solidFill>
              </a:rPr>
              <a:t>Institute of Building Sciences (2017)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chemeClr val="tx1"/>
                </a:solidFill>
              </a:rPr>
              <a:t>Every $1 invested in disaster mitigation by federal agencies saves society $6</a:t>
            </a:r>
          </a:p>
          <a:p>
            <a:pPr>
              <a:buClr>
                <a:schemeClr val="accent6"/>
              </a:buClr>
            </a:pPr>
            <a:r>
              <a:rPr lang="en-US" dirty="0">
                <a:solidFill>
                  <a:schemeClr val="tx1"/>
                </a:solidFill>
              </a:rPr>
              <a:t>Federal programs are available in Jacksonville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chemeClr val="tx1"/>
                </a:solidFill>
              </a:rPr>
              <a:t>Hazard Mitigation Grant Program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chemeClr val="tx1"/>
                </a:solidFill>
              </a:rPr>
              <a:t>Pre-Disaster Mitigation Program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chemeClr val="tx1"/>
                </a:solidFill>
              </a:rPr>
              <a:t>Flood Mitigation Assistance </a:t>
            </a:r>
            <a:r>
              <a:rPr lang="en-US" dirty="0" smtClean="0">
                <a:solidFill>
                  <a:schemeClr val="tx1"/>
                </a:solidFill>
              </a:rPr>
              <a:t>Program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  <a:latin typeface="+mn-lt"/>
              </a:rPr>
              <a:t>MITIGATION</a:t>
            </a:r>
            <a:endParaRPr lang="en-US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36618" y="433181"/>
            <a:ext cx="145512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33181"/>
            <a:ext cx="990600" cy="989807"/>
          </a:xfrm>
          <a:prstGeom prst="rect">
            <a:avLst/>
          </a:prstGeom>
        </p:spPr>
      </p:pic>
      <p:pic>
        <p:nvPicPr>
          <p:cNvPr id="6" name="Picture 2" descr="Image result for disaster mitigation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7854" y="4413593"/>
            <a:ext cx="1143000" cy="177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disaster mitigation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8600" y="3124200"/>
            <a:ext cx="1143000" cy="177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disaster mitigation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2330" y="1860709"/>
            <a:ext cx="1174049" cy="177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90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16" y="1719165"/>
            <a:ext cx="8382000" cy="483403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Comprehensive Emergency Management Plan (CEMP)</a:t>
            </a:r>
            <a:endParaRPr lang="en-US" sz="500" dirty="0" smtClean="0">
              <a:solidFill>
                <a:schemeClr val="tx1"/>
              </a:solidFill>
            </a:endParaRPr>
          </a:p>
          <a:p>
            <a:endParaRPr lang="en-US" sz="5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Local Mitigation Strategy (LMS)</a:t>
            </a:r>
            <a:endParaRPr lang="en-US" sz="500" dirty="0" smtClean="0">
              <a:solidFill>
                <a:schemeClr val="tx1"/>
              </a:solidFill>
            </a:endParaRPr>
          </a:p>
          <a:p>
            <a:endParaRPr lang="en-US" sz="5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Hazard Specific Plans (HSP)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5084017"/>
            <a:ext cx="609600" cy="1737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  <a:latin typeface="+mn-lt"/>
              </a:rPr>
              <a:t>Planning</a:t>
            </a:r>
            <a:endParaRPr lang="en-US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36618" y="433181"/>
            <a:ext cx="145512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33181"/>
            <a:ext cx="990600" cy="98980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9735" y="3888517"/>
            <a:ext cx="1938220" cy="254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3897121"/>
            <a:ext cx="1921555" cy="2530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29680"/>
            <a:ext cx="2048736" cy="268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5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oon 30"/>
          <p:cNvSpPr/>
          <p:nvPr/>
        </p:nvSpPr>
        <p:spPr>
          <a:xfrm rot="5400000">
            <a:off x="3785499" y="-1345582"/>
            <a:ext cx="1582171" cy="9134836"/>
          </a:xfrm>
          <a:prstGeom prst="moon">
            <a:avLst/>
          </a:prstGeom>
          <a:gradFill flip="none" rotWithShape="1">
            <a:gsLst>
              <a:gs pos="70000">
                <a:schemeClr val="accent1"/>
              </a:gs>
              <a:gs pos="0">
                <a:schemeClr val="bg1">
                  <a:alpha val="56000"/>
                </a:schemeClr>
              </a:gs>
              <a:gs pos="48916">
                <a:schemeClr val="tx2"/>
              </a:gs>
              <a:gs pos="28000">
                <a:schemeClr val="accent1"/>
              </a:gs>
              <a:gs pos="100000">
                <a:schemeClr val="bg1">
                  <a:alpha val="4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0230" y="2136276"/>
            <a:ext cx="1371600" cy="38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Facebook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577" y="2388370"/>
            <a:ext cx="1075893" cy="38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Twitter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73921" y="2145584"/>
            <a:ext cx="1236818" cy="38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Download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4884147"/>
            <a:ext cx="2247900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Calibri"/>
              </a:rPr>
              <a:t>Download the JAXREADY App. </a:t>
            </a:r>
          </a:p>
          <a:p>
            <a:pPr algn="ctr"/>
            <a:r>
              <a:rPr lang="en-US" sz="1050" dirty="0">
                <a:solidFill>
                  <a:prstClr val="black"/>
                </a:solidFill>
                <a:latin typeface="Calibri"/>
              </a:rPr>
              <a:t>Available for </a:t>
            </a:r>
            <a:r>
              <a:rPr lang="en-US" sz="1050" dirty="0">
                <a:solidFill>
                  <a:prstClr val="black"/>
                </a:solidFill>
                <a:latin typeface="Calibri"/>
                <a:hlinkClick r:id="rId3"/>
              </a:rPr>
              <a:t>iOS 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and </a:t>
            </a:r>
            <a:r>
              <a:rPr lang="en-US" sz="1050" dirty="0">
                <a:solidFill>
                  <a:prstClr val="black"/>
                </a:solidFill>
                <a:latin typeface="Calibri"/>
                <a:hlinkClick r:id="rId4"/>
              </a:rPr>
              <a:t>Android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.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>
            <a:hlinkClick r:id="rId5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953" y="2680488"/>
            <a:ext cx="939142" cy="939142"/>
          </a:xfrm>
          <a:prstGeom prst="rect">
            <a:avLst/>
          </a:prstGeom>
        </p:spPr>
      </p:pic>
      <p:pic>
        <p:nvPicPr>
          <p:cNvPr id="5" name="Picture 4">
            <a:hlinkClick r:id="rId7"/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502" y="2451922"/>
            <a:ext cx="1337656" cy="23907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75542" y="4898894"/>
            <a:ext cx="3642885" cy="38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Register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for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Emergency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Notifications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4321" y="5801276"/>
            <a:ext cx="1729741" cy="285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/>
              </a:rPr>
              <a:t>WWW.JAXREADY.COM</a:t>
            </a:r>
            <a:endParaRPr lang="en-US" dirty="0"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08547" y="1667183"/>
            <a:ext cx="894565" cy="38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Read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1026" name="Picture 2">
            <a:hlinkClick r:id="rId9"/>
          </p:cNvPr>
          <p:cNvPicPr>
            <a:picLocks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01382" y="2262619"/>
            <a:ext cx="1600200" cy="22118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046149" y="1955033"/>
            <a:ext cx="827203" cy="38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prstClr val="black"/>
                </a:solidFill>
                <a:latin typeface="Calibri"/>
              </a:rPr>
              <a:t>Lea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hlinkClick r:id="rId11"/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71" y="5203050"/>
            <a:ext cx="3319720" cy="608550"/>
          </a:xfrm>
          <a:prstGeom prst="rect">
            <a:avLst/>
          </a:prstGeom>
        </p:spPr>
      </p:pic>
      <p:pic>
        <p:nvPicPr>
          <p:cNvPr id="14" name="Picture 2">
            <a:hlinkClick r:id="rId11"/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73862" y="5759811"/>
            <a:ext cx="1357753" cy="33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31931" y="2840992"/>
            <a:ext cx="867353" cy="38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Email</a:t>
            </a:r>
          </a:p>
        </p:txBody>
      </p:sp>
      <p:pic>
        <p:nvPicPr>
          <p:cNvPr id="20" name="Picture 19">
            <a:hlinkClick r:id="rId14"/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07" y="3175337"/>
            <a:ext cx="685800" cy="685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08817" y="4269849"/>
            <a:ext cx="14940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prstClr val="black"/>
                </a:solidFill>
                <a:latin typeface="Calibri"/>
              </a:rPr>
              <a:t>Read the Emergency  </a:t>
            </a:r>
          </a:p>
          <a:p>
            <a:pPr algn="ctr"/>
            <a:r>
              <a:rPr lang="en-US" sz="1050" dirty="0">
                <a:solidFill>
                  <a:prstClr val="black"/>
                </a:solidFill>
                <a:latin typeface="Calibri"/>
              </a:rPr>
              <a:t>Preparedness Guide.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46705" y="4546479"/>
            <a:ext cx="2134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>
                <a:solidFill>
                  <a:prstClr val="black"/>
                </a:solidFill>
                <a:latin typeface="Calibri"/>
              </a:rPr>
              <a:t>Lea La Guía De Preparativos </a:t>
            </a:r>
          </a:p>
          <a:p>
            <a:pPr algn="ctr"/>
            <a:r>
              <a:rPr lang="es-ES" sz="1050" dirty="0">
                <a:solidFill>
                  <a:prstClr val="black"/>
                </a:solidFill>
                <a:latin typeface="Calibri"/>
              </a:rPr>
              <a:t>Para </a:t>
            </a:r>
            <a:r>
              <a:rPr lang="es-ES" sz="1000" dirty="0">
                <a:solidFill>
                  <a:prstClr val="black"/>
                </a:solidFill>
                <a:latin typeface="Calibri"/>
              </a:rPr>
              <a:t>Emergencias</a:t>
            </a:r>
            <a:r>
              <a:rPr lang="es-ES" sz="105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24" name="Picture 23">
            <a:hlinkClick r:id="rId16"/>
          </p:cNvPr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aintStrokes/>
                    </a14:imgEffect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527" y="2478802"/>
            <a:ext cx="883006" cy="883006"/>
          </a:xfrm>
          <a:prstGeom prst="rect">
            <a:avLst/>
          </a:prstGeom>
        </p:spPr>
      </p:pic>
      <p:pic>
        <p:nvPicPr>
          <p:cNvPr id="6" name="Picture 5">
            <a:hlinkClick r:id="rId19"/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853" y="1979537"/>
            <a:ext cx="1695204" cy="22102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20395986">
            <a:off x="3284581" y="167293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/>
              </a:rPr>
              <a:t>NEW!</a:t>
            </a:r>
          </a:p>
        </p:txBody>
      </p:sp>
      <p:sp>
        <p:nvSpPr>
          <p:cNvPr id="26" name="TextBox 25"/>
          <p:cNvSpPr txBox="1"/>
          <p:nvPr/>
        </p:nvSpPr>
        <p:spPr>
          <a:xfrm rot="20395986">
            <a:off x="5368873" y="1902413"/>
            <a:ext cx="9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/>
              </a:rPr>
              <a:t>NUEVA!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46248" y="117515"/>
            <a:ext cx="8260672" cy="1039427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+mn-lt"/>
              </a:rPr>
              <a:t>Stay Connected</a:t>
            </a:r>
            <a:endParaRPr lang="en-US" sz="4400" dirty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 rot="21058385">
            <a:off x="405108" y="3671769"/>
            <a:ext cx="2899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457E"/>
                </a:solidFill>
                <a:latin typeface="Calibri"/>
              </a:rPr>
              <a:t>@JaxReady</a:t>
            </a:r>
            <a:endParaRPr lang="en-US" sz="2400" b="1" dirty="0">
              <a:solidFill>
                <a:srgbClr val="00457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283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2667000"/>
            <a:ext cx="8991600" cy="914401"/>
          </a:xfrm>
        </p:spPr>
        <p:txBody>
          <a:bodyPr anchor="t">
            <a:noAutofit/>
          </a:bodyPr>
          <a:lstStyle/>
          <a:p>
            <a:r>
              <a:rPr lang="en-US" sz="7200" cap="small" dirty="0" smtClean="0">
                <a:solidFill>
                  <a:srgbClr val="002060"/>
                </a:solidFill>
                <a:latin typeface="+mn-lt"/>
              </a:rPr>
              <a:t>Questions?</a:t>
            </a:r>
            <a:endParaRPr lang="en-US" sz="6000" b="0" cap="small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624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352072" y="1371600"/>
              <a:ext cx="4439856" cy="3022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136649" y="4648200"/>
            <a:ext cx="6967157" cy="1684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/>
              <a:t>904-255-3110            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/>
              <a:t>jaxready@coj.net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/>
              <a:t>www.jaxready.com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744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2400300"/>
            <a:ext cx="8991600" cy="1409700"/>
          </a:xfrm>
        </p:spPr>
        <p:txBody>
          <a:bodyPr anchor="t">
            <a:noAutofit/>
          </a:bodyPr>
          <a:lstStyle/>
          <a:p>
            <a:r>
              <a:rPr lang="en-US" sz="4800" cap="small" dirty="0" smtClean="0">
                <a:solidFill>
                  <a:srgbClr val="002060"/>
                </a:solidFill>
                <a:latin typeface="+mn-lt"/>
              </a:rPr>
              <a:t>Todd Smith</a:t>
            </a:r>
            <a:br>
              <a:rPr lang="en-US" sz="4800" cap="small" dirty="0" smtClean="0">
                <a:solidFill>
                  <a:srgbClr val="002060"/>
                </a:solidFill>
                <a:latin typeface="+mn-lt"/>
              </a:rPr>
            </a:br>
            <a:r>
              <a:rPr lang="en-US" sz="2400" b="0" cap="small" dirty="0" smtClean="0">
                <a:solidFill>
                  <a:schemeClr val="tx1"/>
                </a:solidFill>
                <a:latin typeface="+mn-lt"/>
              </a:rPr>
              <a:t>Deputy Division Chief </a:t>
            </a:r>
            <a:r>
              <a:rPr lang="en-US" sz="2400" b="0" cap="small" dirty="0">
                <a:solidFill>
                  <a:schemeClr val="tx1"/>
                </a:solidFill>
                <a:latin typeface="+mn-lt"/>
              </a:rPr>
              <a:t>of </a:t>
            </a:r>
            <a:r>
              <a:rPr lang="en-US" sz="2400" b="0" cap="small" dirty="0" smtClean="0">
                <a:solidFill>
                  <a:schemeClr val="tx1"/>
                </a:solidFill>
                <a:latin typeface="+mn-lt"/>
              </a:rPr>
              <a:t>Emergency </a:t>
            </a:r>
            <a:r>
              <a:rPr lang="en-US" sz="2400" b="0" cap="small" dirty="0">
                <a:solidFill>
                  <a:schemeClr val="tx1"/>
                </a:solidFill>
                <a:latin typeface="+mn-lt"/>
              </a:rPr>
              <a:t>Preparedness </a:t>
            </a:r>
            <a:endParaRPr lang="en-US" sz="3200" b="0" cap="small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37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43400"/>
            <a:ext cx="8229600" cy="22860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Emergency Preparedness </a:t>
            </a:r>
            <a:r>
              <a:rPr lang="en-US" sz="1800" dirty="0" smtClean="0">
                <a:solidFill>
                  <a:schemeClr val="tx1"/>
                </a:solidFill>
              </a:rPr>
              <a:t>(EPD) is </a:t>
            </a:r>
            <a:r>
              <a:rPr lang="en-US" sz="1800" dirty="0" smtClean="0">
                <a:solidFill>
                  <a:schemeClr val="tx1"/>
                </a:solidFill>
              </a:rPr>
              <a:t>a Division of Jacksonville Fire and Rescue </a:t>
            </a:r>
            <a:r>
              <a:rPr lang="en-US" sz="1800" dirty="0" smtClean="0">
                <a:solidFill>
                  <a:schemeClr val="tx1"/>
                </a:solidFill>
              </a:rPr>
              <a:t>Department (JFRD)</a:t>
            </a:r>
            <a:endParaRPr lang="en-US" sz="1800" dirty="0" smtClean="0">
              <a:solidFill>
                <a:schemeClr val="tx1"/>
              </a:solidFill>
            </a:endParaRP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The Emergency Preparedness Division Chief is </a:t>
            </a:r>
            <a:r>
              <a:rPr lang="en-US" sz="1800" dirty="0" smtClean="0">
                <a:solidFill>
                  <a:schemeClr val="tx1"/>
                </a:solidFill>
              </a:rPr>
              <a:t>also the Security </a:t>
            </a:r>
            <a:r>
              <a:rPr lang="en-US" sz="1800" dirty="0">
                <a:solidFill>
                  <a:schemeClr val="tx1"/>
                </a:solidFill>
              </a:rPr>
              <a:t>Coordinator for the City </a:t>
            </a:r>
            <a:r>
              <a:rPr lang="en-US" sz="1800" dirty="0" smtClean="0">
                <a:solidFill>
                  <a:schemeClr val="tx1"/>
                </a:solidFill>
              </a:rPr>
              <a:t>and Director of Duval </a:t>
            </a:r>
            <a:r>
              <a:rPr lang="en-US" sz="1800" dirty="0">
                <a:solidFill>
                  <a:schemeClr val="tx1"/>
                </a:solidFill>
              </a:rPr>
              <a:t>County Emergency Planning </a:t>
            </a:r>
            <a:r>
              <a:rPr lang="en-US" sz="1800" dirty="0" smtClean="0">
                <a:solidFill>
                  <a:schemeClr val="tx1"/>
                </a:solidFill>
              </a:rPr>
              <a:t>(</a:t>
            </a:r>
            <a:r>
              <a:rPr lang="en-US" sz="1800" dirty="0">
                <a:solidFill>
                  <a:schemeClr val="tx1"/>
                </a:solidFill>
              </a:rPr>
              <a:t>Sec. 31.602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58"/>
            <a:ext cx="9144000" cy="419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1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28" y="1752600"/>
            <a:ext cx="8420395" cy="4373563"/>
          </a:xfrm>
        </p:spPr>
        <p:txBody>
          <a:bodyPr/>
          <a:lstStyle/>
          <a:p>
            <a:pPr marL="11430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The City of Jacksonville follows the Incident Command System (ICS) process for all incidents and events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  <a:latin typeface="+mn-lt"/>
              </a:rPr>
              <a:t>Incident </a:t>
            </a:r>
            <a:r>
              <a:rPr lang="en-US" sz="3200" dirty="0">
                <a:solidFill>
                  <a:srgbClr val="002060"/>
                </a:solidFill>
                <a:latin typeface="+mn-lt"/>
              </a:rPr>
              <a:t>Command System</a:t>
            </a:r>
            <a:endParaRPr lang="en-US" sz="440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91400" y="430822"/>
            <a:ext cx="145512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33181"/>
            <a:ext cx="990600" cy="989807"/>
          </a:xfrm>
          <a:prstGeom prst="rect">
            <a:avLst/>
          </a:prstGeom>
        </p:spPr>
      </p:pic>
      <p:pic>
        <p:nvPicPr>
          <p:cNvPr id="9" name="Picture 13" descr="J:\EPD\OPERATIONS\ACTIVATIONS\2017\Hurricane Irma\Photos\37127585415_8c02e827e8_o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0" y="2743200"/>
            <a:ext cx="7996104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15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emilms.fema.gov/IS702A/assets/PIS0206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8275892" cy="332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  <a:latin typeface="+mn-lt"/>
              </a:rPr>
              <a:t>PROCESSES</a:t>
            </a:r>
            <a:br>
              <a:rPr lang="en-US" sz="3200" dirty="0" smtClean="0">
                <a:solidFill>
                  <a:srgbClr val="002060"/>
                </a:solidFill>
                <a:latin typeface="+mn-lt"/>
              </a:rPr>
            </a:b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Incident Command System</a:t>
            </a:r>
            <a:endParaRPr lang="en-US" dirty="0">
              <a:latin typeface="+mn-lt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36618" y="433181"/>
            <a:ext cx="145512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33181"/>
            <a:ext cx="990600" cy="98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391400" y="5638800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26128" y="27373"/>
            <a:ext cx="8260672" cy="1039427"/>
          </a:xfrm>
        </p:spPr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  <a:latin typeface="+mn-lt"/>
              </a:rPr>
              <a:t>PROCESSES</a:t>
            </a:r>
            <a:br>
              <a:rPr lang="en-US" sz="3200" dirty="0" smtClean="0">
                <a:solidFill>
                  <a:srgbClr val="002060"/>
                </a:solidFill>
                <a:latin typeface="+mn-lt"/>
              </a:rPr>
            </a:b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COJ Incident Command Structure</a:t>
            </a:r>
            <a:endParaRPr lang="en-US" sz="2400" dirty="0">
              <a:latin typeface="+mn-lt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312282"/>
              </p:ext>
            </p:extLst>
          </p:nvPr>
        </p:nvGraphicFramePr>
        <p:xfrm>
          <a:off x="135756" y="1066800"/>
          <a:ext cx="8872489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Visio" r:id="rId3" imgW="10077219" imgH="6549120" progId="Visio.Drawing.11">
                  <p:embed/>
                </p:oleObj>
              </mc:Choice>
              <mc:Fallback>
                <p:oleObj name="Visio" r:id="rId3" imgW="10077219" imgH="654912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56" y="1066800"/>
                        <a:ext cx="8872489" cy="5715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911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State of Emergency (Sec.674.206)</a:t>
            </a:r>
            <a:endParaRPr lang="en-US" sz="500" dirty="0" smtClean="0">
              <a:solidFill>
                <a:schemeClr val="tx1"/>
              </a:solidFill>
            </a:endParaRPr>
          </a:p>
          <a:p>
            <a:endParaRPr lang="en-US" sz="5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State </a:t>
            </a:r>
            <a:r>
              <a:rPr lang="en-US" dirty="0">
                <a:solidFill>
                  <a:schemeClr val="tx1"/>
                </a:solidFill>
              </a:rPr>
              <a:t>of Civil Emergency 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>
                <a:solidFill>
                  <a:schemeClr val="tx1"/>
                </a:solidFill>
              </a:rPr>
              <a:t>Sec.674.206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sz="500" dirty="0" smtClean="0">
              <a:solidFill>
                <a:schemeClr val="tx1"/>
              </a:solidFill>
            </a:endParaRPr>
          </a:p>
          <a:p>
            <a:endParaRPr lang="en-US" sz="5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State of Florida Declaration</a:t>
            </a:r>
            <a:endParaRPr lang="en-US" sz="500" dirty="0" smtClean="0">
              <a:solidFill>
                <a:schemeClr val="tx1"/>
              </a:solidFill>
            </a:endParaRPr>
          </a:p>
          <a:p>
            <a:endParaRPr lang="en-US" sz="5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Federal Declarations</a:t>
            </a:r>
            <a:endParaRPr lang="en-US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2050" name="Picture 2" descr="http://www.fxtribune.com/images/haberler/mayor_says_jacksonville_quotorganized_and_readyquot_for_ts_colin_at_monday_eoc_news_conference_m1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8200" y="3939381"/>
            <a:ext cx="4075470" cy="259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  <a:latin typeface="+mn-lt"/>
              </a:rPr>
              <a:t>Declarations</a:t>
            </a:r>
            <a:endParaRPr lang="en-US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36618" y="433181"/>
            <a:ext cx="145512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33181"/>
            <a:ext cx="990600" cy="9898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3939381"/>
            <a:ext cx="4114800" cy="259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5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9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439" t="5402" r="7200" b="3333"/>
          <a:stretch/>
        </p:blipFill>
        <p:spPr>
          <a:xfrm>
            <a:off x="0" y="11722"/>
            <a:ext cx="9144000" cy="6838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8600" y="5867400"/>
            <a:ext cx="44196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2060"/>
                </a:solidFill>
                <a:latin typeface="+mn-lt"/>
              </a:rPr>
              <a:t>Evacuation Zones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235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pothecary">
  <a:themeElements>
    <a:clrScheme name="Custom 2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ABABAB"/>
      </a:accent1>
      <a:accent2>
        <a:srgbClr val="CF543F"/>
      </a:accent2>
      <a:accent3>
        <a:srgbClr val="00457E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5132</TotalTime>
  <Words>282</Words>
  <Application>Microsoft Office PowerPoint</Application>
  <PresentationFormat>On-screen Show (4:3)</PresentationFormat>
  <Paragraphs>72</Paragraphs>
  <Slides>17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Book Antiqua</vt:lpstr>
      <vt:lpstr>Calibri</vt:lpstr>
      <vt:lpstr>Century Gothic</vt:lpstr>
      <vt:lpstr>Apothecary</vt:lpstr>
      <vt:lpstr>1_Apothecary</vt:lpstr>
      <vt:lpstr>Office Theme</vt:lpstr>
      <vt:lpstr>Visio</vt:lpstr>
      <vt:lpstr>EMERGENCY  Preparedness   City of Jacksonville</vt:lpstr>
      <vt:lpstr>Todd Smith Deputy Division Chief of Emergency Preparedness </vt:lpstr>
      <vt:lpstr>PowerPoint Presentation</vt:lpstr>
      <vt:lpstr>Incident Command System</vt:lpstr>
      <vt:lpstr>PROCESSES Incident Command System</vt:lpstr>
      <vt:lpstr>PROCESSES COJ Incident Command Structure</vt:lpstr>
      <vt:lpstr>Declarations</vt:lpstr>
      <vt:lpstr>PowerPoint Presentation</vt:lpstr>
      <vt:lpstr>PowerPoint Presentation</vt:lpstr>
      <vt:lpstr>PowerPoint Presentation</vt:lpstr>
      <vt:lpstr>PowerPoint Presentation</vt:lpstr>
      <vt:lpstr>During an Incident City Council Activities</vt:lpstr>
      <vt:lpstr>MITIGATION</vt:lpstr>
      <vt:lpstr>Planning</vt:lpstr>
      <vt:lpstr>Stay Connected</vt:lpstr>
      <vt:lpstr>Questions?</vt:lpstr>
      <vt:lpstr>PowerPoint Presentation</vt:lpstr>
    </vt:vector>
  </TitlesOfParts>
  <Company>City of Jacksonville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Facility Preparedness</dc:title>
  <dc:creator>ITD1</dc:creator>
  <cp:lastModifiedBy>Smith, Todd</cp:lastModifiedBy>
  <cp:revision>217</cp:revision>
  <dcterms:created xsi:type="dcterms:W3CDTF">2014-09-08T16:13:18Z</dcterms:created>
  <dcterms:modified xsi:type="dcterms:W3CDTF">2019-06-05T19:35:13Z</dcterms:modified>
</cp:coreProperties>
</file>