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2"/>
  </p:notesMasterIdLst>
  <p:sldIdLst>
    <p:sldId id="292" r:id="rId2"/>
    <p:sldId id="302" r:id="rId3"/>
    <p:sldId id="327" r:id="rId4"/>
    <p:sldId id="309" r:id="rId5"/>
    <p:sldId id="358" r:id="rId6"/>
    <p:sldId id="311" r:id="rId7"/>
    <p:sldId id="337" r:id="rId8"/>
    <p:sldId id="350" r:id="rId9"/>
    <p:sldId id="356" r:id="rId10"/>
    <p:sldId id="357" r:id="rId11"/>
    <p:sldId id="321" r:id="rId12"/>
    <p:sldId id="344" r:id="rId13"/>
    <p:sldId id="330" r:id="rId14"/>
    <p:sldId id="332" r:id="rId15"/>
    <p:sldId id="345" r:id="rId16"/>
    <p:sldId id="334" r:id="rId17"/>
    <p:sldId id="328" r:id="rId18"/>
    <p:sldId id="349" r:id="rId19"/>
    <p:sldId id="343"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2D548-0F59-FD23-39DA-9D60D3EC11CF}" name="Beason, Susan" initials="BS" userId="S::susan.beason@floridadep.gov::a2e7e598-da00-4ab9-90ed-2f2d2a912101" providerId="AD"/>
  <p188:author id="{3AEC29CD-B393-858B-46E6-444DC850EBA5}" name="Beason, Susan" initials="BS" userId="S::Susan.Beason@FloridaDEP.gov::a2e7e598-da00-4ab9-90ed-2f2d2a9121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ck, Brooke" initials="KB" lastIdx="1" clrIdx="0">
    <p:extLst>
      <p:ext uri="{19B8F6BF-5375-455C-9EA6-DF929625EA0E}">
        <p15:presenceInfo xmlns:p15="http://schemas.microsoft.com/office/powerpoint/2012/main" userId="S::Brooke.Keck@FloridaDEP.gov::7abc2c73-7b08-4c71-a40b-a65aa52928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A40"/>
    <a:srgbClr val="D1E9F0"/>
    <a:srgbClr val="D4EBF2"/>
    <a:srgbClr val="D4EBF3"/>
    <a:srgbClr val="DBEEF5"/>
    <a:srgbClr val="DCEEF6"/>
    <a:srgbClr val="42463A"/>
    <a:srgbClr val="DBEAC6"/>
    <a:srgbClr val="435030"/>
    <a:srgbClr val="4E5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40" autoAdjust="0"/>
  </p:normalViewPr>
  <p:slideViewPr>
    <p:cSldViewPr snapToGrid="0">
      <p:cViewPr varScale="1">
        <p:scale>
          <a:sx n="90" d="100"/>
          <a:sy n="90" d="100"/>
        </p:scale>
        <p:origin x="4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userId="392bbf93-00af-4ecc-beea-9002fb6530a4" providerId="ADAL" clId="{C3433274-DDD3-4389-85C1-B4060619F545}"/>
    <pc:docChg chg="undo redo custSel addSld delSld modSld sldOrd">
      <pc:chgData name="Kathryn" userId="392bbf93-00af-4ecc-beea-9002fb6530a4" providerId="ADAL" clId="{C3433274-DDD3-4389-85C1-B4060619F545}" dt="2023-10-05T21:27:22.814" v="637" actId="47"/>
      <pc:docMkLst>
        <pc:docMk/>
      </pc:docMkLst>
      <pc:sldChg chg="modSp mod delCm">
        <pc:chgData name="Kathryn" userId="392bbf93-00af-4ecc-beea-9002fb6530a4" providerId="ADAL" clId="{C3433274-DDD3-4389-85C1-B4060619F545}" dt="2023-10-05T21:04:16.659" v="61"/>
        <pc:sldMkLst>
          <pc:docMk/>
          <pc:sldMk cId="1788890777" sldId="292"/>
        </pc:sldMkLst>
        <pc:spChg chg="mod">
          <ac:chgData name="Kathryn" userId="392bbf93-00af-4ecc-beea-9002fb6530a4" providerId="ADAL" clId="{C3433274-DDD3-4389-85C1-B4060619F545}" dt="2023-10-05T21:03:52.739" v="54" actId="403"/>
          <ac:spMkLst>
            <pc:docMk/>
            <pc:sldMk cId="1788890777" sldId="292"/>
            <ac:spMk id="3" creationId="{B618A8B7-54D3-479A-AE21-04FA127D8928}"/>
          </ac:spMkLst>
        </pc:spChg>
        <pc:spChg chg="mod">
          <ac:chgData name="Kathryn" userId="392bbf93-00af-4ecc-beea-9002fb6530a4" providerId="ADAL" clId="{C3433274-DDD3-4389-85C1-B4060619F545}" dt="2023-10-05T21:03:38.232" v="52" actId="20577"/>
          <ac:spMkLst>
            <pc:docMk/>
            <pc:sldMk cId="1788890777" sldId="292"/>
            <ac:spMk id="10" creationId="{CA9F8B47-33EC-B940-91ED-0CD228E31203}"/>
          </ac:spMkLst>
        </pc:spChg>
        <pc:spChg chg="mod">
          <ac:chgData name="Kathryn" userId="392bbf93-00af-4ecc-beea-9002fb6530a4" providerId="ADAL" clId="{C3433274-DDD3-4389-85C1-B4060619F545}" dt="2023-10-05T21:04:09.839" v="60" actId="20577"/>
          <ac:spMkLst>
            <pc:docMk/>
            <pc:sldMk cId="1788890777" sldId="292"/>
            <ac:spMk id="11" creationId="{C972FE4A-FE26-C04F-9B7B-2F941D8852D8}"/>
          </ac:spMkLst>
        </pc:spChg>
      </pc:sldChg>
      <pc:sldChg chg="del">
        <pc:chgData name="Kathryn" userId="392bbf93-00af-4ecc-beea-9002fb6530a4" providerId="ADAL" clId="{C3433274-DDD3-4389-85C1-B4060619F545}" dt="2023-10-05T21:13:51.597" v="546" actId="47"/>
        <pc:sldMkLst>
          <pc:docMk/>
          <pc:sldMk cId="2817297032" sldId="298"/>
        </pc:sldMkLst>
      </pc:sldChg>
      <pc:sldChg chg="del">
        <pc:chgData name="Kathryn" userId="392bbf93-00af-4ecc-beea-9002fb6530a4" providerId="ADAL" clId="{C3433274-DDD3-4389-85C1-B4060619F545}" dt="2023-10-05T21:27:22.814" v="637" actId="47"/>
        <pc:sldMkLst>
          <pc:docMk/>
          <pc:sldMk cId="1808831185" sldId="299"/>
        </pc:sldMkLst>
      </pc:sldChg>
      <pc:sldChg chg="modSp mod">
        <pc:chgData name="Kathryn" userId="392bbf93-00af-4ecc-beea-9002fb6530a4" providerId="ADAL" clId="{C3433274-DDD3-4389-85C1-B4060619F545}" dt="2023-10-05T21:04:32.620" v="62" actId="20577"/>
        <pc:sldMkLst>
          <pc:docMk/>
          <pc:sldMk cId="2672049976" sldId="302"/>
        </pc:sldMkLst>
        <pc:spChg chg="mod">
          <ac:chgData name="Kathryn" userId="392bbf93-00af-4ecc-beea-9002fb6530a4" providerId="ADAL" clId="{C3433274-DDD3-4389-85C1-B4060619F545}" dt="2023-10-05T21:04:32.620" v="62" actId="20577"/>
          <ac:spMkLst>
            <pc:docMk/>
            <pc:sldMk cId="2672049976" sldId="302"/>
            <ac:spMk id="2" creationId="{A1883AB0-A6F9-144F-9CD1-F4D980090F96}"/>
          </ac:spMkLst>
        </pc:spChg>
      </pc:sldChg>
      <pc:sldChg chg="modSp mod delCm">
        <pc:chgData name="Kathryn" userId="392bbf93-00af-4ecc-beea-9002fb6530a4" providerId="ADAL" clId="{C3433274-DDD3-4389-85C1-B4060619F545}" dt="2023-10-05T21:14:59.851" v="553" actId="403"/>
        <pc:sldMkLst>
          <pc:docMk/>
          <pc:sldMk cId="161166899" sldId="309"/>
        </pc:sldMkLst>
        <pc:spChg chg="mod">
          <ac:chgData name="Kathryn" userId="392bbf93-00af-4ecc-beea-9002fb6530a4" providerId="ADAL" clId="{C3433274-DDD3-4389-85C1-B4060619F545}" dt="2023-10-05T21:05:56.073" v="93" actId="1076"/>
          <ac:spMkLst>
            <pc:docMk/>
            <pc:sldMk cId="161166899" sldId="309"/>
            <ac:spMk id="4" creationId="{4E28CD82-C170-1C0A-D8AE-3C28D6EB5C78}"/>
          </ac:spMkLst>
        </pc:spChg>
        <pc:spChg chg="mod">
          <ac:chgData name="Kathryn" userId="392bbf93-00af-4ecc-beea-9002fb6530a4" providerId="ADAL" clId="{C3433274-DDD3-4389-85C1-B4060619F545}" dt="2023-10-05T21:14:59.851" v="553" actId="403"/>
          <ac:spMkLst>
            <pc:docMk/>
            <pc:sldMk cId="161166899" sldId="309"/>
            <ac:spMk id="5" creationId="{2DD9DD95-6FD5-4AC5-9036-D9D6D92EB899}"/>
          </ac:spMkLst>
        </pc:spChg>
        <pc:spChg chg="mod">
          <ac:chgData name="Kathryn" userId="392bbf93-00af-4ecc-beea-9002fb6530a4" providerId="ADAL" clId="{C3433274-DDD3-4389-85C1-B4060619F545}" dt="2023-10-05T21:14:50.777" v="551" actId="1076"/>
          <ac:spMkLst>
            <pc:docMk/>
            <pc:sldMk cId="161166899" sldId="309"/>
            <ac:spMk id="7" creationId="{154D2DF7-0316-4697-8F51-5952E6AAA3F3}"/>
          </ac:spMkLst>
        </pc:spChg>
      </pc:sldChg>
      <pc:sldChg chg="addSp delSp modSp mod">
        <pc:chgData name="Kathryn" userId="392bbf93-00af-4ecc-beea-9002fb6530a4" providerId="ADAL" clId="{C3433274-DDD3-4389-85C1-B4060619F545}" dt="2023-10-05T21:06:45.118" v="156" actId="20577"/>
        <pc:sldMkLst>
          <pc:docMk/>
          <pc:sldMk cId="1163188783" sldId="311"/>
        </pc:sldMkLst>
        <pc:spChg chg="del mod">
          <ac:chgData name="Kathryn" userId="392bbf93-00af-4ecc-beea-9002fb6530a4" providerId="ADAL" clId="{C3433274-DDD3-4389-85C1-B4060619F545}" dt="2023-10-05T21:06:09.449" v="97"/>
          <ac:spMkLst>
            <pc:docMk/>
            <pc:sldMk cId="1163188783" sldId="311"/>
            <ac:spMk id="7" creationId="{6AEE889B-18A3-0674-1A10-2D7B55DE4589}"/>
          </ac:spMkLst>
        </pc:spChg>
        <pc:spChg chg="add mod">
          <ac:chgData name="Kathryn" userId="392bbf93-00af-4ecc-beea-9002fb6530a4" providerId="ADAL" clId="{C3433274-DDD3-4389-85C1-B4060619F545}" dt="2023-10-05T21:06:45.118" v="156" actId="20577"/>
          <ac:spMkLst>
            <pc:docMk/>
            <pc:sldMk cId="1163188783" sldId="311"/>
            <ac:spMk id="9" creationId="{947E2346-DF29-4E3E-9178-F4963D5054CC}"/>
          </ac:spMkLst>
        </pc:spChg>
      </pc:sldChg>
      <pc:sldChg chg="add del">
        <pc:chgData name="Kathryn" userId="392bbf93-00af-4ecc-beea-9002fb6530a4" providerId="ADAL" clId="{C3433274-DDD3-4389-85C1-B4060619F545}" dt="2023-10-05T21:02:18.123" v="40" actId="47"/>
        <pc:sldMkLst>
          <pc:docMk/>
          <pc:sldMk cId="3538842974" sldId="312"/>
        </pc:sldMkLst>
      </pc:sldChg>
      <pc:sldChg chg="modSp add del mod">
        <pc:chgData name="Kathryn" userId="392bbf93-00af-4ecc-beea-9002fb6530a4" providerId="ADAL" clId="{C3433274-DDD3-4389-85C1-B4060619F545}" dt="2023-10-05T21:17:39.213" v="577" actId="5793"/>
        <pc:sldMkLst>
          <pc:docMk/>
          <pc:sldMk cId="1113477015" sldId="321"/>
        </pc:sldMkLst>
        <pc:spChg chg="mod">
          <ac:chgData name="Kathryn" userId="392bbf93-00af-4ecc-beea-9002fb6530a4" providerId="ADAL" clId="{C3433274-DDD3-4389-85C1-B4060619F545}" dt="2023-10-05T21:17:39.213" v="577" actId="5793"/>
          <ac:spMkLst>
            <pc:docMk/>
            <pc:sldMk cId="1113477015" sldId="321"/>
            <ac:spMk id="2" creationId="{59413387-C581-794B-B8A6-C04754052AE0}"/>
          </ac:spMkLst>
        </pc:spChg>
        <pc:spChg chg="mod">
          <ac:chgData name="Kathryn" userId="392bbf93-00af-4ecc-beea-9002fb6530a4" providerId="ADAL" clId="{C3433274-DDD3-4389-85C1-B4060619F545}" dt="2023-10-05T21:10:58.536" v="381" actId="20577"/>
          <ac:spMkLst>
            <pc:docMk/>
            <pc:sldMk cId="1113477015" sldId="321"/>
            <ac:spMk id="5" creationId="{A91D0100-3AD5-2715-8D76-5BD4A8A358D3}"/>
          </ac:spMkLst>
        </pc:spChg>
      </pc:sldChg>
      <pc:sldChg chg="modSp mod">
        <pc:chgData name="Kathryn" userId="392bbf93-00af-4ecc-beea-9002fb6530a4" providerId="ADAL" clId="{C3433274-DDD3-4389-85C1-B4060619F545}" dt="2023-10-05T21:14:35.772" v="548" actId="1076"/>
        <pc:sldMkLst>
          <pc:docMk/>
          <pc:sldMk cId="3045147679" sldId="327"/>
        </pc:sldMkLst>
        <pc:spChg chg="mod">
          <ac:chgData name="Kathryn" userId="392bbf93-00af-4ecc-beea-9002fb6530a4" providerId="ADAL" clId="{C3433274-DDD3-4389-85C1-B4060619F545}" dt="2023-10-05T21:14:35.772" v="548" actId="1076"/>
          <ac:spMkLst>
            <pc:docMk/>
            <pc:sldMk cId="3045147679" sldId="327"/>
            <ac:spMk id="3" creationId="{C086AE58-27FD-428F-813B-CDCE6467796A}"/>
          </ac:spMkLst>
        </pc:spChg>
      </pc:sldChg>
      <pc:sldChg chg="modSp add del mod">
        <pc:chgData name="Kathryn" userId="392bbf93-00af-4ecc-beea-9002fb6530a4" providerId="ADAL" clId="{C3433274-DDD3-4389-85C1-B4060619F545}" dt="2023-10-05T21:19:52.947" v="619" actId="1076"/>
        <pc:sldMkLst>
          <pc:docMk/>
          <pc:sldMk cId="1387812637" sldId="328"/>
        </pc:sldMkLst>
        <pc:spChg chg="mod">
          <ac:chgData name="Kathryn" userId="392bbf93-00af-4ecc-beea-9002fb6530a4" providerId="ADAL" clId="{C3433274-DDD3-4389-85C1-B4060619F545}" dt="2023-10-05T21:19:52.947" v="619" actId="1076"/>
          <ac:spMkLst>
            <pc:docMk/>
            <pc:sldMk cId="1387812637" sldId="328"/>
            <ac:spMk id="2" creationId="{59413387-C581-794B-B8A6-C04754052AE0}"/>
          </ac:spMkLst>
        </pc:spChg>
        <pc:spChg chg="mod">
          <ac:chgData name="Kathryn" userId="392bbf93-00af-4ecc-beea-9002fb6530a4" providerId="ADAL" clId="{C3433274-DDD3-4389-85C1-B4060619F545}" dt="2023-10-05T21:19:37.297" v="613" actId="1076"/>
          <ac:spMkLst>
            <pc:docMk/>
            <pc:sldMk cId="1387812637" sldId="328"/>
            <ac:spMk id="5" creationId="{A91D0100-3AD5-2715-8D76-5BD4A8A358D3}"/>
          </ac:spMkLst>
        </pc:spChg>
      </pc:sldChg>
      <pc:sldChg chg="del">
        <pc:chgData name="Kathryn" userId="392bbf93-00af-4ecc-beea-9002fb6530a4" providerId="ADAL" clId="{C3433274-DDD3-4389-85C1-B4060619F545}" dt="2023-10-05T21:08:48.298" v="282" actId="47"/>
        <pc:sldMkLst>
          <pc:docMk/>
          <pc:sldMk cId="3310669520" sldId="329"/>
        </pc:sldMkLst>
      </pc:sldChg>
      <pc:sldChg chg="modSp add del mod">
        <pc:chgData name="Kathryn" userId="392bbf93-00af-4ecc-beea-9002fb6530a4" providerId="ADAL" clId="{C3433274-DDD3-4389-85C1-B4060619F545}" dt="2023-10-05T21:18:27.589" v="596" actId="6549"/>
        <pc:sldMkLst>
          <pc:docMk/>
          <pc:sldMk cId="960825476" sldId="330"/>
        </pc:sldMkLst>
        <pc:spChg chg="mod">
          <ac:chgData name="Kathryn" userId="392bbf93-00af-4ecc-beea-9002fb6530a4" providerId="ADAL" clId="{C3433274-DDD3-4389-85C1-B4060619F545}" dt="2023-10-05T21:18:27.589" v="596" actId="6549"/>
          <ac:spMkLst>
            <pc:docMk/>
            <pc:sldMk cId="960825476" sldId="330"/>
            <ac:spMk id="2" creationId="{59413387-C581-794B-B8A6-C04754052AE0}"/>
          </ac:spMkLst>
        </pc:spChg>
        <pc:spChg chg="mod">
          <ac:chgData name="Kathryn" userId="392bbf93-00af-4ecc-beea-9002fb6530a4" providerId="ADAL" clId="{C3433274-DDD3-4389-85C1-B4060619F545}" dt="2023-10-05T21:11:31.053" v="417" actId="20577"/>
          <ac:spMkLst>
            <pc:docMk/>
            <pc:sldMk cId="960825476" sldId="330"/>
            <ac:spMk id="5" creationId="{A91D0100-3AD5-2715-8D76-5BD4A8A358D3}"/>
          </ac:spMkLst>
        </pc:spChg>
      </pc:sldChg>
      <pc:sldChg chg="modSp add del mod">
        <pc:chgData name="Kathryn" userId="392bbf93-00af-4ecc-beea-9002fb6530a4" providerId="ADAL" clId="{C3433274-DDD3-4389-85C1-B4060619F545}" dt="2023-10-05T21:18:46.868" v="599" actId="5793"/>
        <pc:sldMkLst>
          <pc:docMk/>
          <pc:sldMk cId="4272422851" sldId="332"/>
        </pc:sldMkLst>
        <pc:spChg chg="mod">
          <ac:chgData name="Kathryn" userId="392bbf93-00af-4ecc-beea-9002fb6530a4" providerId="ADAL" clId="{C3433274-DDD3-4389-85C1-B4060619F545}" dt="2023-10-05T21:18:46.868" v="599" actId="5793"/>
          <ac:spMkLst>
            <pc:docMk/>
            <pc:sldMk cId="4272422851" sldId="332"/>
            <ac:spMk id="2" creationId="{59413387-C581-794B-B8A6-C04754052AE0}"/>
          </ac:spMkLst>
        </pc:spChg>
        <pc:spChg chg="mod">
          <ac:chgData name="Kathryn" userId="392bbf93-00af-4ecc-beea-9002fb6530a4" providerId="ADAL" clId="{C3433274-DDD3-4389-85C1-B4060619F545}" dt="2023-10-05T21:12:44.449" v="456" actId="1076"/>
          <ac:spMkLst>
            <pc:docMk/>
            <pc:sldMk cId="4272422851" sldId="332"/>
            <ac:spMk id="5" creationId="{A91D0100-3AD5-2715-8D76-5BD4A8A358D3}"/>
          </ac:spMkLst>
        </pc:spChg>
      </pc:sldChg>
      <pc:sldChg chg="modSp add del mod">
        <pc:chgData name="Kathryn" userId="392bbf93-00af-4ecc-beea-9002fb6530a4" providerId="ADAL" clId="{C3433274-DDD3-4389-85C1-B4060619F545}" dt="2023-10-05T21:19:28.821" v="612" actId="5793"/>
        <pc:sldMkLst>
          <pc:docMk/>
          <pc:sldMk cId="1996727683" sldId="334"/>
        </pc:sldMkLst>
        <pc:spChg chg="mod">
          <ac:chgData name="Kathryn" userId="392bbf93-00af-4ecc-beea-9002fb6530a4" providerId="ADAL" clId="{C3433274-DDD3-4389-85C1-B4060619F545}" dt="2023-10-05T21:19:28.821" v="612" actId="5793"/>
          <ac:spMkLst>
            <pc:docMk/>
            <pc:sldMk cId="1996727683" sldId="334"/>
            <ac:spMk id="2" creationId="{59413387-C581-794B-B8A6-C04754052AE0}"/>
          </ac:spMkLst>
        </pc:spChg>
        <pc:spChg chg="mod">
          <ac:chgData name="Kathryn" userId="392bbf93-00af-4ecc-beea-9002fb6530a4" providerId="ADAL" clId="{C3433274-DDD3-4389-85C1-B4060619F545}" dt="2023-10-05T21:12:57.633" v="468" actId="20577"/>
          <ac:spMkLst>
            <pc:docMk/>
            <pc:sldMk cId="1996727683" sldId="334"/>
            <ac:spMk id="5" creationId="{A91D0100-3AD5-2715-8D76-5BD4A8A358D3}"/>
          </ac:spMkLst>
        </pc:spChg>
      </pc:sldChg>
      <pc:sldChg chg="modSp mod">
        <pc:chgData name="Kathryn" userId="392bbf93-00af-4ecc-beea-9002fb6530a4" providerId="ADAL" clId="{C3433274-DDD3-4389-85C1-B4060619F545}" dt="2023-10-05T21:15:42.179" v="557" actId="1076"/>
        <pc:sldMkLst>
          <pc:docMk/>
          <pc:sldMk cId="2852480775" sldId="337"/>
        </pc:sldMkLst>
        <pc:spChg chg="mod">
          <ac:chgData name="Kathryn" userId="392bbf93-00af-4ecc-beea-9002fb6530a4" providerId="ADAL" clId="{C3433274-DDD3-4389-85C1-B4060619F545}" dt="2023-10-05T21:15:42.179" v="557" actId="1076"/>
          <ac:spMkLst>
            <pc:docMk/>
            <pc:sldMk cId="2852480775" sldId="337"/>
            <ac:spMk id="2" creationId="{59413387-C581-794B-B8A6-C04754052AE0}"/>
          </ac:spMkLst>
        </pc:spChg>
        <pc:spChg chg="mod">
          <ac:chgData name="Kathryn" userId="392bbf93-00af-4ecc-beea-9002fb6530a4" providerId="ADAL" clId="{C3433274-DDD3-4389-85C1-B4060619F545}" dt="2023-10-05T21:07:11.925" v="193" actId="1076"/>
          <ac:spMkLst>
            <pc:docMk/>
            <pc:sldMk cId="2852480775" sldId="337"/>
            <ac:spMk id="5" creationId="{A91D0100-3AD5-2715-8D76-5BD4A8A358D3}"/>
          </ac:spMkLst>
        </pc:spChg>
      </pc:sldChg>
      <pc:sldChg chg="modSp add del mod">
        <pc:chgData name="Kathryn" userId="392bbf93-00af-4ecc-beea-9002fb6530a4" providerId="ADAL" clId="{C3433274-DDD3-4389-85C1-B4060619F545}" dt="2023-10-05T21:22:27.151" v="632" actId="1076"/>
        <pc:sldMkLst>
          <pc:docMk/>
          <pc:sldMk cId="912671677" sldId="343"/>
        </pc:sldMkLst>
        <pc:spChg chg="mod">
          <ac:chgData name="Kathryn" userId="392bbf93-00af-4ecc-beea-9002fb6530a4" providerId="ADAL" clId="{C3433274-DDD3-4389-85C1-B4060619F545}" dt="2023-10-05T21:22:27.151" v="632" actId="1076"/>
          <ac:spMkLst>
            <pc:docMk/>
            <pc:sldMk cId="912671677" sldId="343"/>
            <ac:spMk id="2" creationId="{59413387-C581-794B-B8A6-C04754052AE0}"/>
          </ac:spMkLst>
        </pc:spChg>
        <pc:spChg chg="mod">
          <ac:chgData name="Kathryn" userId="392bbf93-00af-4ecc-beea-9002fb6530a4" providerId="ADAL" clId="{C3433274-DDD3-4389-85C1-B4060619F545}" dt="2023-10-05T21:13:47.543" v="545" actId="20577"/>
          <ac:spMkLst>
            <pc:docMk/>
            <pc:sldMk cId="912671677" sldId="343"/>
            <ac:spMk id="5" creationId="{A91D0100-3AD5-2715-8D76-5BD4A8A358D3}"/>
          </ac:spMkLst>
        </pc:spChg>
        <pc:picChg chg="mod">
          <ac:chgData name="Kathryn" userId="392bbf93-00af-4ecc-beea-9002fb6530a4" providerId="ADAL" clId="{C3433274-DDD3-4389-85C1-B4060619F545}" dt="2023-10-05T21:21:13.699" v="631" actId="1076"/>
          <ac:picMkLst>
            <pc:docMk/>
            <pc:sldMk cId="912671677" sldId="343"/>
            <ac:picMk id="4" creationId="{987F566A-9506-4809-877A-33BA3A10FF37}"/>
          </ac:picMkLst>
        </pc:picChg>
      </pc:sldChg>
      <pc:sldChg chg="modSp add del mod">
        <pc:chgData name="Kathryn" userId="392bbf93-00af-4ecc-beea-9002fb6530a4" providerId="ADAL" clId="{C3433274-DDD3-4389-85C1-B4060619F545}" dt="2023-10-05T21:17:48.986" v="582" actId="5793"/>
        <pc:sldMkLst>
          <pc:docMk/>
          <pc:sldMk cId="723408375" sldId="344"/>
        </pc:sldMkLst>
        <pc:spChg chg="mod">
          <ac:chgData name="Kathryn" userId="392bbf93-00af-4ecc-beea-9002fb6530a4" providerId="ADAL" clId="{C3433274-DDD3-4389-85C1-B4060619F545}" dt="2023-10-05T21:17:48.986" v="582" actId="5793"/>
          <ac:spMkLst>
            <pc:docMk/>
            <pc:sldMk cId="723408375" sldId="344"/>
            <ac:spMk id="2" creationId="{59413387-C581-794B-B8A6-C04754052AE0}"/>
          </ac:spMkLst>
        </pc:spChg>
        <pc:spChg chg="mod">
          <ac:chgData name="Kathryn" userId="392bbf93-00af-4ecc-beea-9002fb6530a4" providerId="ADAL" clId="{C3433274-DDD3-4389-85C1-B4060619F545}" dt="2023-10-05T21:11:15.901" v="394" actId="20577"/>
          <ac:spMkLst>
            <pc:docMk/>
            <pc:sldMk cId="723408375" sldId="344"/>
            <ac:spMk id="5" creationId="{A91D0100-3AD5-2715-8D76-5BD4A8A358D3}"/>
          </ac:spMkLst>
        </pc:spChg>
      </pc:sldChg>
      <pc:sldChg chg="modSp add del mod">
        <pc:chgData name="Kathryn" userId="392bbf93-00af-4ecc-beea-9002fb6530a4" providerId="ADAL" clId="{C3433274-DDD3-4389-85C1-B4060619F545}" dt="2023-10-05T21:19:00.981" v="602" actId="5793"/>
        <pc:sldMkLst>
          <pc:docMk/>
          <pc:sldMk cId="256717701" sldId="345"/>
        </pc:sldMkLst>
        <pc:spChg chg="mod">
          <ac:chgData name="Kathryn" userId="392bbf93-00af-4ecc-beea-9002fb6530a4" providerId="ADAL" clId="{C3433274-DDD3-4389-85C1-B4060619F545}" dt="2023-10-05T21:19:00.981" v="602" actId="5793"/>
          <ac:spMkLst>
            <pc:docMk/>
            <pc:sldMk cId="256717701" sldId="345"/>
            <ac:spMk id="2" creationId="{59413387-C581-794B-B8A6-C04754052AE0}"/>
          </ac:spMkLst>
        </pc:spChg>
        <pc:spChg chg="mod">
          <ac:chgData name="Kathryn" userId="392bbf93-00af-4ecc-beea-9002fb6530a4" providerId="ADAL" clId="{C3433274-DDD3-4389-85C1-B4060619F545}" dt="2023-10-05T21:12:36.698" v="455" actId="1076"/>
          <ac:spMkLst>
            <pc:docMk/>
            <pc:sldMk cId="256717701" sldId="345"/>
            <ac:spMk id="5" creationId="{A91D0100-3AD5-2715-8D76-5BD4A8A358D3}"/>
          </ac:spMkLst>
        </pc:spChg>
      </pc:sldChg>
      <pc:sldChg chg="del delCm">
        <pc:chgData name="Kathryn" userId="392bbf93-00af-4ecc-beea-9002fb6530a4" providerId="ADAL" clId="{C3433274-DDD3-4389-85C1-B4060619F545}" dt="2023-10-05T21:02:04.318" v="39" actId="47"/>
        <pc:sldMkLst>
          <pc:docMk/>
          <pc:sldMk cId="742077222" sldId="348"/>
        </pc:sldMkLst>
      </pc:sldChg>
      <pc:sldChg chg="modSp add del mod">
        <pc:chgData name="Kathryn" userId="392bbf93-00af-4ecc-beea-9002fb6530a4" providerId="ADAL" clId="{C3433274-DDD3-4389-85C1-B4060619F545}" dt="2023-10-05T21:22:57.911" v="636" actId="20577"/>
        <pc:sldMkLst>
          <pc:docMk/>
          <pc:sldMk cId="4136076476" sldId="349"/>
        </pc:sldMkLst>
        <pc:spChg chg="mod">
          <ac:chgData name="Kathryn" userId="392bbf93-00af-4ecc-beea-9002fb6530a4" providerId="ADAL" clId="{C3433274-DDD3-4389-85C1-B4060619F545}" dt="2023-10-05T21:13:34.391" v="536" actId="20577"/>
          <ac:spMkLst>
            <pc:docMk/>
            <pc:sldMk cId="4136076476" sldId="349"/>
            <ac:spMk id="2" creationId="{DB8E0F1C-C11E-4D14-BA43-8DF7DA3C46E8}"/>
          </ac:spMkLst>
        </pc:spChg>
        <pc:spChg chg="mod">
          <ac:chgData name="Kathryn" userId="392bbf93-00af-4ecc-beea-9002fb6530a4" providerId="ADAL" clId="{C3433274-DDD3-4389-85C1-B4060619F545}" dt="2023-10-05T21:22:54.395" v="634" actId="6549"/>
          <ac:spMkLst>
            <pc:docMk/>
            <pc:sldMk cId="4136076476" sldId="349"/>
            <ac:spMk id="3" creationId="{FEBEA742-A157-4AA6-A0AF-9065E65292A0}"/>
          </ac:spMkLst>
        </pc:spChg>
        <pc:spChg chg="mod">
          <ac:chgData name="Kathryn" userId="392bbf93-00af-4ecc-beea-9002fb6530a4" providerId="ADAL" clId="{C3433274-DDD3-4389-85C1-B4060619F545}" dt="2023-10-05T21:22:57.911" v="636" actId="20577"/>
          <ac:spMkLst>
            <pc:docMk/>
            <pc:sldMk cId="4136076476" sldId="349"/>
            <ac:spMk id="4" creationId="{07AF89B3-EFF4-40AE-AB1C-67558E9641B1}"/>
          </ac:spMkLst>
        </pc:spChg>
      </pc:sldChg>
      <pc:sldChg chg="modSp mod">
        <pc:chgData name="Kathryn" userId="392bbf93-00af-4ecc-beea-9002fb6530a4" providerId="ADAL" clId="{C3433274-DDD3-4389-85C1-B4060619F545}" dt="2023-10-05T21:16:04.673" v="562" actId="404"/>
        <pc:sldMkLst>
          <pc:docMk/>
          <pc:sldMk cId="3897711973" sldId="350"/>
        </pc:sldMkLst>
        <pc:spChg chg="mod">
          <ac:chgData name="Kathryn" userId="392bbf93-00af-4ecc-beea-9002fb6530a4" providerId="ADAL" clId="{C3433274-DDD3-4389-85C1-B4060619F545}" dt="2023-10-05T21:16:04.673" v="562" actId="404"/>
          <ac:spMkLst>
            <pc:docMk/>
            <pc:sldMk cId="3897711973" sldId="350"/>
            <ac:spMk id="3" creationId="{024A563D-3AE2-4E05-0A40-F9189140C924}"/>
          </ac:spMkLst>
        </pc:spChg>
        <pc:spChg chg="mod">
          <ac:chgData name="Kathryn" userId="392bbf93-00af-4ecc-beea-9002fb6530a4" providerId="ADAL" clId="{C3433274-DDD3-4389-85C1-B4060619F545}" dt="2023-10-05T21:08:38.665" v="281" actId="1076"/>
          <ac:spMkLst>
            <pc:docMk/>
            <pc:sldMk cId="3897711973" sldId="350"/>
            <ac:spMk id="4" creationId="{C98C0333-9523-324D-AE3E-4250B6028816}"/>
          </ac:spMkLst>
        </pc:spChg>
        <pc:graphicFrameChg chg="mod modGraphic">
          <ac:chgData name="Kathryn" userId="392bbf93-00af-4ecc-beea-9002fb6530a4" providerId="ADAL" clId="{C3433274-DDD3-4389-85C1-B4060619F545}" dt="2023-10-05T21:08:14.606" v="277" actId="20577"/>
          <ac:graphicFrameMkLst>
            <pc:docMk/>
            <pc:sldMk cId="3897711973" sldId="350"/>
            <ac:graphicFrameMk id="7" creationId="{3580AE73-F2DE-4C5A-8991-61491D3A12AF}"/>
          </ac:graphicFrameMkLst>
        </pc:graphicFrameChg>
      </pc:sldChg>
      <pc:sldChg chg="modSp mod">
        <pc:chgData name="Kathryn" userId="392bbf93-00af-4ecc-beea-9002fb6530a4" providerId="ADAL" clId="{C3433274-DDD3-4389-85C1-B4060619F545}" dt="2023-10-05T21:16:16.352" v="567" actId="404"/>
        <pc:sldMkLst>
          <pc:docMk/>
          <pc:sldMk cId="696977651" sldId="356"/>
        </pc:sldMkLst>
        <pc:spChg chg="mod">
          <ac:chgData name="Kathryn" userId="392bbf93-00af-4ecc-beea-9002fb6530a4" providerId="ADAL" clId="{C3433274-DDD3-4389-85C1-B4060619F545}" dt="2023-10-05T21:16:16.352" v="567" actId="404"/>
          <ac:spMkLst>
            <pc:docMk/>
            <pc:sldMk cId="696977651" sldId="356"/>
            <ac:spMk id="3" creationId="{024A563D-3AE2-4E05-0A40-F9189140C924}"/>
          </ac:spMkLst>
        </pc:spChg>
        <pc:spChg chg="mod">
          <ac:chgData name="Kathryn" userId="392bbf93-00af-4ecc-beea-9002fb6530a4" providerId="ADAL" clId="{C3433274-DDD3-4389-85C1-B4060619F545}" dt="2023-10-05T21:09:00.068" v="285" actId="1076"/>
          <ac:spMkLst>
            <pc:docMk/>
            <pc:sldMk cId="696977651" sldId="356"/>
            <ac:spMk id="4" creationId="{C98C0333-9523-324D-AE3E-4250B6028816}"/>
          </ac:spMkLst>
        </pc:spChg>
      </pc:sldChg>
      <pc:sldChg chg="modSp mod delCm">
        <pc:chgData name="Kathryn" userId="392bbf93-00af-4ecc-beea-9002fb6530a4" providerId="ADAL" clId="{C3433274-DDD3-4389-85C1-B4060619F545}" dt="2023-10-05T21:10:33.918" v="350" actId="20577"/>
        <pc:sldMkLst>
          <pc:docMk/>
          <pc:sldMk cId="632783086" sldId="357"/>
        </pc:sldMkLst>
        <pc:spChg chg="mod">
          <ac:chgData name="Kathryn" userId="392bbf93-00af-4ecc-beea-9002fb6530a4" providerId="ADAL" clId="{C3433274-DDD3-4389-85C1-B4060619F545}" dt="2023-10-05T21:10:33.918" v="350" actId="20577"/>
          <ac:spMkLst>
            <pc:docMk/>
            <pc:sldMk cId="632783086" sldId="357"/>
            <ac:spMk id="2" creationId="{D8A4E042-ADFB-4D03-8D6A-C6A082FA8A64}"/>
          </ac:spMkLst>
        </pc:spChg>
        <pc:spChg chg="mod">
          <ac:chgData name="Kathryn" userId="392bbf93-00af-4ecc-beea-9002fb6530a4" providerId="ADAL" clId="{C3433274-DDD3-4389-85C1-B4060619F545}" dt="2023-10-05T21:10:12.659" v="326" actId="20577"/>
          <ac:spMkLst>
            <pc:docMk/>
            <pc:sldMk cId="632783086" sldId="357"/>
            <ac:spMk id="3" creationId="{7B65645D-F777-41DB-A3D9-B4BE45895CA7}"/>
          </ac:spMkLst>
        </pc:spChg>
      </pc:sldChg>
      <pc:sldChg chg="add del">
        <pc:chgData name="Kathryn" userId="392bbf93-00af-4ecc-beea-9002fb6530a4" providerId="ADAL" clId="{C3433274-DDD3-4389-85C1-B4060619F545}" dt="2023-10-05T20:59:47.342" v="22" actId="47"/>
        <pc:sldMkLst>
          <pc:docMk/>
          <pc:sldMk cId="1704650293" sldId="358"/>
        </pc:sldMkLst>
      </pc:sldChg>
      <pc:sldChg chg="addSp modSp new mod ord">
        <pc:chgData name="Kathryn" userId="392bbf93-00af-4ecc-beea-9002fb6530a4" providerId="ADAL" clId="{C3433274-DDD3-4389-85C1-B4060619F545}" dt="2023-10-05T21:06:27.919" v="132" actId="1076"/>
        <pc:sldMkLst>
          <pc:docMk/>
          <pc:sldMk cId="3920712184" sldId="358"/>
        </pc:sldMkLst>
        <pc:spChg chg="add mod">
          <ac:chgData name="Kathryn" userId="392bbf93-00af-4ecc-beea-9002fb6530a4" providerId="ADAL" clId="{C3433274-DDD3-4389-85C1-B4060619F545}" dt="2023-10-05T21:06:27.919" v="132" actId="1076"/>
          <ac:spMkLst>
            <pc:docMk/>
            <pc:sldMk cId="3920712184" sldId="358"/>
            <ac:spMk id="2" creationId="{6FAB5431-F291-4B0D-89C7-6DD1CB060F62}"/>
          </ac:spMkLst>
        </pc:spChg>
        <pc:spChg chg="add mod">
          <ac:chgData name="Kathryn" userId="392bbf93-00af-4ecc-beea-9002fb6530a4" providerId="ADAL" clId="{C3433274-DDD3-4389-85C1-B4060619F545}" dt="2023-10-05T21:01:44.208" v="38" actId="14100"/>
          <ac:spMkLst>
            <pc:docMk/>
            <pc:sldMk cId="3920712184" sldId="358"/>
            <ac:spMk id="4" creationId="{9871080D-2D4C-49C5-AB70-E5C0D5546733}"/>
          </ac:spMkLst>
        </pc:spChg>
        <pc:picChg chg="add mod">
          <ac:chgData name="Kathryn" userId="392bbf93-00af-4ecc-beea-9002fb6530a4" providerId="ADAL" clId="{C3433274-DDD3-4389-85C1-B4060619F545}" dt="2023-10-05T21:01:27.066" v="35" actId="14100"/>
          <ac:picMkLst>
            <pc:docMk/>
            <pc:sldMk cId="3920712184" sldId="358"/>
            <ac:picMk id="3" creationId="{B447D71E-3B75-4122-BD96-1677E1027B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192DB-8F69-4304-BE2A-3FAC5D969BDC}"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4BA26-616F-4D2E-A5CD-AECCC045DCF2}" type="slidenum">
              <a:rPr lang="en-US" smtClean="0"/>
              <a:t>‹#›</a:t>
            </a:fld>
            <a:endParaRPr lang="en-US"/>
          </a:p>
        </p:txBody>
      </p:sp>
    </p:spTree>
    <p:extLst>
      <p:ext uri="{BB962C8B-B14F-4D97-AF65-F5344CB8AC3E}">
        <p14:creationId xmlns:p14="http://schemas.microsoft.com/office/powerpoint/2010/main" val="238040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44BA26-616F-4D2E-A5CD-AECCC045DCF2}" type="slidenum">
              <a:rPr lang="en-US" smtClean="0"/>
              <a:t>3</a:t>
            </a:fld>
            <a:endParaRPr lang="en-US"/>
          </a:p>
        </p:txBody>
      </p:sp>
    </p:spTree>
    <p:extLst>
      <p:ext uri="{BB962C8B-B14F-4D97-AF65-F5344CB8AC3E}">
        <p14:creationId xmlns:p14="http://schemas.microsoft.com/office/powerpoint/2010/main" val="6999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Franklin Gothic Demi Cond" panose="020B0603020102020204" pitchFamily="34" charset="0"/>
                <a:ea typeface="League Gothic" pitchFamily="2" charset="77"/>
                <a:cs typeface="League Gothic" pitchFamily="2" charset="77"/>
              </a:rPr>
              <a:t>Over 400 facilities from concrete batch plants and dry cleaners to power plants, boat manufacturing, and theme parks.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Franklin Gothic Demi Cond" panose="020B0603020102020204" pitchFamily="34" charset="0"/>
                <a:ea typeface="League Gothic" pitchFamily="2" charset="77"/>
                <a:cs typeface="League Gothic" pitchFamily="2" charset="77"/>
              </a:rPr>
              <a:t>Title V – EPA delegated to State of Florida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Franklin Gothic Demi Cond" panose="020B0603020102020204" pitchFamily="34" charset="0"/>
                <a:ea typeface="League Gothic" pitchFamily="2" charset="77"/>
                <a:cs typeface="League Gothic" pitchFamily="2" charset="77"/>
              </a:rPr>
              <a:t>True Minor Source – state only permit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Franklin Gothic Demi Cond" panose="020B0603020102020204" pitchFamily="34" charset="0"/>
                <a:ea typeface="League Gothic" pitchFamily="2" charset="77"/>
                <a:cs typeface="League Gothic" pitchFamily="2" charset="77"/>
              </a:rPr>
              <a:t>Air General Permit – state only permit</a:t>
            </a:r>
          </a:p>
          <a:p>
            <a:endParaRPr lang="en-US" dirty="0"/>
          </a:p>
          <a:p>
            <a:r>
              <a:rPr lang="en-US" dirty="0"/>
              <a:t>Compliance – Industrial, commercial sites</a:t>
            </a:r>
          </a:p>
          <a:p>
            <a:endParaRPr lang="en-US" dirty="0"/>
          </a:p>
          <a:p>
            <a:r>
              <a:rPr lang="en-US" b="1" dirty="0"/>
              <a:t>Ambient Air – QA/QC of monitors, NAAQS National Ambient Air Quality Standards</a:t>
            </a:r>
          </a:p>
        </p:txBody>
      </p:sp>
      <p:sp>
        <p:nvSpPr>
          <p:cNvPr id="4" name="Slide Number Placeholder 3"/>
          <p:cNvSpPr>
            <a:spLocks noGrp="1"/>
          </p:cNvSpPr>
          <p:nvPr>
            <p:ph type="sldNum" sz="quarter" idx="5"/>
          </p:nvPr>
        </p:nvSpPr>
        <p:spPr/>
        <p:txBody>
          <a:bodyPr/>
          <a:lstStyle/>
          <a:p>
            <a:fld id="{D2D5DA2D-0662-42E3-85E1-8D74E93CCE46}" type="slidenum">
              <a:rPr lang="en-US" smtClean="0"/>
              <a:t>14</a:t>
            </a:fld>
            <a:endParaRPr lang="en-US"/>
          </a:p>
        </p:txBody>
      </p:sp>
    </p:spTree>
    <p:extLst>
      <p:ext uri="{BB962C8B-B14F-4D97-AF65-F5344CB8AC3E}">
        <p14:creationId xmlns:p14="http://schemas.microsoft.com/office/powerpoint/2010/main" val="171860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4275B1"/>
                </a:solidFill>
                <a:latin typeface="Franklin Gothic Demi Cond" panose="020B0706030402020204" pitchFamily="34" charset="0"/>
                <a:ea typeface="League Gothic" pitchFamily="50" charset="0"/>
                <a:cs typeface="League Gothic" pitchFamily="50" charset="0"/>
              </a:rPr>
              <a:t>Involves permitting, compliance, and enforcement activities </a:t>
            </a:r>
          </a:p>
          <a:p>
            <a:endParaRPr lang="en-US" altLang="en-US" dirty="0"/>
          </a:p>
          <a:p>
            <a:r>
              <a:rPr lang="en-US" altLang="en-US" b="1" dirty="0">
                <a:solidFill>
                  <a:srgbClr val="4275B1"/>
                </a:solidFill>
                <a:latin typeface="Franklin Gothic Demi Cond" panose="020B0706030402020204" pitchFamily="34" charset="0"/>
                <a:ea typeface="League Gothic" pitchFamily="50" charset="0"/>
                <a:cs typeface="League Gothic" pitchFamily="50" charset="0"/>
              </a:rPr>
              <a:t>October 2000 EPA authorized DEP to implement the NPDES Stormwater Program in Florida</a:t>
            </a:r>
          </a:p>
          <a:p>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15</a:t>
            </a:fld>
            <a:endParaRPr lang="en-US"/>
          </a:p>
        </p:txBody>
      </p:sp>
    </p:spTree>
    <p:extLst>
      <p:ext uri="{BB962C8B-B14F-4D97-AF65-F5344CB8AC3E}">
        <p14:creationId xmlns:p14="http://schemas.microsoft.com/office/powerpoint/2010/main" val="127282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Industrial: Carwashes, laundromats, concrete batch plants, slaughterhouses (roughly 2,100 facilities)</a:t>
            </a:r>
          </a:p>
          <a:p>
            <a:r>
              <a:rPr lang="en-US" altLang="en-US" dirty="0"/>
              <a:t>Domestic: (roughly 2,000 facilities) Approximately one-third of Florida’s population uses on-site sewage treatment and disposal (septic tanks) to treat their wastewater. These systems are permitted by the Florida Department of Health through the Bureau of Onsite Sewage. The remainder of Florida's population is served by domestic wastewater facilities permitted by DEP. (roughly 2,000 facilities)</a:t>
            </a:r>
          </a:p>
          <a:p>
            <a:endParaRPr lang="en-US" altLang="en-US" dirty="0"/>
          </a:p>
          <a:p>
            <a:r>
              <a:rPr lang="en-US" altLang="en-US" dirty="0"/>
              <a:t>Treated effluent/reclaimed includes disposal through surface water outfalls, deep aquifer injection wells, and other groundwater disposal such as percolation ponds and spray fields.</a:t>
            </a:r>
          </a:p>
          <a:p>
            <a:endParaRPr lang="en-US" altLang="en-US" dirty="0"/>
          </a:p>
          <a:p>
            <a:r>
              <a:rPr lang="en-US" altLang="en-US" dirty="0"/>
              <a:t>DMRs submitted on a monthly, quarterly, and annual basis.</a:t>
            </a:r>
          </a:p>
          <a:p>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16</a:t>
            </a:fld>
            <a:endParaRPr lang="en-US"/>
          </a:p>
        </p:txBody>
      </p:sp>
    </p:spTree>
    <p:extLst>
      <p:ext uri="{BB962C8B-B14F-4D97-AF65-F5344CB8AC3E}">
        <p14:creationId xmlns:p14="http://schemas.microsoft.com/office/powerpoint/2010/main" val="172273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Wetlands, to shorelines... to mangroves to State Lands to docks to stormwater...</a:t>
            </a:r>
          </a:p>
          <a:p>
            <a:pPr eaLnBrk="1" hangingPunct="1">
              <a:spcBef>
                <a:spcPct val="0"/>
              </a:spcBef>
            </a:pPr>
            <a:endParaRPr lang="en-US" altLang="en-US" dirty="0"/>
          </a:p>
          <a:p>
            <a:endParaRPr lang="en-US" altLang="en-US" sz="1200" dirty="0">
              <a:solidFill>
                <a:srgbClr val="000000"/>
              </a:solidFill>
              <a:latin typeface="Arial" panose="020B0604020202020204" pitchFamily="34" charset="0"/>
            </a:endParaRPr>
          </a:p>
          <a:p>
            <a:r>
              <a:rPr lang="en-US" altLang="en-US" sz="1200" dirty="0">
                <a:solidFill>
                  <a:srgbClr val="000000"/>
                </a:solidFill>
                <a:latin typeface="Arial" panose="020B0604020202020204" pitchFamily="34" charset="0"/>
              </a:rPr>
              <a:t> </a:t>
            </a:r>
            <a:r>
              <a:rPr lang="en-US" altLang="en-US" sz="1200" dirty="0">
                <a:solidFill>
                  <a:srgbClr val="211E1E"/>
                </a:solidFill>
                <a:latin typeface="Arial" panose="020B0604020202020204" pitchFamily="34" charset="0"/>
              </a:rPr>
              <a:t>This program regulates activities in, on, or over surface waters or wetlands, as well as any activity involving the alteration of surface water flows. This includes activities in uplands that generate stormwater runoff from upland construction, as well as dredging and filling in wetlands and other surface waters. </a:t>
            </a:r>
          </a:p>
          <a:p>
            <a:r>
              <a:rPr lang="en-US" altLang="en-US" sz="1200" dirty="0">
                <a:solidFill>
                  <a:srgbClr val="211E1E"/>
                </a:solidFill>
                <a:latin typeface="Arial" panose="020B0604020202020204" pitchFamily="34" charset="0"/>
              </a:rPr>
              <a:t>In addition, activities </a:t>
            </a:r>
            <a:r>
              <a:rPr lang="en-US" altLang="en-US" sz="1200" dirty="0">
                <a:solidFill>
                  <a:srgbClr val="000000"/>
                </a:solidFill>
                <a:latin typeface="Arial" panose="020B0604020202020204" pitchFamily="34" charset="0"/>
              </a:rPr>
              <a:t>that </a:t>
            </a:r>
            <a:r>
              <a:rPr lang="en-US" altLang="en-US" sz="1200" dirty="0">
                <a:solidFill>
                  <a:srgbClr val="211E1E"/>
                </a:solidFill>
                <a:latin typeface="Arial" panose="020B0604020202020204" pitchFamily="34" charset="0"/>
              </a:rPr>
              <a:t>are located on submerged lands owned by the State of Florida, otherwise called state-owned, or sovereign, submerged lands also require a proprietary authorization for such use under Chapter 253, F.S. and Chapter 18-21, F.A.C. Such lands generally extend waterward from the mean high-water line of tidal waters, or the ordinary high-water line of fresh waters, both inland and out to the state’s territorial limit, which is approximately three miles into the Atlantic Ocean and ten miles into the Gulf of Mexico. </a:t>
            </a:r>
            <a:endParaRPr lang="en-US" altLang="en-US" dirty="0"/>
          </a:p>
          <a:p>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17</a:t>
            </a:fld>
            <a:endParaRPr lang="en-US"/>
          </a:p>
        </p:txBody>
      </p:sp>
    </p:spTree>
    <p:extLst>
      <p:ext uri="{BB962C8B-B14F-4D97-AF65-F5344CB8AC3E}">
        <p14:creationId xmlns:p14="http://schemas.microsoft.com/office/powerpoint/2010/main" val="2139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515151"/>
                </a:solidFill>
                <a:latin typeface="Source Sans Pro" panose="020B0503030403020204" pitchFamily="34" charset="0"/>
              </a:rPr>
              <a:t>In 2018,  Florida's legislature passed a bill that gave DEP authority to begin the public rulemaking process to better protect  the state's wetlands and surface waters by assuming the federal dredge and fill permitting program under section 404 of the federal Clean Water Act within certain waters. The rulemaking process was completed on July 21, 2020. Through this process, Chapter 62-331, Florida Administrative Code (F.A.C.), “State 404 Program,” was created to bring in the requirements of federal law not already addressed by the existing Environmental Resource Permitting (ERP) program.</a:t>
            </a:r>
            <a:endParaRPr lang="en-US" altLang="en-US" dirty="0"/>
          </a:p>
          <a:p>
            <a:endParaRPr lang="en-US" altLang="en-US" dirty="0"/>
          </a:p>
          <a:p>
            <a:r>
              <a:rPr lang="en-US" altLang="en-US" dirty="0">
                <a:solidFill>
                  <a:srgbClr val="515151"/>
                </a:solidFill>
                <a:latin typeface="Source Sans Pro" panose="020B0503030403020204" pitchFamily="34" charset="0"/>
              </a:rPr>
              <a:t>The State 404 Program is responsible for overseeing permitting for any project proposing dredge or fill activities within state assumed waters. State assumed are any jurisdictional wetlands or surface waters that are not retained by the Army Corp of Engineers. Such projects include, but are not limited to: single family residences; commercial developments; utility projects; environmental restoration and enhancement; linear transportation projects; governmental development; certain agricultural and silvicultural activities; and in-water work within assumed fresh water bodies such as boat ramps, living shorelines and other shoreline stabilization.</a:t>
            </a:r>
          </a:p>
          <a:p>
            <a:endParaRPr lang="en-US" altLang="en-US" dirty="0">
              <a:solidFill>
                <a:srgbClr val="515151"/>
              </a:solidFill>
              <a:latin typeface="Source Sans Pro" panose="020B0503030403020204" pitchFamily="34" charset="0"/>
            </a:endParaRPr>
          </a:p>
          <a:p>
            <a:r>
              <a:rPr lang="en-US" altLang="en-US" dirty="0"/>
              <a:t>Application forms can be found https://floridadep.gov/water/submerged-lands-environmental-resources-coordination/content/forms-environmental-resource; please note that ERP Individual and General Permit applications serve as both ERP and 404, if 404 was necessary.</a:t>
            </a:r>
          </a:p>
          <a:p>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19</a:t>
            </a:fld>
            <a:endParaRPr lang="en-US"/>
          </a:p>
        </p:txBody>
      </p:sp>
    </p:spTree>
    <p:extLst>
      <p:ext uri="{BB962C8B-B14F-4D97-AF65-F5344CB8AC3E}">
        <p14:creationId xmlns:p14="http://schemas.microsoft.com/office/powerpoint/2010/main" val="426816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Bef>
                <a:spcPct val="0"/>
              </a:spcBef>
              <a:defRPr/>
            </a:pPr>
            <a:r>
              <a:rPr lang="en-US" altLang="en-US" sz="1200" dirty="0">
                <a:solidFill>
                  <a:schemeClr val="bg1"/>
                </a:solidFill>
                <a:latin typeface="Arial" panose="020B0604020202020204" pitchFamily="34" charset="0"/>
                <a:ea typeface="League Gothic" pitchFamily="2" charset="77"/>
                <a:cs typeface="Arial" panose="020B0604020202020204" pitchFamily="34" charset="0"/>
              </a:rPr>
              <a:t>Air, Water Resources, and Waste Management.</a:t>
            </a:r>
          </a:p>
          <a:p>
            <a:pPr marL="342900" indent="-342900">
              <a:lnSpc>
                <a:spcPct val="100000"/>
              </a:lnSpc>
              <a:spcBef>
                <a:spcPct val="0"/>
              </a:spcBef>
              <a:defRPr/>
            </a:pPr>
            <a:endParaRPr lang="en-US" altLang="en-US" sz="800" dirty="0">
              <a:solidFill>
                <a:schemeClr val="bg1"/>
              </a:solidFill>
              <a:latin typeface="Arial" panose="020B0604020202020204" pitchFamily="34" charset="0"/>
              <a:ea typeface="League Gothic" pitchFamily="2" charset="77"/>
              <a:cs typeface="Arial" panose="020B0604020202020204" pitchFamily="34" charset="0"/>
            </a:endParaRPr>
          </a:p>
          <a:p>
            <a:pPr marL="342900" indent="-342900">
              <a:lnSpc>
                <a:spcPct val="100000"/>
              </a:lnSpc>
              <a:spcBef>
                <a:spcPct val="0"/>
              </a:spcBef>
              <a:defRPr/>
            </a:pPr>
            <a:r>
              <a:rPr lang="en-US" altLang="en-US" sz="1200" dirty="0">
                <a:solidFill>
                  <a:schemeClr val="bg1"/>
                </a:solidFill>
                <a:latin typeface="Arial" panose="020B0604020202020204" pitchFamily="34" charset="0"/>
                <a:ea typeface="League Gothic" pitchFamily="2" charset="77"/>
                <a:cs typeface="Arial" panose="020B0604020202020204" pitchFamily="34" charset="0"/>
              </a:rPr>
              <a:t>Florida Geological Survey.</a:t>
            </a:r>
          </a:p>
          <a:p>
            <a:pPr marL="342900" indent="-342900">
              <a:lnSpc>
                <a:spcPct val="100000"/>
              </a:lnSpc>
              <a:spcBef>
                <a:spcPct val="0"/>
              </a:spcBef>
              <a:defRPr/>
            </a:pPr>
            <a:endParaRPr lang="en-US" altLang="en-US" sz="800" dirty="0">
              <a:solidFill>
                <a:schemeClr val="bg1"/>
              </a:solidFill>
              <a:latin typeface="Arial" panose="020B0604020202020204" pitchFamily="34" charset="0"/>
              <a:ea typeface="League Gothic" pitchFamily="2" charset="77"/>
              <a:cs typeface="Arial" panose="020B0604020202020204" pitchFamily="34" charset="0"/>
            </a:endParaRPr>
          </a:p>
          <a:p>
            <a:pPr marL="342900" indent="-342900">
              <a:lnSpc>
                <a:spcPct val="100000"/>
              </a:lnSpc>
              <a:spcBef>
                <a:spcPct val="0"/>
              </a:spcBef>
              <a:defRPr/>
            </a:pPr>
            <a:r>
              <a:rPr lang="en-US" altLang="en-US" sz="1200" dirty="0">
                <a:solidFill>
                  <a:schemeClr val="bg1"/>
                </a:solidFill>
                <a:latin typeface="Arial" panose="020B0604020202020204" pitchFamily="34" charset="0"/>
                <a:ea typeface="League Gothic" pitchFamily="2" charset="77"/>
                <a:cs typeface="Arial" panose="020B0604020202020204" pitchFamily="34" charset="0"/>
              </a:rPr>
              <a:t>Division of Law Enforcement.</a:t>
            </a:r>
          </a:p>
          <a:p>
            <a:pPr marL="342900" indent="-342900">
              <a:lnSpc>
                <a:spcPct val="100000"/>
              </a:lnSpc>
              <a:spcBef>
                <a:spcPct val="0"/>
              </a:spcBef>
              <a:defRPr/>
            </a:pPr>
            <a:endParaRPr lang="en-US" altLang="en-US" sz="800" dirty="0">
              <a:solidFill>
                <a:schemeClr val="bg1"/>
              </a:solidFill>
              <a:latin typeface="Arial" panose="020B0604020202020204" pitchFamily="34" charset="0"/>
              <a:ea typeface="League Gothic" pitchFamily="2" charset="77"/>
              <a:cs typeface="Arial" panose="020B0604020202020204" pitchFamily="34" charset="0"/>
            </a:endParaRPr>
          </a:p>
          <a:p>
            <a:pPr marL="342900" indent="-342900">
              <a:lnSpc>
                <a:spcPct val="100000"/>
              </a:lnSpc>
              <a:spcBef>
                <a:spcPct val="0"/>
              </a:spcBef>
              <a:defRPr/>
            </a:pPr>
            <a:r>
              <a:rPr lang="en-US" altLang="en-US" sz="1200" dirty="0">
                <a:solidFill>
                  <a:schemeClr val="bg1"/>
                </a:solidFill>
                <a:latin typeface="Arial" panose="020B0604020202020204" pitchFamily="34" charset="0"/>
                <a:ea typeface="League Gothic" pitchFamily="2" charset="77"/>
                <a:cs typeface="Arial" panose="020B0604020202020204" pitchFamily="34" charset="0"/>
              </a:rPr>
              <a:t>Emergency Response.</a:t>
            </a:r>
          </a:p>
          <a:p>
            <a:pPr marL="342900" indent="-342900">
              <a:lnSpc>
                <a:spcPct val="100000"/>
              </a:lnSpc>
              <a:spcBef>
                <a:spcPct val="0"/>
              </a:spcBef>
              <a:defRPr/>
            </a:pPr>
            <a:endParaRPr lang="en-US" altLang="en-US" sz="800" dirty="0">
              <a:solidFill>
                <a:schemeClr val="bg1"/>
              </a:solidFill>
              <a:latin typeface="Arial" panose="020B0604020202020204" pitchFamily="34" charset="0"/>
              <a:ea typeface="League Gothic" pitchFamily="2" charset="77"/>
              <a:cs typeface="Arial" panose="020B0604020202020204" pitchFamily="34" charset="0"/>
            </a:endParaRPr>
          </a:p>
          <a:p>
            <a:pPr marL="342900" indent="-342900">
              <a:lnSpc>
                <a:spcPct val="100000"/>
              </a:lnSpc>
              <a:spcBef>
                <a:spcPct val="0"/>
              </a:spcBef>
              <a:defRPr/>
            </a:pPr>
            <a:r>
              <a:rPr lang="en-US" altLang="en-US" sz="1200" dirty="0">
                <a:solidFill>
                  <a:schemeClr val="bg1"/>
                </a:solidFill>
                <a:latin typeface="Arial" panose="020B0604020202020204" pitchFamily="34" charset="0"/>
                <a:ea typeface="League Gothic" pitchFamily="2" charset="77"/>
                <a:cs typeface="Arial" panose="020B0604020202020204" pitchFamily="34" charset="0"/>
              </a:rPr>
              <a:t>Six district offices.</a:t>
            </a:r>
          </a:p>
          <a:p>
            <a:endParaRPr lang="en-US" dirty="0"/>
          </a:p>
        </p:txBody>
      </p:sp>
      <p:sp>
        <p:nvSpPr>
          <p:cNvPr id="4" name="Slide Number Placeholder 3"/>
          <p:cNvSpPr>
            <a:spLocks noGrp="1"/>
          </p:cNvSpPr>
          <p:nvPr>
            <p:ph type="sldNum" sz="quarter" idx="5"/>
          </p:nvPr>
        </p:nvSpPr>
        <p:spPr/>
        <p:txBody>
          <a:bodyPr/>
          <a:lstStyle/>
          <a:p>
            <a:fld id="{4544BA26-616F-4D2E-A5CD-AECCC045DCF2}" type="slidenum">
              <a:rPr lang="en-US" smtClean="0"/>
              <a:t>5</a:t>
            </a:fld>
            <a:endParaRPr lang="en-US"/>
          </a:p>
        </p:txBody>
      </p:sp>
    </p:spTree>
    <p:extLst>
      <p:ext uri="{BB962C8B-B14F-4D97-AF65-F5344CB8AC3E}">
        <p14:creationId xmlns:p14="http://schemas.microsoft.com/office/powerpoint/2010/main" val="36841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2463A"/>
                </a:solidFill>
                <a:latin typeface="Arial" panose="020B0604020202020204" pitchFamily="34" charset="0"/>
                <a:ea typeface="Calibri" panose="020F0502020204030204" pitchFamily="34" charset="0"/>
                <a:cs typeface="Arial" panose="020B0604020202020204" pitchFamily="34" charset="0"/>
              </a:rPr>
              <a:t>About The Florida Department of Environmental Protection</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DEP is divided into three primary areas:</a:t>
            </a:r>
          </a:p>
          <a:p>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b="1" dirty="0">
                <a:solidFill>
                  <a:srgbClr val="42463A"/>
                </a:solidFill>
                <a:latin typeface="Arial" panose="020B0604020202020204" pitchFamily="34" charset="0"/>
                <a:cs typeface="Arial" panose="020B0604020202020204" pitchFamily="34" charset="0"/>
              </a:rPr>
              <a:t>Land and Recreation.</a:t>
            </a:r>
          </a:p>
          <a:p>
            <a:pPr marL="742950" lvl="1" indent="-285750">
              <a:buFont typeface="Arial" panose="020B0604020202020204" pitchFamily="34" charset="0"/>
              <a:buChar char="•"/>
            </a:pPr>
            <a:r>
              <a:rPr lang="en-US" sz="1200" b="1" dirty="0">
                <a:solidFill>
                  <a:srgbClr val="42463A"/>
                </a:solidFill>
                <a:latin typeface="Arial" panose="020B0604020202020204" pitchFamily="34" charset="0"/>
                <a:cs typeface="Arial" panose="020B0604020202020204" pitchFamily="34" charset="0"/>
              </a:rPr>
              <a:t>Regulatory.</a:t>
            </a:r>
          </a:p>
          <a:p>
            <a:pPr marL="742950" lvl="1" indent="-285750">
              <a:buFont typeface="Arial" panose="020B0604020202020204" pitchFamily="34" charset="0"/>
              <a:buChar char="•"/>
            </a:pPr>
            <a:r>
              <a:rPr lang="en-US" sz="1200" b="1" dirty="0">
                <a:solidFill>
                  <a:srgbClr val="42463A"/>
                </a:solidFill>
                <a:latin typeface="Arial" panose="020B0604020202020204" pitchFamily="34" charset="0"/>
                <a:cs typeface="Arial" panose="020B0604020202020204" pitchFamily="34" charset="0"/>
              </a:rPr>
              <a:t>Ecosystems Restoration.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5151"/>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15151"/>
                </a:solidFill>
                <a:latin typeface="Source Sans Pro" panose="020B0503030403020204" pitchFamily="34" charset="0"/>
              </a:rPr>
              <a:t>Land: Acquiring and protecting </a:t>
            </a:r>
            <a:r>
              <a:rPr lang="en-US" sz="1200" b="0" i="0" dirty="0">
                <a:solidFill>
                  <a:srgbClr val="515151"/>
                </a:solidFill>
                <a:effectLst/>
                <a:latin typeface="Source Sans Pro" panose="020B0503030403020204" pitchFamily="34" charset="0"/>
              </a:rPr>
              <a:t>lands for preservation and recreation. DEP oversees 175 state parks and trails and more than 12 million acres of public lands and 4 million acres of coastal uplands and submerged lands.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515151"/>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Source Sans Pro" panose="020B0503030403020204" pitchFamily="34" charset="0"/>
              </a:rPr>
              <a:t>Regulatory: programs safeguard natural resources by overseeing permitting and compliance activities that protect air and water quality, and manage waste cleanups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Ecosystem: </a:t>
            </a:r>
            <a:r>
              <a:rPr lang="en-US" sz="1200" b="0" i="0" dirty="0">
                <a:solidFill>
                  <a:srgbClr val="515151"/>
                </a:solidFill>
                <a:effectLst/>
                <a:latin typeface="Source Sans Pro" panose="020B0503030403020204" pitchFamily="34" charset="0"/>
              </a:rPr>
              <a:t>DEP works with communities, local governments and other agencies to protect and restore water quality and supply and to provide funding assistance for water restoration and infrastructure projects, as well as coordinates the protection of Florida’s submerged lands and coastal areas.</a:t>
            </a:r>
            <a:endParaRPr lang="en-US" sz="1200" dirty="0"/>
          </a:p>
          <a:p>
            <a:endParaRPr lang="en-US" dirty="0"/>
          </a:p>
        </p:txBody>
      </p:sp>
      <p:sp>
        <p:nvSpPr>
          <p:cNvPr id="4" name="Slide Number Placeholder 3"/>
          <p:cNvSpPr>
            <a:spLocks noGrp="1"/>
          </p:cNvSpPr>
          <p:nvPr>
            <p:ph type="sldNum" sz="quarter" idx="5"/>
          </p:nvPr>
        </p:nvSpPr>
        <p:spPr/>
        <p:txBody>
          <a:bodyPr/>
          <a:lstStyle/>
          <a:p>
            <a:fld id="{4544BA26-616F-4D2E-A5CD-AECCC045DCF2}" type="slidenum">
              <a:rPr lang="en-US" smtClean="0"/>
              <a:t>6</a:t>
            </a:fld>
            <a:endParaRPr lang="en-US"/>
          </a:p>
        </p:txBody>
      </p:sp>
    </p:spTree>
    <p:extLst>
      <p:ext uri="{BB962C8B-B14F-4D97-AF65-F5344CB8AC3E}">
        <p14:creationId xmlns:p14="http://schemas.microsoft.com/office/powerpoint/2010/main" val="302778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Headquartered in Tallahassee</a:t>
            </a:r>
          </a:p>
          <a:p>
            <a:r>
              <a:rPr lang="en-US" dirty="0"/>
              <a:t>The Northeast District encompasses the largest land mass of any department regulatory district. Consisting of 19 counties, the area includes portions of the Atlantic coastal plain and regions bordering the Gulf of Mexico and the state of Georgia. </a:t>
            </a:r>
            <a:endParaRPr lang="en-US" dirty="0">
              <a:cs typeface="Calibri"/>
            </a:endParaRPr>
          </a:p>
          <a:p>
            <a:r>
              <a:rPr lang="en-US" dirty="0"/>
              <a:t>The district has more rivers than any other district including the St. Johns, Nassau, Tolomato Rivers, as well as the historic Suwannee and Santa Fe Rivers.</a:t>
            </a:r>
            <a:endParaRPr lang="en-US" dirty="0">
              <a:cs typeface="Calibri"/>
            </a:endParaRPr>
          </a:p>
          <a:p>
            <a:r>
              <a:rPr lang="en-US" dirty="0"/>
              <a:t>The District’s counties include Alachua, Baker, Bradford, Clay, Columbia, Dixie, Duval, Flagler, Gilchrist, Hamilton, Lafayette, Levy, Madison, Nassau, Putnam, St. Johns, Suwannee, Taylor and Union counties.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D5DA2D-0662-42E3-85E1-8D74E93CCE46}" type="slidenum">
              <a:rPr lang="en-US" smtClean="0"/>
              <a:t>7</a:t>
            </a:fld>
            <a:endParaRPr lang="en-US"/>
          </a:p>
        </p:txBody>
      </p:sp>
    </p:spTree>
    <p:extLst>
      <p:ext uri="{BB962C8B-B14F-4D97-AF65-F5344CB8AC3E}">
        <p14:creationId xmlns:p14="http://schemas.microsoft.com/office/powerpoint/2010/main" val="64633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4BA26-616F-4D2E-A5CD-AECCC045DCF2}" type="slidenum">
              <a:rPr lang="en-US" smtClean="0"/>
              <a:t>8</a:t>
            </a:fld>
            <a:endParaRPr lang="en-US"/>
          </a:p>
        </p:txBody>
      </p:sp>
    </p:spTree>
    <p:extLst>
      <p:ext uri="{BB962C8B-B14F-4D97-AF65-F5344CB8AC3E}">
        <p14:creationId xmlns:p14="http://schemas.microsoft.com/office/powerpoint/2010/main" val="270847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44BA26-616F-4D2E-A5CD-AECCC045DCF2}" type="slidenum">
              <a:rPr lang="en-US" smtClean="0"/>
              <a:t>9</a:t>
            </a:fld>
            <a:endParaRPr lang="en-US"/>
          </a:p>
        </p:txBody>
      </p:sp>
    </p:spTree>
    <p:extLst>
      <p:ext uri="{BB962C8B-B14F-4D97-AF65-F5344CB8AC3E}">
        <p14:creationId xmlns:p14="http://schemas.microsoft.com/office/powerpoint/2010/main" val="412983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 construction of treatment and distribution systems that provide safe drinking water.</a:t>
            </a:r>
          </a:p>
          <a:p>
            <a:endParaRPr lang="en-US" dirty="0"/>
          </a:p>
          <a:p>
            <a:r>
              <a:rPr lang="en-US" dirty="0"/>
              <a:t>Inspect to ensure that operations and water are safe.</a:t>
            </a:r>
          </a:p>
          <a:p>
            <a:endParaRPr lang="en-US" dirty="0"/>
          </a:p>
          <a:p>
            <a:r>
              <a:rPr lang="en-US" dirty="0"/>
              <a:t>Our permitting team evaluates plans for distribution systems and issues permits for those systems.</a:t>
            </a:r>
          </a:p>
          <a:p>
            <a:endParaRPr lang="en-US" dirty="0"/>
          </a:p>
          <a:p>
            <a:r>
              <a:rPr lang="en-US" dirty="0"/>
              <a:t>Our compliance staff inspects the facilities that supply the water to their customers – every kind of supplier imaginable from the littlest mom &amp; pop convenience store to the biggest civic suppliers (OUC has 425,000 customers and provides nearly 80 million gallons a day) – and even state parks.</a:t>
            </a:r>
          </a:p>
          <a:p>
            <a:endParaRPr lang="en-US" dirty="0"/>
          </a:p>
          <a:p>
            <a:r>
              <a:rPr lang="en-US" dirty="0"/>
              <a:t>And we read over 5,000 monitoring reports a year that tell us how clean the customer’s water is.</a:t>
            </a:r>
          </a:p>
          <a:p>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11</a:t>
            </a:fld>
            <a:endParaRPr lang="en-US"/>
          </a:p>
        </p:txBody>
      </p:sp>
    </p:spTree>
    <p:extLst>
      <p:ext uri="{BB962C8B-B14F-4D97-AF65-F5344CB8AC3E}">
        <p14:creationId xmlns:p14="http://schemas.microsoft.com/office/powerpoint/2010/main" val="302950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sz="1200" dirty="0"/>
              <a:t>Protecting air, surface water and groundwater through proper design and operation solid waste facilities</a:t>
            </a:r>
          </a:p>
          <a:p>
            <a:pPr>
              <a:buFont typeface="Arial" panose="020B0604020202020204" pitchFamily="34" charset="0"/>
              <a:buNone/>
              <a:defRPr/>
            </a:pPr>
            <a:r>
              <a:rPr lang="en-US" sz="1200" dirty="0">
                <a:latin typeface="Arial" panose="020B0604020202020204" pitchFamily="34" charset="0"/>
                <a:cs typeface="Arial" panose="020B0604020202020204" pitchFamily="34" charset="0"/>
              </a:rPr>
              <a:t>What is solid waste? “…garbage, rubbish, refuse, special waste, or other discarded material, including solid, liquid, semi-solid, or contained gaseous material…” - Rule 62-701.200(107), F.A.C.</a:t>
            </a:r>
          </a:p>
          <a:p>
            <a:pPr>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eaLnBrk="1" fontAlgn="auto" hangingPunct="1">
              <a:spcBef>
                <a:spcPts val="0"/>
              </a:spcBef>
              <a:spcAft>
                <a:spcPts val="0"/>
              </a:spcAft>
              <a:buFont typeface="Arial" panose="020B0604020202020204" pitchFamily="34" charset="0"/>
              <a:buNone/>
              <a:defRPr/>
            </a:pPr>
            <a:r>
              <a:rPr lang="en-US" sz="1200" dirty="0">
                <a:latin typeface="Arial" panose="020B0604020202020204" pitchFamily="34" charset="0"/>
                <a:cs typeface="Arial" panose="020B0604020202020204" pitchFamily="34" charset="0"/>
              </a:rPr>
              <a:t>From bags of leaves and grass clippings, to the stuff that goes in your trash barrel, to debris from construction sites, to electronics, to appliances...</a:t>
            </a:r>
          </a:p>
          <a:p>
            <a:pPr>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200" dirty="0">
                <a:latin typeface="Arial" panose="020B0604020202020204" pitchFamily="34" charset="0"/>
                <a:cs typeface="Arial" panose="020B0604020202020204" pitchFamily="34" charset="0"/>
              </a:rPr>
              <a:t>“Dumps” are now a sophisticated operation. Designed by engineers and run by seasoned professionals.</a:t>
            </a:r>
          </a:p>
          <a:p>
            <a:pPr>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200" dirty="0">
                <a:latin typeface="Arial" panose="020B0604020202020204" pitchFamily="34" charset="0"/>
                <a:cs typeface="Arial" panose="020B0604020202020204" pitchFamily="34" charset="0"/>
              </a:rPr>
              <a:t>The larger facilities are lined to capture all liquids so that leachate doesn’t pollute our groundwater – in fact, that leachate is collected, tested and disposed of properly.</a:t>
            </a:r>
          </a:p>
          <a:p>
            <a:pPr>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200" dirty="0">
                <a:latin typeface="Arial" panose="020B0604020202020204" pitchFamily="34" charset="0"/>
                <a:cs typeface="Arial" panose="020B0604020202020204" pitchFamily="34" charset="0"/>
              </a:rPr>
              <a:t>But if you recall Hurricanes Charley, Frances and Jeanne, then you will recall how important our solid waste sites became to us.</a:t>
            </a:r>
          </a:p>
          <a:p>
            <a:pPr>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200" dirty="0">
                <a:latin typeface="Arial" panose="020B0604020202020204" pitchFamily="34" charset="0"/>
                <a:cs typeface="Arial" panose="020B0604020202020204" pitchFamily="34" charset="0"/>
              </a:rPr>
              <a:t>If memory serves, there were enough downed trees and storm debris to fill the Citrus Bowl – and as tall as the Empire State Building.</a:t>
            </a:r>
          </a:p>
          <a:p>
            <a:pPr>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200" dirty="0">
                <a:latin typeface="Arial" panose="020B0604020202020204" pitchFamily="34" charset="0"/>
                <a:cs typeface="Arial" panose="020B0604020202020204" pitchFamily="34" charset="0"/>
              </a:rPr>
              <a:t>So our staff works hard with the facilities prior to hurricane season to make sure that there are designated hurricane staging areas. </a:t>
            </a:r>
          </a:p>
          <a:p>
            <a:pPr>
              <a:buFont typeface="Arial" panose="020B0604020202020204" pitchFamily="34" charset="0"/>
              <a:buNone/>
              <a:defRPr/>
            </a:pPr>
            <a:endParaRPr lang="en-US" sz="1200" dirty="0"/>
          </a:p>
          <a:p>
            <a:pPr>
              <a:defRPr/>
            </a:pPr>
            <a:r>
              <a:rPr lang="en-US" sz="1200" dirty="0"/>
              <a:t>One of the main solid waste issues at state parks is the unauthorized/illegal dumping of: </a:t>
            </a:r>
          </a:p>
          <a:p>
            <a:pPr lvl="1">
              <a:buFont typeface="Arial" panose="020B0604020202020204" pitchFamily="34" charset="0"/>
              <a:buChar char="•"/>
              <a:defRPr/>
            </a:pPr>
            <a:r>
              <a:rPr lang="en-US" sz="1200" dirty="0"/>
              <a:t>Waste Tires.</a:t>
            </a:r>
          </a:p>
          <a:p>
            <a:pPr lvl="1">
              <a:buFont typeface="Arial" panose="020B0604020202020204" pitchFamily="34" charset="0"/>
              <a:buChar char="•"/>
              <a:defRPr/>
            </a:pPr>
            <a:r>
              <a:rPr lang="en-US" sz="1200" dirty="0"/>
              <a:t>Mixture of household waste &amp; other debris.</a:t>
            </a:r>
          </a:p>
          <a:p>
            <a:pPr lvl="1">
              <a:buFont typeface="Arial" panose="020B0604020202020204" pitchFamily="34" charset="0"/>
              <a:buChar char="•"/>
              <a:defRPr/>
            </a:pPr>
            <a:r>
              <a:rPr lang="en-US" sz="1200" dirty="0"/>
              <a:t>Construction and Demolition (C&amp;D) debris.</a:t>
            </a:r>
          </a:p>
          <a:p>
            <a:pPr lvl="1">
              <a:buFont typeface="Arial" panose="020B0604020202020204" pitchFamily="34" charset="0"/>
              <a:buChar char="•"/>
              <a:defRPr/>
            </a:pPr>
            <a:r>
              <a:rPr lang="en-US" sz="1200" dirty="0"/>
              <a:t>Discarded vehicles &amp; small appliances, etc.</a:t>
            </a:r>
          </a:p>
          <a:p>
            <a:pPr marL="342900" indent="-34290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12</a:t>
            </a:fld>
            <a:endParaRPr lang="en-US"/>
          </a:p>
        </p:txBody>
      </p:sp>
    </p:spTree>
    <p:extLst>
      <p:ext uri="{BB962C8B-B14F-4D97-AF65-F5344CB8AC3E}">
        <p14:creationId xmlns:p14="http://schemas.microsoft.com/office/powerpoint/2010/main" val="94843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515151"/>
                </a:solidFill>
                <a:latin typeface="Source Sans Pro" panose="020B0503030403020204" pitchFamily="34" charset="0"/>
              </a:rPr>
              <a:t>What is </a:t>
            </a:r>
            <a:r>
              <a:rPr lang="en-US" dirty="0" err="1">
                <a:solidFill>
                  <a:srgbClr val="515151"/>
                </a:solidFill>
                <a:latin typeface="Source Sans Pro" panose="020B0503030403020204" pitchFamily="34" charset="0"/>
              </a:rPr>
              <a:t>haz</a:t>
            </a:r>
            <a:r>
              <a:rPr lang="en-US" dirty="0">
                <a:solidFill>
                  <a:srgbClr val="515151"/>
                </a:solidFill>
                <a:latin typeface="Source Sans Pro" panose="020B0503030403020204" pitchFamily="34" charset="0"/>
              </a:rPr>
              <a:t> waste? 4 characteristics: ignitability, toxicity, reactivity, corrosivity </a:t>
            </a:r>
          </a:p>
          <a:p>
            <a:endParaRPr lang="en-US" dirty="0">
              <a:solidFill>
                <a:srgbClr val="515151"/>
              </a:solidFill>
              <a:latin typeface="Source Sans Pro" panose="020B0503030403020204" pitchFamily="34" charset="0"/>
            </a:endParaRPr>
          </a:p>
          <a:p>
            <a:r>
              <a:rPr lang="en-US" dirty="0">
                <a:solidFill>
                  <a:srgbClr val="515151"/>
                </a:solidFill>
                <a:latin typeface="Source Sans Pro" panose="020B0503030403020204" pitchFamily="34" charset="0"/>
              </a:rPr>
              <a:t>VSQG = auto body shop, LQG = Kennedy Space Center</a:t>
            </a:r>
            <a:endParaRPr lang="en-US" dirty="0"/>
          </a:p>
        </p:txBody>
      </p:sp>
      <p:sp>
        <p:nvSpPr>
          <p:cNvPr id="4" name="Slide Number Placeholder 3"/>
          <p:cNvSpPr>
            <a:spLocks noGrp="1"/>
          </p:cNvSpPr>
          <p:nvPr>
            <p:ph type="sldNum" sz="quarter" idx="5"/>
          </p:nvPr>
        </p:nvSpPr>
        <p:spPr/>
        <p:txBody>
          <a:bodyPr/>
          <a:lstStyle/>
          <a:p>
            <a:fld id="{D2D5DA2D-0662-42E3-85E1-8D74E93CCE46}" type="slidenum">
              <a:rPr lang="en-US" smtClean="0"/>
              <a:t>13</a:t>
            </a:fld>
            <a:endParaRPr lang="en-US"/>
          </a:p>
        </p:txBody>
      </p:sp>
    </p:spTree>
    <p:extLst>
      <p:ext uri="{BB962C8B-B14F-4D97-AF65-F5344CB8AC3E}">
        <p14:creationId xmlns:p14="http://schemas.microsoft.com/office/powerpoint/2010/main" val="272266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8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9217E1-CC21-FA4D-A15D-1D550201515D}"/>
              </a:ext>
            </a:extLst>
          </p:cNvPr>
          <p:cNvSpPr/>
          <p:nvPr userDrawn="1"/>
        </p:nvSpPr>
        <p:spPr>
          <a:xfrm>
            <a:off x="137459" y="1370438"/>
            <a:ext cx="11893176" cy="332516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7769C0-3006-DC48-B84B-7DC6B10DA2FA}"/>
              </a:ext>
            </a:extLst>
          </p:cNvPr>
          <p:cNvSpPr/>
          <p:nvPr userDrawn="1"/>
        </p:nvSpPr>
        <p:spPr>
          <a:xfrm>
            <a:off x="173319" y="3341930"/>
            <a:ext cx="11803528" cy="332516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0B274-329C-EF4D-868F-4623C6BA847F}"/>
              </a:ext>
            </a:extLst>
          </p:cNvPr>
          <p:cNvSpPr/>
          <p:nvPr userDrawn="1"/>
        </p:nvSpPr>
        <p:spPr>
          <a:xfrm>
            <a:off x="153712" y="3381192"/>
            <a:ext cx="3850522" cy="332516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37B701-CFD9-CB44-93C6-4F6A73F0DB4F}"/>
              </a:ext>
            </a:extLst>
          </p:cNvPr>
          <p:cNvSpPr/>
          <p:nvPr userDrawn="1"/>
        </p:nvSpPr>
        <p:spPr>
          <a:xfrm>
            <a:off x="4171395" y="3381192"/>
            <a:ext cx="3850522" cy="332516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D802A-46C2-B14C-91A0-E4ABBD36FB87}"/>
              </a:ext>
            </a:extLst>
          </p:cNvPr>
          <p:cNvSpPr/>
          <p:nvPr userDrawn="1"/>
        </p:nvSpPr>
        <p:spPr>
          <a:xfrm>
            <a:off x="8189079" y="3381192"/>
            <a:ext cx="3850522" cy="332516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FE8B0C-6BEC-4B4C-8217-B267D4F6CF29}"/>
              </a:ext>
            </a:extLst>
          </p:cNvPr>
          <p:cNvSpPr/>
          <p:nvPr userDrawn="1"/>
        </p:nvSpPr>
        <p:spPr>
          <a:xfrm>
            <a:off x="153056" y="1385051"/>
            <a:ext cx="3850522" cy="332516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FF991A-5033-4C41-8B46-C03CBDE58012}"/>
              </a:ext>
            </a:extLst>
          </p:cNvPr>
          <p:cNvSpPr/>
          <p:nvPr userDrawn="1"/>
        </p:nvSpPr>
        <p:spPr>
          <a:xfrm>
            <a:off x="4170739" y="1385051"/>
            <a:ext cx="3850522" cy="332516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BBC39-2CAC-6B48-98F0-23F0863D4E6C}"/>
              </a:ext>
            </a:extLst>
          </p:cNvPr>
          <p:cNvSpPr/>
          <p:nvPr userDrawn="1"/>
        </p:nvSpPr>
        <p:spPr>
          <a:xfrm>
            <a:off x="8188423" y="1385051"/>
            <a:ext cx="3850522" cy="332516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027388-62EA-DE48-A209-EF7CA10057E9}"/>
              </a:ext>
            </a:extLst>
          </p:cNvPr>
          <p:cNvSpPr/>
          <p:nvPr userDrawn="1"/>
        </p:nvSpPr>
        <p:spPr>
          <a:xfrm>
            <a:off x="135778" y="1386289"/>
            <a:ext cx="3652269" cy="5332097"/>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BA2B29-94DF-0649-9733-289A181C212E}"/>
              </a:ext>
            </a:extLst>
          </p:cNvPr>
          <p:cNvSpPr/>
          <p:nvPr userDrawn="1"/>
        </p:nvSpPr>
        <p:spPr>
          <a:xfrm>
            <a:off x="3947139" y="1386290"/>
            <a:ext cx="3652269" cy="533209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3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08DD6-E8B7-4A47-ACD0-151608AB1471}"/>
              </a:ext>
            </a:extLst>
          </p:cNvPr>
          <p:cNvSpPr/>
          <p:nvPr userDrawn="1"/>
        </p:nvSpPr>
        <p:spPr>
          <a:xfrm>
            <a:off x="4580635" y="1386290"/>
            <a:ext cx="3652269" cy="533209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380044" y="1386290"/>
            <a:ext cx="3652269" cy="533209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2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1449A-2FA3-CD40-AC84-157BCEA8956B}"/>
              </a:ext>
            </a:extLst>
          </p:cNvPr>
          <p:cNvSpPr/>
          <p:nvPr userDrawn="1"/>
        </p:nvSpPr>
        <p:spPr>
          <a:xfrm>
            <a:off x="4269866" y="4143948"/>
            <a:ext cx="3652269" cy="251467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34097"/>
            <a:ext cx="3652269" cy="251467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143948"/>
            <a:ext cx="3652269" cy="251467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34097"/>
            <a:ext cx="3652269" cy="251467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143948"/>
            <a:ext cx="3652269" cy="251467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34097"/>
            <a:ext cx="3652269" cy="251467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1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74B4F-0AF2-544C-BBE1-F3D728C735D5}"/>
              </a:ext>
            </a:extLst>
          </p:cNvPr>
          <p:cNvSpPr/>
          <p:nvPr userDrawn="1"/>
        </p:nvSpPr>
        <p:spPr>
          <a:xfrm>
            <a:off x="488389" y="1386289"/>
            <a:ext cx="3652269" cy="5332097"/>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39986" y="1386290"/>
            <a:ext cx="3652269" cy="533209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7991583" y="1386290"/>
            <a:ext cx="3652269" cy="533209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40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AF781C-C56E-5848-A911-7076A563E0C5}"/>
              </a:ext>
            </a:extLst>
          </p:cNvPr>
          <p:cNvSpPr/>
          <p:nvPr userDrawn="1"/>
        </p:nvSpPr>
        <p:spPr>
          <a:xfrm>
            <a:off x="271154" y="1368440"/>
            <a:ext cx="5700155" cy="533209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68440"/>
            <a:ext cx="5700155" cy="5332096"/>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7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57DCF-EDBE-7047-8355-609423C64C97}"/>
              </a:ext>
            </a:extLst>
          </p:cNvPr>
          <p:cNvSpPr/>
          <p:nvPr userDrawn="1"/>
        </p:nvSpPr>
        <p:spPr>
          <a:xfrm>
            <a:off x="187490" y="1386368"/>
            <a:ext cx="5700155" cy="533209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4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420283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A6816-B517-DA4F-9915-A0A632A2BF9B}"/>
              </a:ext>
            </a:extLst>
          </p:cNvPr>
          <p:cNvSpPr/>
          <p:nvPr userDrawn="1"/>
        </p:nvSpPr>
        <p:spPr>
          <a:xfrm>
            <a:off x="6346194" y="1392344"/>
            <a:ext cx="5700155" cy="533209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5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38FBE-460A-D441-9EDF-7C42DA61129B}"/>
              </a:ext>
            </a:extLst>
          </p:cNvPr>
          <p:cNvSpPr/>
          <p:nvPr userDrawn="1"/>
        </p:nvSpPr>
        <p:spPr>
          <a:xfrm>
            <a:off x="1203366" y="1580865"/>
            <a:ext cx="9785267" cy="4943103"/>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A8D1B6-4D7F-6849-92E4-BF2EC945BD09}"/>
              </a:ext>
            </a:extLst>
          </p:cNvPr>
          <p:cNvSpPr/>
          <p:nvPr userDrawn="1"/>
        </p:nvSpPr>
        <p:spPr>
          <a:xfrm>
            <a:off x="210788" y="1386368"/>
            <a:ext cx="11770425" cy="533209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7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89B56-ECF3-C341-899C-8E67056D85D1}"/>
              </a:ext>
            </a:extLst>
          </p:cNvPr>
          <p:cNvSpPr/>
          <p:nvPr userDrawn="1"/>
        </p:nvSpPr>
        <p:spPr>
          <a:xfrm>
            <a:off x="152400" y="5597809"/>
            <a:ext cx="11887200" cy="1118255"/>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13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76C35-9906-6847-91E5-371C9621D034}"/>
              </a:ext>
            </a:extLst>
          </p:cNvPr>
          <p:cNvSpPr txBox="1"/>
          <p:nvPr userDrawn="1"/>
        </p:nvSpPr>
        <p:spPr>
          <a:xfrm>
            <a:off x="477078" y="1719469"/>
            <a:ext cx="5695121" cy="5078313"/>
          </a:xfrm>
          <a:prstGeom prst="rect">
            <a:avLst/>
          </a:prstGeom>
          <a:noFill/>
        </p:spPr>
        <p:txBody>
          <a:bodyPr wrap="square" rtlCol="0">
            <a:spAutoFit/>
          </a:bodyPr>
          <a:lstStyle/>
          <a:p>
            <a:r>
              <a:rPr lang="en-US" b="1">
                <a:latin typeface="Verdana" panose="020B0604030504040204" pitchFamily="34" charset="0"/>
                <a:ea typeface="Verdana" panose="020B0604030504040204" pitchFamily="34" charset="0"/>
                <a:cs typeface="Verdana" panose="020B0604030504040204" pitchFamily="34" charset="0"/>
              </a:rPr>
              <a:t>VERDANA</a:t>
            </a:r>
          </a:p>
          <a:p>
            <a:endParaRPr lang="en-US" b="1">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The Florida Department </a:t>
            </a:r>
          </a:p>
          <a:p>
            <a:r>
              <a:rPr lang="en-US" b="1">
                <a:latin typeface="Verdana" panose="020B0604030504040204" pitchFamily="34" charset="0"/>
                <a:ea typeface="Verdana" panose="020B0604030504040204" pitchFamily="34" charset="0"/>
                <a:cs typeface="Verdana" panose="020B0604030504040204" pitchFamily="34" charset="0"/>
              </a:rPr>
              <a:t>of Environmental Protection </a:t>
            </a:r>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Header Font Size: 24 - 40</a:t>
            </a:r>
          </a:p>
          <a:p>
            <a:r>
              <a:rPr lang="en-US">
                <a:latin typeface="Verdana" panose="020B0604030504040204" pitchFamily="34" charset="0"/>
                <a:ea typeface="Verdana" panose="020B0604030504040204" pitchFamily="34" charset="0"/>
                <a:cs typeface="Verdana" panose="020B0604030504040204" pitchFamily="34" charset="0"/>
              </a:rPr>
              <a:t>Body Font Size: 18 - 24</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0BEF3BF-0BE4-074F-916E-7B9B876234A6}"/>
              </a:ext>
            </a:extLst>
          </p:cNvPr>
          <p:cNvSpPr txBox="1"/>
          <p:nvPr userDrawn="1"/>
        </p:nvSpPr>
        <p:spPr>
          <a:xfrm>
            <a:off x="6281530" y="1719469"/>
            <a:ext cx="5695121" cy="5078313"/>
          </a:xfrm>
          <a:prstGeom prst="rect">
            <a:avLst/>
          </a:prstGeom>
          <a:noFill/>
        </p:spPr>
        <p:txBody>
          <a:bodyPr wrap="square" rtlCol="0">
            <a:spAutoFit/>
          </a:bodyPr>
          <a:lstStyle/>
          <a:p>
            <a:r>
              <a:rPr lang="en-US" b="1">
                <a:latin typeface="Arial" panose="020B0604020202020204" pitchFamily="34" charset="0"/>
                <a:ea typeface="Verdana" panose="020B0604030504040204" pitchFamily="34" charset="0"/>
                <a:cs typeface="Arial" panose="020B0604020202020204" pitchFamily="34" charset="0"/>
              </a:rPr>
              <a:t>ARIAL</a:t>
            </a:r>
          </a:p>
          <a:p>
            <a:endParaRPr lang="en-US" b="1">
              <a:latin typeface="Arial" panose="020B0604020202020204" pitchFamily="34" charset="0"/>
              <a:ea typeface="Verdana" panose="020B0604030504040204" pitchFamily="34" charset="0"/>
              <a:cs typeface="Arial" panose="020B0604020202020204" pitchFamily="34" charset="0"/>
            </a:endParaRPr>
          </a:p>
          <a:p>
            <a:r>
              <a:rPr lang="en-US" b="1">
                <a:latin typeface="Arial" panose="020B0604020202020204" pitchFamily="34" charset="0"/>
                <a:ea typeface="Verdana" panose="020B0604030504040204" pitchFamily="34" charset="0"/>
                <a:cs typeface="Arial" panose="020B0604020202020204" pitchFamily="34" charset="0"/>
              </a:rPr>
              <a:t>The Florida Department </a:t>
            </a:r>
          </a:p>
          <a:p>
            <a:r>
              <a:rPr lang="en-US" b="1">
                <a:latin typeface="Arial" panose="020B0604020202020204" pitchFamily="34" charset="0"/>
                <a:ea typeface="Verdana" panose="020B0604030504040204" pitchFamily="34" charset="0"/>
                <a:cs typeface="Arial" panose="020B0604020202020204" pitchFamily="34" charset="0"/>
              </a:rPr>
              <a:t>of Environmental Protection </a:t>
            </a:r>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Header Font Size: 24 - 40</a:t>
            </a:r>
          </a:p>
          <a:p>
            <a:r>
              <a:rPr lang="en-US">
                <a:latin typeface="Arial" panose="020B0604020202020204" pitchFamily="34" charset="0"/>
                <a:ea typeface="Verdana" panose="020B0604030504040204" pitchFamily="34" charset="0"/>
                <a:cs typeface="Arial" panose="020B0604020202020204" pitchFamily="34" charset="0"/>
              </a:rPr>
              <a:t>Body Font Size: 18 - 24</a:t>
            </a: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086F57-53FE-5244-B48B-B699CFE01A5C}"/>
              </a:ext>
            </a:extLst>
          </p:cNvPr>
          <p:cNvSpPr txBox="1"/>
          <p:nvPr userDrawn="1"/>
        </p:nvSpPr>
        <p:spPr>
          <a:xfrm>
            <a:off x="2050475" y="397741"/>
            <a:ext cx="7564581" cy="605294"/>
          </a:xfrm>
          <a:prstGeom prst="rect">
            <a:avLst/>
          </a:prstGeom>
          <a:noFill/>
        </p:spPr>
        <p:txBody>
          <a:bodyPr wrap="square" rtlCol="0">
            <a:spAutoFit/>
          </a:bodyPr>
          <a:lstStyle/>
          <a:p>
            <a:pPr>
              <a:lnSpc>
                <a:spcPts val="4000"/>
              </a:lnSpc>
            </a:pPr>
            <a:r>
              <a:rPr lang="en-US" sz="3500" b="1">
                <a:solidFill>
                  <a:schemeClr val="bg1"/>
                </a:solidFill>
                <a:latin typeface="Arial" panose="020B0604020202020204" pitchFamily="34" charset="0"/>
                <a:ea typeface="Verdana" panose="020B0604030504040204" pitchFamily="34" charset="0"/>
                <a:cs typeface="Arial" panose="020B0604020202020204" pitchFamily="34" charset="0"/>
              </a:rPr>
              <a:t>DEP POWER POINT FONTS</a:t>
            </a:r>
            <a:endParaRPr lang="en-US" sz="35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5649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rgbClr val="596A40">
              <a:alpha val="697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8"/>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002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29034-9E48-D04D-A24C-AE33E1A9FF84}"/>
              </a:ext>
            </a:extLst>
          </p:cNvPr>
          <p:cNvSpPr/>
          <p:nvPr userDrawn="1"/>
        </p:nvSpPr>
        <p:spPr>
          <a:xfrm>
            <a:off x="4490992" y="1398242"/>
            <a:ext cx="7559252" cy="5332096"/>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1A6B3-0D65-3447-9204-8EF6F5D3E7D5}"/>
              </a:ext>
            </a:extLst>
          </p:cNvPr>
          <p:cNvSpPr/>
          <p:nvPr userDrawn="1"/>
        </p:nvSpPr>
        <p:spPr>
          <a:xfrm>
            <a:off x="123828" y="1392265"/>
            <a:ext cx="7559251" cy="5332097"/>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5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4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rgbClr val="596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rgbClr val="59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rgbClr val="596A40">
              <a:alpha val="697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6"/>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166723968"/>
      </p:ext>
    </p:extLst>
  </p:cSld>
  <p:clrMap bg1="lt1" tx1="dk1" bg2="lt2" tx2="dk2" accent1="accent1" accent2="accent2" accent3="accent3" accent4="accent4" accent5="accent5" accent6="accent6" hlink="hlink" folHlink="folHlink"/>
  <p:sldLayoutIdLst>
    <p:sldLayoutId id="2147483751" r:id="rId1"/>
    <p:sldLayoutId id="2147483758" r:id="rId2"/>
    <p:sldLayoutId id="2147483756" r:id="rId3"/>
    <p:sldLayoutId id="2147483759" r:id="rId4"/>
    <p:sldLayoutId id="2147483760" r:id="rId5"/>
    <p:sldLayoutId id="2147483745"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61" r:id="rId16"/>
    <p:sldLayoutId id="2147483762" r:id="rId17"/>
    <p:sldLayoutId id="2147483763" r:id="rId18"/>
    <p:sldLayoutId id="2147483764" r:id="rId19"/>
    <p:sldLayoutId id="2147483765" r:id="rId20"/>
    <p:sldLayoutId id="2147483766" r:id="rId21"/>
    <p:sldLayoutId id="2147483768" r:id="rId22"/>
    <p:sldLayoutId id="2147483769" r:id="rId23"/>
    <p:sldLayoutId id="21474837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userDrawn="1">
          <p15:clr>
            <a:srgbClr val="F26B43"/>
          </p15:clr>
        </p15:guide>
        <p15:guide id="2" orient="horz" pos="48" userDrawn="1">
          <p15:clr>
            <a:srgbClr val="F26B43"/>
          </p15:clr>
        </p15:guide>
        <p15:guide id="3" orient="horz" pos="4272" userDrawn="1">
          <p15:clr>
            <a:srgbClr val="F26B43"/>
          </p15:clr>
        </p15:guide>
        <p15:guide id="4" pos="7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Kathryn.Craver@FloridaDEP.gov"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mailto:Katie.Miller@FloridaDEP.gov"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mailto:Brian.Durden@FloridaDEP.gov" TargetMode="External"/><Relationship Id="rId5" Type="http://schemas.openxmlformats.org/officeDocument/2006/relationships/hyperlink" Target="mailto:Shannon.N.Taylor@FloridaDEP.gov" TargetMode="External"/><Relationship Id="rId4" Type="http://schemas.openxmlformats.org/officeDocument/2006/relationships/hyperlink" Target="mailto:Taylor.Hohmann@floridaDEP.go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Vincent.Clark@FloridaDEP.gov" TargetMode="External"/><Relationship Id="rId3" Type="http://schemas.openxmlformats.org/officeDocument/2006/relationships/hyperlink" Target="mailto:Thomas.Kallemeyn@FloridaDEP.gov" TargetMode="External"/><Relationship Id="rId7" Type="http://schemas.openxmlformats.org/officeDocument/2006/relationships/hyperlink" Target="mailto:Matthew.Kershner@FloridaDEP.gov"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Shane.Tierney@FloridaDEP.gov" TargetMode="External"/><Relationship Id="rId5" Type="http://schemas.openxmlformats.org/officeDocument/2006/relationships/hyperlink" Target="mailto:Keri.Armstrong@FloridaDEP.gov" TargetMode="External"/><Relationship Id="rId4" Type="http://schemas.openxmlformats.org/officeDocument/2006/relationships/hyperlink" Target="mailto:Joni.Petry@FloridaDEP.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dy of water surrounded by trees&#10;&#10;Description automatically generated with medium confidence">
            <a:extLst>
              <a:ext uri="{FF2B5EF4-FFF2-40B4-BE49-F238E27FC236}">
                <a16:creationId xmlns:a16="http://schemas.microsoft.com/office/drawing/2014/main" id="{F303455D-D119-3A42-B9CF-DFBC8F2915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176"/>
          <a:stretch/>
        </p:blipFill>
        <p:spPr>
          <a:xfrm>
            <a:off x="1484416" y="0"/>
            <a:ext cx="10707584" cy="6857999"/>
          </a:xfrm>
          <a:prstGeom prst="rect">
            <a:avLst/>
          </a:prstGeom>
        </p:spPr>
      </p:pic>
      <p:sp>
        <p:nvSpPr>
          <p:cNvPr id="6" name="Rectangle 5">
            <a:extLst>
              <a:ext uri="{FF2B5EF4-FFF2-40B4-BE49-F238E27FC236}">
                <a16:creationId xmlns:a16="http://schemas.microsoft.com/office/drawing/2014/main" id="{517B8046-6218-894E-B537-0343AC244ED5}"/>
              </a:ext>
            </a:extLst>
          </p:cNvPr>
          <p:cNvSpPr/>
          <p:nvPr/>
        </p:nvSpPr>
        <p:spPr>
          <a:xfrm>
            <a:off x="4193419" y="2158374"/>
            <a:ext cx="7924907" cy="4567981"/>
          </a:xfrm>
          <a:prstGeom prst="rect">
            <a:avLst/>
          </a:prstGeom>
          <a:solidFill>
            <a:srgbClr val="43503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nvGrpSpPr>
          <p:cNvPr id="8" name="Group 7">
            <a:extLst>
              <a:ext uri="{FF2B5EF4-FFF2-40B4-BE49-F238E27FC236}">
                <a16:creationId xmlns:a16="http://schemas.microsoft.com/office/drawing/2014/main" id="{A2009D82-0594-FA45-9F26-92911C666E52}"/>
              </a:ext>
            </a:extLst>
          </p:cNvPr>
          <p:cNvGrpSpPr/>
          <p:nvPr/>
        </p:nvGrpSpPr>
        <p:grpSpPr>
          <a:xfrm>
            <a:off x="4403688" y="2343289"/>
            <a:ext cx="7924907" cy="4196799"/>
            <a:chOff x="4999396" y="1179498"/>
            <a:chExt cx="4504468" cy="3431958"/>
          </a:xfrm>
        </p:grpSpPr>
        <p:sp>
          <p:nvSpPr>
            <p:cNvPr id="10" name="TextBox 9">
              <a:extLst>
                <a:ext uri="{FF2B5EF4-FFF2-40B4-BE49-F238E27FC236}">
                  <a16:creationId xmlns:a16="http://schemas.microsoft.com/office/drawing/2014/main" id="{CA9F8B47-33EC-B940-91ED-0CD228E31203}"/>
                </a:ext>
              </a:extLst>
            </p:cNvPr>
            <p:cNvSpPr txBox="1"/>
            <p:nvPr/>
          </p:nvSpPr>
          <p:spPr>
            <a:xfrm>
              <a:off x="4999396" y="1179498"/>
              <a:ext cx="4504468" cy="547417"/>
            </a:xfrm>
            <a:prstGeom prst="rect">
              <a:avLst/>
            </a:prstGeom>
            <a:noFill/>
          </p:spPr>
          <p:txBody>
            <a:bodyPr wrap="square" lIns="91440" tIns="45720" rIns="91440" bIns="45720" rtlCol="0" anchor="t">
              <a:spAutoFit/>
            </a:bodyPr>
            <a:lstStyle/>
            <a:p>
              <a:pPr algn="ctr">
                <a:lnSpc>
                  <a:spcPts val="4500"/>
                </a:lnSpc>
              </a:pPr>
              <a:r>
                <a:rPr lang="en-US" sz="4000" b="1" dirty="0">
                  <a:solidFill>
                    <a:schemeClr val="bg1"/>
                  </a:solidFill>
                  <a:latin typeface="Arial" panose="020B0604020202020204" pitchFamily="34" charset="0"/>
                  <a:ea typeface="Verdana"/>
                  <a:cs typeface="Arial" panose="020B0604020202020204" pitchFamily="34" charset="0"/>
                </a:rPr>
                <a:t>WHO IS DEP</a:t>
              </a:r>
              <a:endParaRPr lang="en-US" sz="40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72FE4A-FE26-C04F-9B7B-2F941D8852D8}"/>
                </a:ext>
              </a:extLst>
            </p:cNvPr>
            <p:cNvSpPr txBox="1"/>
            <p:nvPr/>
          </p:nvSpPr>
          <p:spPr>
            <a:xfrm>
              <a:off x="5162224" y="3151676"/>
              <a:ext cx="4088897" cy="1459780"/>
            </a:xfrm>
            <a:prstGeom prst="rect">
              <a:avLst/>
            </a:prstGeom>
            <a:noFill/>
          </p:spPr>
          <p:txBody>
            <a:bodyPr wrap="square" lIns="91440" tIns="45720" rIns="91440" bIns="45720" rtlCol="0" anchor="t">
              <a:spAutoFit/>
            </a:bodyPr>
            <a:lstStyle/>
            <a:p>
              <a:pPr algn="r"/>
              <a:r>
                <a:rPr lang="en-US" sz="2000" b="1" dirty="0">
                  <a:solidFill>
                    <a:schemeClr val="bg1">
                      <a:lumMod val="95000"/>
                    </a:schemeClr>
                  </a:solidFill>
                  <a:latin typeface="Arial" panose="020B0604020202020204" pitchFamily="34" charset="0"/>
                  <a:cs typeface="Arial" panose="020B0604020202020204" pitchFamily="34" charset="0"/>
                </a:rPr>
                <a:t>Kathryn Craver</a:t>
              </a:r>
            </a:p>
            <a:p>
              <a:pPr algn="r"/>
              <a:r>
                <a:rPr lang="en-US" dirty="0">
                  <a:solidFill>
                    <a:schemeClr val="bg1">
                      <a:lumMod val="95000"/>
                    </a:schemeClr>
                  </a:solidFill>
                  <a:latin typeface="Arial" panose="020B0604020202020204" pitchFamily="34" charset="0"/>
                  <a:cs typeface="Arial" panose="020B0604020202020204" pitchFamily="34" charset="0"/>
                </a:rPr>
                <a:t>Regulatory and Communication</a:t>
              </a:r>
            </a:p>
            <a:p>
              <a:pPr algn="r"/>
              <a:r>
                <a:rPr lang="en-US" dirty="0">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r"/>
              <a:endParaRPr lang="en-US" dirty="0">
                <a:solidFill>
                  <a:schemeClr val="bg1">
                    <a:lumMod val="95000"/>
                  </a:schemeClr>
                </a:solidFill>
                <a:latin typeface="Arial" panose="020B0604020202020204" pitchFamily="34" charset="0"/>
                <a:cs typeface="Arial" panose="020B0604020202020204" pitchFamily="34" charset="0"/>
              </a:endParaRPr>
            </a:p>
            <a:p>
              <a:pPr algn="r"/>
              <a:r>
                <a:rPr lang="en-US" dirty="0">
                  <a:solidFill>
                    <a:schemeClr val="bg1">
                      <a:lumMod val="95000"/>
                    </a:schemeClr>
                  </a:solidFill>
                  <a:latin typeface="Arial"/>
                  <a:cs typeface="Arial"/>
                </a:rPr>
                <a:t>Jacksonville | Oct. 5, 2023</a:t>
              </a:r>
            </a:p>
            <a:p>
              <a:endParaRPr lang="en-US" dirty="0"/>
            </a:p>
          </p:txBody>
        </p:sp>
      </p:grpSp>
      <p:sp>
        <p:nvSpPr>
          <p:cNvPr id="3" name="TextBox 2">
            <a:extLst>
              <a:ext uri="{FF2B5EF4-FFF2-40B4-BE49-F238E27FC236}">
                <a16:creationId xmlns:a16="http://schemas.microsoft.com/office/drawing/2014/main" id="{B618A8B7-54D3-479A-AE21-04FA127D8928}"/>
              </a:ext>
            </a:extLst>
          </p:cNvPr>
          <p:cNvSpPr txBox="1"/>
          <p:nvPr/>
        </p:nvSpPr>
        <p:spPr>
          <a:xfrm>
            <a:off x="5166950" y="2932039"/>
            <a:ext cx="6398381" cy="1200329"/>
          </a:xfrm>
          <a:prstGeom prst="rect">
            <a:avLst/>
          </a:prstGeom>
          <a:noFill/>
        </p:spPr>
        <p:txBody>
          <a:bodyPr wrap="square" lIns="91440" tIns="45720" rIns="91440" bIns="45720" rtlCol="0" anchor="t">
            <a:spAutoFit/>
          </a:bodyPr>
          <a:lstStyle/>
          <a:p>
            <a:pPr algn="ctr"/>
            <a:r>
              <a:rPr lang="en-US" sz="2400" dirty="0">
                <a:solidFill>
                  <a:schemeClr val="bg1"/>
                </a:solidFill>
                <a:latin typeface="Arial" panose="020B0604020202020204" pitchFamily="34" charset="0"/>
                <a:ea typeface="Verdana"/>
                <a:cs typeface="Arial" panose="020B0604020202020204" pitchFamily="34" charset="0"/>
              </a:rPr>
              <a:t>A look into what DEP does, regulatory programs and how we can help protect the environment together</a:t>
            </a:r>
          </a:p>
        </p:txBody>
      </p:sp>
    </p:spTree>
    <p:extLst>
      <p:ext uri="{BB962C8B-B14F-4D97-AF65-F5344CB8AC3E}">
        <p14:creationId xmlns:p14="http://schemas.microsoft.com/office/powerpoint/2010/main" val="178889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A4E042-ADFB-4D03-8D6A-C6A082FA8A64}"/>
              </a:ext>
            </a:extLst>
          </p:cNvPr>
          <p:cNvSpPr txBox="1"/>
          <p:nvPr/>
        </p:nvSpPr>
        <p:spPr>
          <a:xfrm>
            <a:off x="1659317" y="300562"/>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REGULATORY PROGRAM AREAS</a:t>
            </a:r>
          </a:p>
        </p:txBody>
      </p:sp>
      <p:sp>
        <p:nvSpPr>
          <p:cNvPr id="3" name="TextBox 2">
            <a:extLst>
              <a:ext uri="{FF2B5EF4-FFF2-40B4-BE49-F238E27FC236}">
                <a16:creationId xmlns:a16="http://schemas.microsoft.com/office/drawing/2014/main" id="{7B65645D-F777-41DB-A3D9-B4BE45895CA7}"/>
              </a:ext>
            </a:extLst>
          </p:cNvPr>
          <p:cNvSpPr txBox="1"/>
          <p:nvPr/>
        </p:nvSpPr>
        <p:spPr>
          <a:xfrm>
            <a:off x="5482084" y="2011442"/>
            <a:ext cx="5566596" cy="5262979"/>
          </a:xfrm>
          <a:prstGeom prst="rect">
            <a:avLst/>
          </a:prstGeom>
          <a:noFill/>
        </p:spPr>
        <p:txBody>
          <a:bodyPr wrap="square" numCol="2">
            <a:spAutoFit/>
          </a:bodyPr>
          <a:lstStyle/>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Potable Water</a:t>
            </a:r>
            <a:b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Solid Waste</a:t>
            </a:r>
            <a:b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Hazardous Waste</a:t>
            </a:r>
            <a:b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Air</a:t>
            </a:r>
            <a:b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NPDES Stormwater</a:t>
            </a:r>
            <a:b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Wastewater</a:t>
            </a:r>
            <a:b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Storage Tanks</a:t>
            </a:r>
          </a:p>
          <a:p>
            <a:pPr marL="342900" indent="-342900">
              <a:buFont typeface="Arial" panose="020B0604020202020204" pitchFamily="34" charset="0"/>
              <a:buChar char="•"/>
            </a:pP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ERP/404</a:t>
            </a:r>
            <a:b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7C622A0-6E44-4420-A0D4-17B496A6AD21}"/>
              </a:ext>
            </a:extLst>
          </p:cNvPr>
          <p:cNvPicPr>
            <a:picLocks noChangeAspect="1"/>
          </p:cNvPicPr>
          <p:nvPr/>
        </p:nvPicPr>
        <p:blipFill>
          <a:blip r:embed="rId2"/>
          <a:stretch>
            <a:fillRect/>
          </a:stretch>
        </p:blipFill>
        <p:spPr>
          <a:xfrm>
            <a:off x="415693" y="1983162"/>
            <a:ext cx="3659410" cy="4063070"/>
          </a:xfrm>
          <a:prstGeom prst="rect">
            <a:avLst/>
          </a:prstGeom>
        </p:spPr>
      </p:pic>
    </p:spTree>
    <p:extLst>
      <p:ext uri="{BB962C8B-B14F-4D97-AF65-F5344CB8AC3E}">
        <p14:creationId xmlns:p14="http://schemas.microsoft.com/office/powerpoint/2010/main" val="63278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1275844" y="1593451"/>
            <a:ext cx="5566596" cy="3200876"/>
          </a:xfrm>
          <a:prstGeom prst="rect">
            <a:avLst/>
          </a:prstGeom>
          <a:noFill/>
        </p:spPr>
        <p:txBody>
          <a:bodyPr wrap="square">
            <a:spAutoFit/>
          </a:bodyPr>
          <a:lstStyle/>
          <a:p>
            <a:endParaRPr lang="en-US" sz="1000" dirty="0">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Over 1,300 public water systems ranging from small businesses to major utilities.</a:t>
            </a:r>
          </a:p>
          <a:p>
            <a:endParaRPr lang="en-US" sz="2400" dirty="0">
              <a:solidFill>
                <a:srgbClr val="42463A"/>
              </a:solidFill>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effectLst/>
                <a:latin typeface="Arial" panose="020B0604020202020204" pitchFamily="34" charset="0"/>
                <a:ea typeface="Calibri" panose="020F0502020204030204" pitchFamily="34" charset="0"/>
                <a:cs typeface="Arial" panose="020B0604020202020204" pitchFamily="34" charset="0"/>
              </a:rPr>
              <a:t>Thousands of monitoring reports processed yearly.</a:t>
            </a:r>
          </a:p>
          <a:p>
            <a:endParaRPr lang="en-US" sz="2400" dirty="0">
              <a:solidFill>
                <a:srgbClr val="42463A"/>
              </a:solidFill>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Conduct sanitary surveys.</a:t>
            </a:r>
            <a:r>
              <a:rPr lang="en-US" sz="2400" dirty="0">
                <a:solidFill>
                  <a:srgbClr val="42463A"/>
                </a:solidFill>
                <a:effectLst/>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52990" y="395038"/>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POTABLE WATER</a:t>
            </a:r>
          </a:p>
        </p:txBody>
      </p:sp>
      <p:pic>
        <p:nvPicPr>
          <p:cNvPr id="6" name="Picture 5" descr="A picture containing sky, outdoor&#10;&#10;Description automatically generated">
            <a:extLst>
              <a:ext uri="{FF2B5EF4-FFF2-40B4-BE49-F238E27FC236}">
                <a16:creationId xmlns:a16="http://schemas.microsoft.com/office/drawing/2014/main" id="{A7FCB75B-8064-4581-9A79-A976583D5A7B}"/>
              </a:ext>
            </a:extLst>
          </p:cNvPr>
          <p:cNvPicPr>
            <a:picLocks noChangeAspect="1"/>
          </p:cNvPicPr>
          <p:nvPr/>
        </p:nvPicPr>
        <p:blipFill>
          <a:blip r:embed="rId3"/>
          <a:stretch>
            <a:fillRect/>
          </a:stretch>
        </p:blipFill>
        <p:spPr>
          <a:xfrm>
            <a:off x="7318971" y="1415256"/>
            <a:ext cx="3021012" cy="4027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347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947057" y="1458383"/>
            <a:ext cx="7593900" cy="3370153"/>
          </a:xfrm>
          <a:prstGeom prst="rect">
            <a:avLst/>
          </a:prstGeom>
          <a:noFill/>
        </p:spPr>
        <p:txBody>
          <a:bodyPr wrap="square">
            <a:spAutoFit/>
          </a:bodyPr>
          <a:lstStyle/>
          <a:p>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Class I &amp; III landfills (active and closed).</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Transfer stations.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Hurricane debris sites.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Yard trash/organic material processors.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Waste tire inspectors. </a:t>
            </a:r>
          </a:p>
          <a:p>
            <a:pPr marL="342900" indent="-342900">
              <a:buFont typeface="Arial" panose="020B0604020202020204" pitchFamily="34" charset="0"/>
              <a:buChar char="•"/>
            </a:pPr>
            <a:endParaRPr lang="en-US" sz="2200" b="1" dirty="0">
              <a:solidFill>
                <a:srgbClr val="42463A"/>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614575" y="396370"/>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SOLID WASTE</a:t>
            </a:r>
          </a:p>
        </p:txBody>
      </p:sp>
      <p:pic>
        <p:nvPicPr>
          <p:cNvPr id="6" name="Picture 5">
            <a:extLst>
              <a:ext uri="{FF2B5EF4-FFF2-40B4-BE49-F238E27FC236}">
                <a16:creationId xmlns:a16="http://schemas.microsoft.com/office/drawing/2014/main" id="{E55C2FD1-32E1-4C93-A4C6-BF819B897724}"/>
              </a:ext>
            </a:extLst>
          </p:cNvPr>
          <p:cNvPicPr>
            <a:picLocks noChangeAspect="1"/>
          </p:cNvPicPr>
          <p:nvPr/>
        </p:nvPicPr>
        <p:blipFill>
          <a:blip r:embed="rId3"/>
          <a:stretch>
            <a:fillRect/>
          </a:stretch>
        </p:blipFill>
        <p:spPr>
          <a:xfrm>
            <a:off x="8432643" y="1350084"/>
            <a:ext cx="3548179" cy="2078916"/>
          </a:xfrm>
          <a:prstGeom prst="rect">
            <a:avLst/>
          </a:prstGeom>
          <a:ln>
            <a:noFill/>
          </a:ln>
          <a:effectLst>
            <a:softEdge rad="112500"/>
          </a:effectLst>
        </p:spPr>
      </p:pic>
      <p:pic>
        <p:nvPicPr>
          <p:cNvPr id="7" name="Picture 6">
            <a:extLst>
              <a:ext uri="{FF2B5EF4-FFF2-40B4-BE49-F238E27FC236}">
                <a16:creationId xmlns:a16="http://schemas.microsoft.com/office/drawing/2014/main" id="{486BFDF9-8022-465E-B81B-93BB25BECBBB}"/>
              </a:ext>
            </a:extLst>
          </p:cNvPr>
          <p:cNvPicPr>
            <a:picLocks noChangeAspect="1"/>
          </p:cNvPicPr>
          <p:nvPr/>
        </p:nvPicPr>
        <p:blipFill>
          <a:blip r:embed="rId4"/>
          <a:stretch>
            <a:fillRect/>
          </a:stretch>
        </p:blipFill>
        <p:spPr>
          <a:xfrm>
            <a:off x="8432643" y="3429000"/>
            <a:ext cx="3548179" cy="2078916"/>
          </a:xfrm>
          <a:prstGeom prst="rect">
            <a:avLst/>
          </a:prstGeom>
          <a:ln>
            <a:noFill/>
          </a:ln>
          <a:effectLst>
            <a:softEdge rad="112500"/>
          </a:effectLst>
        </p:spPr>
      </p:pic>
    </p:spTree>
    <p:extLst>
      <p:ext uri="{BB962C8B-B14F-4D97-AF65-F5344CB8AC3E}">
        <p14:creationId xmlns:p14="http://schemas.microsoft.com/office/powerpoint/2010/main" val="72340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795162" y="2186667"/>
            <a:ext cx="7318479" cy="2062103"/>
          </a:xfrm>
          <a:prstGeom prst="rect">
            <a:avLst/>
          </a:prstGeom>
          <a:noFill/>
        </p:spPr>
        <p:txBody>
          <a:bodyPr wrap="square">
            <a:spAutoFit/>
          </a:bodyPr>
          <a:lstStyle/>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Ranging from Very Small Quantity Generators (VSQGs) to Large Quantity Generators (LQGs).</a:t>
            </a:r>
          </a:p>
          <a:p>
            <a:pPr marL="342900" indent="-342900">
              <a:buFont typeface="Arial" panose="020B0604020202020204" pitchFamily="34" charset="0"/>
              <a:buChar char="•"/>
            </a:pPr>
            <a:endParaRPr lang="en-US" sz="2400" dirty="0">
              <a:solidFill>
                <a:srgbClr val="42463A"/>
              </a:solidFill>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Resource Conservation and Recovery Act (RCRA).</a:t>
            </a:r>
          </a:p>
          <a:p>
            <a:pPr marL="342900" indent="-342900">
              <a:buFont typeface="Arial" panose="020B0604020202020204" pitchFamily="34" charset="0"/>
              <a:buChar char="•"/>
            </a:pPr>
            <a:endParaRPr lang="en-US" sz="2200" b="1" dirty="0">
              <a:solidFill>
                <a:srgbClr val="42463A"/>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74256" y="453024"/>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HAZARDOUS WASTE</a:t>
            </a:r>
          </a:p>
        </p:txBody>
      </p:sp>
      <p:pic>
        <p:nvPicPr>
          <p:cNvPr id="6" name="Picture 5">
            <a:extLst>
              <a:ext uri="{FF2B5EF4-FFF2-40B4-BE49-F238E27FC236}">
                <a16:creationId xmlns:a16="http://schemas.microsoft.com/office/drawing/2014/main" id="{75DF8691-CED2-4B4E-9B52-7D40DB4B6DC0}"/>
              </a:ext>
            </a:extLst>
          </p:cNvPr>
          <p:cNvPicPr>
            <a:picLocks noChangeAspect="1"/>
          </p:cNvPicPr>
          <p:nvPr/>
        </p:nvPicPr>
        <p:blipFill>
          <a:blip r:embed="rId3"/>
          <a:stretch>
            <a:fillRect/>
          </a:stretch>
        </p:blipFill>
        <p:spPr>
          <a:xfrm>
            <a:off x="8659258" y="1952739"/>
            <a:ext cx="2952521" cy="2952521"/>
          </a:xfrm>
          <a:prstGeom prst="rect">
            <a:avLst/>
          </a:prstGeom>
        </p:spPr>
      </p:pic>
    </p:spTree>
    <p:extLst>
      <p:ext uri="{BB962C8B-B14F-4D97-AF65-F5344CB8AC3E}">
        <p14:creationId xmlns:p14="http://schemas.microsoft.com/office/powerpoint/2010/main" val="96082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794656" y="1755503"/>
            <a:ext cx="6172201" cy="3170099"/>
          </a:xfrm>
          <a:prstGeom prst="rect">
            <a:avLst/>
          </a:prstGeom>
          <a:noFill/>
        </p:spPr>
        <p:txBody>
          <a:bodyPr wrap="square">
            <a:spAutoFit/>
          </a:bodyPr>
          <a:lstStyle/>
          <a:p>
            <a:endParaRPr lang="en-US" sz="1000" dirty="0">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Air Permitting</a:t>
            </a:r>
          </a:p>
          <a:p>
            <a:pPr marL="800100" lvl="1" indent="-342900">
              <a:buFont typeface="Arial" panose="020B0604020202020204" pitchFamily="34" charset="0"/>
              <a:buChar char="•"/>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Title V Permits, True Minor Source Permits, Air General Permits.</a:t>
            </a: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Air Compliance</a:t>
            </a:r>
          </a:p>
          <a:p>
            <a:pPr marL="800100" lvl="1" indent="-342900">
              <a:buFont typeface="Arial" panose="020B0604020202020204" pitchFamily="34" charset="0"/>
              <a:buChar char="•"/>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Asbestos, Inspections of Stationary Sources.</a:t>
            </a: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Ambient Air Monitoring.</a:t>
            </a:r>
          </a:p>
          <a:p>
            <a:pPr marL="342900" indent="-342900">
              <a:buFont typeface="Arial" panose="020B0604020202020204" pitchFamily="34" charset="0"/>
              <a:buChar char="•"/>
            </a:pPr>
            <a:endParaRPr lang="en-US" sz="2200" b="1" dirty="0">
              <a:solidFill>
                <a:srgbClr val="42463A"/>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84888" y="414420"/>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AIR RESOURCES</a:t>
            </a:r>
          </a:p>
        </p:txBody>
      </p:sp>
      <p:pic>
        <p:nvPicPr>
          <p:cNvPr id="6" name="Picture 5">
            <a:extLst>
              <a:ext uri="{FF2B5EF4-FFF2-40B4-BE49-F238E27FC236}">
                <a16:creationId xmlns:a16="http://schemas.microsoft.com/office/drawing/2014/main" id="{E041452C-B866-4865-A2B3-65B1DDA077C2}"/>
              </a:ext>
            </a:extLst>
          </p:cNvPr>
          <p:cNvPicPr>
            <a:picLocks noChangeAspect="1"/>
          </p:cNvPicPr>
          <p:nvPr/>
        </p:nvPicPr>
        <p:blipFill>
          <a:blip r:embed="rId3"/>
          <a:stretch>
            <a:fillRect/>
          </a:stretch>
        </p:blipFill>
        <p:spPr>
          <a:xfrm>
            <a:off x="6842440" y="1755503"/>
            <a:ext cx="4865030" cy="3346994"/>
          </a:xfrm>
          <a:prstGeom prst="rect">
            <a:avLst/>
          </a:prstGeom>
        </p:spPr>
      </p:pic>
    </p:spTree>
    <p:extLst>
      <p:ext uri="{BB962C8B-B14F-4D97-AF65-F5344CB8AC3E}">
        <p14:creationId xmlns:p14="http://schemas.microsoft.com/office/powerpoint/2010/main" val="427242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272143" y="1458383"/>
            <a:ext cx="6570298" cy="3016210"/>
          </a:xfrm>
          <a:prstGeom prst="rect">
            <a:avLst/>
          </a:prstGeom>
          <a:noFill/>
        </p:spPr>
        <p:txBody>
          <a:bodyPr wrap="square">
            <a:spAutoFit/>
          </a:bodyPr>
          <a:lstStyle/>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NPDES = National Pollutant Discharge Elimination System.</a:t>
            </a:r>
          </a:p>
          <a:p>
            <a:pPr marL="342900" indent="-342900">
              <a:buFont typeface="Arial" panose="020B0604020202020204" pitchFamily="34" charset="0"/>
              <a:buChar char="•"/>
            </a:pPr>
            <a:endParaRPr lang="en-US" sz="2400" dirty="0">
              <a:solidFill>
                <a:srgbClr val="42463A"/>
              </a:solidFill>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Regulates point source discharges from three potential sources:</a:t>
            </a:r>
          </a:p>
          <a:p>
            <a:pPr marL="742950" lvl="1" indent="-285750">
              <a:buFont typeface="Arial" panose="020B0604020202020204" pitchFamily="34" charset="0"/>
              <a:buChar char="•"/>
            </a:pPr>
            <a:r>
              <a:rPr lang="en-US" sz="2000" dirty="0">
                <a:solidFill>
                  <a:srgbClr val="42463A"/>
                </a:solidFill>
                <a:latin typeface="Arial" panose="020B0604020202020204" pitchFamily="34" charset="0"/>
                <a:ea typeface="Calibri" panose="020F0502020204030204" pitchFamily="34" charset="0"/>
                <a:cs typeface="Arial" panose="020B0604020202020204" pitchFamily="34" charset="0"/>
              </a:rPr>
              <a:t>Municipal Separate Storm Sewer System (MS4).</a:t>
            </a:r>
          </a:p>
          <a:p>
            <a:pPr marL="742950" lvl="1" indent="-285750">
              <a:buFont typeface="Arial" panose="020B0604020202020204" pitchFamily="34" charset="0"/>
              <a:buChar char="•"/>
            </a:pPr>
            <a:r>
              <a:rPr lang="en-US" sz="2000" dirty="0">
                <a:solidFill>
                  <a:srgbClr val="42463A"/>
                </a:solidFill>
                <a:latin typeface="Arial" panose="020B0604020202020204" pitchFamily="34" charset="0"/>
                <a:ea typeface="Calibri" panose="020F0502020204030204" pitchFamily="34" charset="0"/>
                <a:cs typeface="Arial" panose="020B0604020202020204" pitchFamily="34" charset="0"/>
              </a:rPr>
              <a:t>Construction activities.</a:t>
            </a:r>
          </a:p>
          <a:p>
            <a:pPr marL="742950" lvl="1" indent="-285750">
              <a:buFont typeface="Arial" panose="020B0604020202020204" pitchFamily="34" charset="0"/>
              <a:buChar char="•"/>
            </a:pPr>
            <a:r>
              <a:rPr lang="en-US" sz="2000" dirty="0">
                <a:solidFill>
                  <a:srgbClr val="42463A"/>
                </a:solidFill>
                <a:latin typeface="Arial" panose="020B0604020202020204" pitchFamily="34" charset="0"/>
                <a:ea typeface="Calibri" panose="020F0502020204030204" pitchFamily="34" charset="0"/>
                <a:cs typeface="Arial" panose="020B0604020202020204" pitchFamily="34" charset="0"/>
              </a:rPr>
              <a:t>Industrial activities.</a:t>
            </a: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467931" y="411680"/>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NPDES STORMWATER PROGRAM</a:t>
            </a:r>
          </a:p>
        </p:txBody>
      </p:sp>
      <p:pic>
        <p:nvPicPr>
          <p:cNvPr id="4" name="Picture 3">
            <a:extLst>
              <a:ext uri="{FF2B5EF4-FFF2-40B4-BE49-F238E27FC236}">
                <a16:creationId xmlns:a16="http://schemas.microsoft.com/office/drawing/2014/main" id="{9AD262FB-0AC4-4EE8-BEAC-022442208D73}"/>
              </a:ext>
            </a:extLst>
          </p:cNvPr>
          <p:cNvPicPr>
            <a:picLocks noChangeAspect="1"/>
          </p:cNvPicPr>
          <p:nvPr/>
        </p:nvPicPr>
        <p:blipFill>
          <a:blip r:embed="rId3"/>
          <a:stretch>
            <a:fillRect/>
          </a:stretch>
        </p:blipFill>
        <p:spPr>
          <a:xfrm>
            <a:off x="7821976" y="1794464"/>
            <a:ext cx="2706362" cy="3269071"/>
          </a:xfrm>
          <a:prstGeom prst="rect">
            <a:avLst/>
          </a:prstGeom>
        </p:spPr>
      </p:pic>
    </p:spTree>
    <p:extLst>
      <p:ext uri="{BB962C8B-B14F-4D97-AF65-F5344CB8AC3E}">
        <p14:creationId xmlns:p14="http://schemas.microsoft.com/office/powerpoint/2010/main" val="25671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751114" y="1678135"/>
            <a:ext cx="7340512" cy="3501728"/>
          </a:xfrm>
          <a:prstGeom prst="rect">
            <a:avLst/>
          </a:prstGeom>
          <a:noFill/>
        </p:spPr>
        <p:txBody>
          <a:bodyPr wrap="square">
            <a:spAutoFit/>
          </a:bodyPr>
          <a:lstStyle/>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Industrial and Domestic wastewater facilities.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Regulate over 4,000 facilities.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Treated effluent and reclaimed water.</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Discharge Monitoring Reports (DMRs).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Biosolids.</a:t>
            </a:r>
          </a:p>
          <a:p>
            <a:pPr>
              <a:lnSpc>
                <a:spcPct val="150000"/>
              </a:lnSpc>
            </a:pPr>
            <a:r>
              <a:rPr lang="en-US" sz="2400" dirty="0">
                <a:solidFill>
                  <a:srgbClr val="42463A"/>
                </a:solidFill>
                <a:latin typeface="Arial" panose="020B0604020202020204" pitchFamily="34" charset="0"/>
                <a:ea typeface="Calibri" panose="020F0502020204030204" pitchFamily="34" charset="0"/>
                <a:cs typeface="Arial" panose="020B0604020202020204" pitchFamily="34" charset="0"/>
              </a:rPr>
              <a:t>Spills.</a:t>
            </a: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74257" y="303074"/>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WASTEWATER</a:t>
            </a:r>
          </a:p>
        </p:txBody>
      </p:sp>
      <p:pic>
        <p:nvPicPr>
          <p:cNvPr id="6" name="Picture 5">
            <a:extLst>
              <a:ext uri="{FF2B5EF4-FFF2-40B4-BE49-F238E27FC236}">
                <a16:creationId xmlns:a16="http://schemas.microsoft.com/office/drawing/2014/main" id="{E6A73312-36F6-4E8D-B700-2C9CA6281534}"/>
              </a:ext>
            </a:extLst>
          </p:cNvPr>
          <p:cNvPicPr>
            <a:picLocks noChangeAspect="1"/>
          </p:cNvPicPr>
          <p:nvPr/>
        </p:nvPicPr>
        <p:blipFill>
          <a:blip r:embed="rId3"/>
          <a:stretch>
            <a:fillRect/>
          </a:stretch>
        </p:blipFill>
        <p:spPr>
          <a:xfrm>
            <a:off x="7508235" y="1881314"/>
            <a:ext cx="4037442" cy="3095371"/>
          </a:xfrm>
          <a:prstGeom prst="rect">
            <a:avLst/>
          </a:prstGeom>
        </p:spPr>
      </p:pic>
    </p:spTree>
    <p:extLst>
      <p:ext uri="{BB962C8B-B14F-4D97-AF65-F5344CB8AC3E}">
        <p14:creationId xmlns:p14="http://schemas.microsoft.com/office/powerpoint/2010/main" val="199672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612384" y="2112005"/>
            <a:ext cx="8382041" cy="2793842"/>
          </a:xfrm>
          <a:prstGeom prst="rect">
            <a:avLst/>
          </a:prstGeom>
          <a:noFill/>
        </p:spPr>
        <p:txBody>
          <a:bodyPr wrap="square" lIns="91440" tIns="45720" rIns="91440" bIns="45720" anchor="t">
            <a:spAutoFit/>
          </a:bodyPr>
          <a:lstStyle/>
          <a:p>
            <a:pPr>
              <a:lnSpc>
                <a:spcPct val="150000"/>
              </a:lnSpc>
            </a:pPr>
            <a:r>
              <a:rPr lang="en-US" sz="2400" dirty="0">
                <a:solidFill>
                  <a:srgbClr val="42463A"/>
                </a:solidFill>
                <a:latin typeface="Arial"/>
                <a:ea typeface="Calibri" panose="020F0502020204030204" pitchFamily="34" charset="0"/>
                <a:cs typeface="Arial"/>
              </a:rPr>
              <a:t>Regulates activity in/on/over Wetlands.</a:t>
            </a:r>
          </a:p>
          <a:p>
            <a:pPr>
              <a:lnSpc>
                <a:spcPct val="150000"/>
              </a:lnSpc>
            </a:pPr>
            <a:r>
              <a:rPr lang="en-US" sz="2400" dirty="0">
                <a:solidFill>
                  <a:srgbClr val="42463A"/>
                </a:solidFill>
                <a:latin typeface="Arial"/>
                <a:ea typeface="Calibri" panose="020F0502020204030204" pitchFamily="34" charset="0"/>
                <a:cs typeface="Arial"/>
              </a:rPr>
              <a:t>Regulates activity in/on/over Surface waters.</a:t>
            </a:r>
          </a:p>
          <a:p>
            <a:pPr>
              <a:lnSpc>
                <a:spcPct val="150000"/>
              </a:lnSpc>
            </a:pPr>
            <a:r>
              <a:rPr lang="en-US" sz="2400" dirty="0">
                <a:solidFill>
                  <a:srgbClr val="42463A"/>
                </a:solidFill>
                <a:latin typeface="Arial"/>
                <a:ea typeface="Calibri" panose="020F0502020204030204" pitchFamily="34" charset="0"/>
                <a:cs typeface="Arial"/>
              </a:rPr>
              <a:t>Stormwater.</a:t>
            </a:r>
          </a:p>
          <a:p>
            <a:pPr>
              <a:lnSpc>
                <a:spcPct val="150000"/>
              </a:lnSpc>
            </a:pPr>
            <a:r>
              <a:rPr lang="en-US" sz="2400" dirty="0">
                <a:solidFill>
                  <a:srgbClr val="42463A"/>
                </a:solidFill>
                <a:latin typeface="Arial"/>
                <a:ea typeface="Calibri" panose="020F0502020204030204" pitchFamily="34" charset="0"/>
                <a:cs typeface="Arial"/>
              </a:rPr>
              <a:t>Regulates activity in/on/over State-owned, or sovereign submerged lands</a:t>
            </a:r>
            <a:r>
              <a:rPr lang="en-US" sz="2400" b="1" dirty="0">
                <a:solidFill>
                  <a:srgbClr val="42463A"/>
                </a:solidFill>
                <a:latin typeface="Arial"/>
                <a:ea typeface="Calibri" panose="020F0502020204030204" pitchFamily="34" charset="0"/>
                <a:cs typeface="Arial"/>
              </a:rPr>
              <a:t>.</a:t>
            </a: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53611" y="281385"/>
            <a:ext cx="10366247" cy="867738"/>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ENVIRONMENTAL RESOURCE PERMITTING (ERP)</a:t>
            </a:r>
          </a:p>
        </p:txBody>
      </p:sp>
      <p:pic>
        <p:nvPicPr>
          <p:cNvPr id="6" name="Picture 5">
            <a:extLst>
              <a:ext uri="{FF2B5EF4-FFF2-40B4-BE49-F238E27FC236}">
                <a16:creationId xmlns:a16="http://schemas.microsoft.com/office/drawing/2014/main" id="{309CAB31-B72C-4103-A5E3-F061F2A37472}"/>
              </a:ext>
            </a:extLst>
          </p:cNvPr>
          <p:cNvPicPr>
            <a:picLocks noChangeAspect="1"/>
          </p:cNvPicPr>
          <p:nvPr/>
        </p:nvPicPr>
        <p:blipFill>
          <a:blip r:embed="rId3"/>
          <a:stretch>
            <a:fillRect/>
          </a:stretch>
        </p:blipFill>
        <p:spPr>
          <a:xfrm>
            <a:off x="8371678" y="2042407"/>
            <a:ext cx="3548180" cy="2706859"/>
          </a:xfrm>
          <a:prstGeom prst="rect">
            <a:avLst/>
          </a:prstGeom>
        </p:spPr>
      </p:pic>
    </p:spTree>
    <p:extLst>
      <p:ext uri="{BB962C8B-B14F-4D97-AF65-F5344CB8AC3E}">
        <p14:creationId xmlns:p14="http://schemas.microsoft.com/office/powerpoint/2010/main" val="138781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E0F1C-C11E-4D14-BA43-8DF7DA3C46E8}"/>
              </a:ext>
            </a:extLst>
          </p:cNvPr>
          <p:cNvSpPr txBox="1"/>
          <p:nvPr/>
        </p:nvSpPr>
        <p:spPr>
          <a:xfrm>
            <a:off x="1521094" y="374990"/>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OPERATING AGREEMENT</a:t>
            </a:r>
          </a:p>
        </p:txBody>
      </p:sp>
      <p:sp>
        <p:nvSpPr>
          <p:cNvPr id="3" name="Content Placeholder 5">
            <a:extLst>
              <a:ext uri="{FF2B5EF4-FFF2-40B4-BE49-F238E27FC236}">
                <a16:creationId xmlns:a16="http://schemas.microsoft.com/office/drawing/2014/main" id="{FEBEA742-A157-4AA6-A0AF-9065E65292A0}"/>
              </a:ext>
            </a:extLst>
          </p:cNvPr>
          <p:cNvSpPr txBox="1">
            <a:spLocks/>
          </p:cNvSpPr>
          <p:nvPr/>
        </p:nvSpPr>
        <p:spPr>
          <a:xfrm>
            <a:off x="780662" y="1796765"/>
            <a:ext cx="4934338" cy="4011075"/>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u="sng" dirty="0">
                <a:solidFill>
                  <a:schemeClr val="bg1"/>
                </a:solidFill>
                <a:latin typeface="Arial" panose="020B0604020202020204" pitchFamily="34" charset="0"/>
                <a:cs typeface="Arial" panose="020B0604020202020204" pitchFamily="34" charset="0"/>
              </a:rPr>
              <a:t>DEP</a:t>
            </a:r>
          </a:p>
          <a:p>
            <a:r>
              <a:rPr lang="en-US" sz="2000" dirty="0">
                <a:solidFill>
                  <a:schemeClr val="bg1"/>
                </a:solidFill>
                <a:latin typeface="Arial" panose="020B0604020202020204" pitchFamily="34" charset="0"/>
                <a:cs typeface="Arial" panose="020B0604020202020204" pitchFamily="34" charset="0"/>
              </a:rPr>
              <a:t>History.</a:t>
            </a:r>
          </a:p>
          <a:p>
            <a:r>
              <a:rPr lang="en-US" sz="2000" dirty="0">
                <a:solidFill>
                  <a:schemeClr val="bg1"/>
                </a:solidFill>
                <a:latin typeface="Arial" panose="020B0604020202020204" pitchFamily="34" charset="0"/>
                <a:cs typeface="Arial" panose="020B0604020202020204" pitchFamily="34" charset="0"/>
              </a:rPr>
              <a:t>Single family residences.</a:t>
            </a:r>
          </a:p>
          <a:p>
            <a:r>
              <a:rPr lang="en-US" sz="2000" dirty="0">
                <a:solidFill>
                  <a:schemeClr val="bg1"/>
                </a:solidFill>
                <a:latin typeface="Arial" panose="020B0604020202020204" pitchFamily="34" charset="0"/>
                <a:cs typeface="Arial" panose="020B0604020202020204" pitchFamily="34" charset="0"/>
              </a:rPr>
              <a:t>Utility companies, if facility has other permits with DEP (i.e. air).</a:t>
            </a:r>
          </a:p>
          <a:p>
            <a:r>
              <a:rPr lang="en-US" sz="2000" dirty="0">
                <a:solidFill>
                  <a:schemeClr val="bg1"/>
                </a:solidFill>
                <a:latin typeface="Arial" panose="020B0604020202020204" pitchFamily="34" charset="0"/>
                <a:cs typeface="Arial" panose="020B0604020202020204" pitchFamily="34" charset="0"/>
              </a:rPr>
              <a:t>Stormwater east of A1A.</a:t>
            </a:r>
            <a:r>
              <a:rPr lang="en-US" sz="2400" dirty="0"/>
              <a:t>	</a:t>
            </a:r>
          </a:p>
          <a:p>
            <a:endParaRPr lang="en-US" dirty="0"/>
          </a:p>
        </p:txBody>
      </p:sp>
      <p:sp>
        <p:nvSpPr>
          <p:cNvPr id="4" name="Rectangle 3">
            <a:extLst>
              <a:ext uri="{FF2B5EF4-FFF2-40B4-BE49-F238E27FC236}">
                <a16:creationId xmlns:a16="http://schemas.microsoft.com/office/drawing/2014/main" id="{07AF89B3-EFF4-40AE-AB1C-67558E9641B1}"/>
              </a:ext>
            </a:extLst>
          </p:cNvPr>
          <p:cNvSpPr/>
          <p:nvPr/>
        </p:nvSpPr>
        <p:spPr>
          <a:xfrm>
            <a:off x="6477001" y="1758354"/>
            <a:ext cx="5181599" cy="2923877"/>
          </a:xfrm>
          <a:prstGeom prst="rect">
            <a:avLst/>
          </a:prstGeom>
        </p:spPr>
        <p:txBody>
          <a:bodyPr wrap="square">
            <a:spAutoFit/>
          </a:bodyPr>
          <a:lstStyle/>
          <a:p>
            <a:pPr algn="ctr"/>
            <a:r>
              <a:rPr lang="en-US" sz="2400" u="sng" dirty="0">
                <a:solidFill>
                  <a:schemeClr val="bg1"/>
                </a:solidFill>
                <a:latin typeface="Arial" panose="020B0604020202020204" pitchFamily="34" charset="0"/>
                <a:cs typeface="Arial" panose="020B0604020202020204" pitchFamily="34" charset="0"/>
              </a:rPr>
              <a:t>WMD</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Commercial.</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Agricultural.</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Subdivisions.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Multi-family.</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Stormwater. </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Industrial. </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Commercial.</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Water Consumptive Use Permits.</a:t>
            </a:r>
          </a:p>
        </p:txBody>
      </p:sp>
    </p:spTree>
    <p:extLst>
      <p:ext uri="{BB962C8B-B14F-4D97-AF65-F5344CB8AC3E}">
        <p14:creationId xmlns:p14="http://schemas.microsoft.com/office/powerpoint/2010/main" val="413607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1300998" y="1646463"/>
            <a:ext cx="5566596" cy="3170099"/>
          </a:xfrm>
          <a:prstGeom prst="rect">
            <a:avLst/>
          </a:prstGeom>
          <a:noFill/>
        </p:spPr>
        <p:txBody>
          <a:bodyPr wrap="square" lIns="91440" tIns="45720" rIns="91440" bIns="45720" anchor="t">
            <a:spAutoFit/>
          </a:bodyPr>
          <a:lstStyle/>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42463A"/>
                </a:solidFill>
                <a:latin typeface="Arial"/>
                <a:ea typeface="Calibri" panose="020F0502020204030204" pitchFamily="34" charset="0"/>
                <a:cs typeface="Arial"/>
              </a:rPr>
              <a:t>In 2018, Florida’s legislature passed a  bill that gave DEP authority to begin the public rulemaking process to better protect the state’s wetlands and surface waters by assuming the federal dredge and fill permitting program under section 404 of the Clean Water Act.</a:t>
            </a:r>
          </a:p>
          <a:p>
            <a:endParaRPr lang="en-US" sz="2200" b="1" dirty="0">
              <a:solidFill>
                <a:srgbClr val="42463A"/>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63624" y="450965"/>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404 PROGRAM</a:t>
            </a:r>
          </a:p>
        </p:txBody>
      </p:sp>
      <p:pic>
        <p:nvPicPr>
          <p:cNvPr id="4" name="Picture 3">
            <a:extLst>
              <a:ext uri="{FF2B5EF4-FFF2-40B4-BE49-F238E27FC236}">
                <a16:creationId xmlns:a16="http://schemas.microsoft.com/office/drawing/2014/main" id="{987F566A-9506-4809-877A-33BA3A10FF37}"/>
              </a:ext>
            </a:extLst>
          </p:cNvPr>
          <p:cNvPicPr>
            <a:picLocks noChangeAspect="1"/>
          </p:cNvPicPr>
          <p:nvPr/>
        </p:nvPicPr>
        <p:blipFill>
          <a:blip r:embed="rId3"/>
          <a:stretch>
            <a:fillRect/>
          </a:stretch>
        </p:blipFill>
        <p:spPr>
          <a:xfrm>
            <a:off x="8107705" y="1646463"/>
            <a:ext cx="3371380" cy="3743268"/>
          </a:xfrm>
          <a:prstGeom prst="rect">
            <a:avLst/>
          </a:prstGeom>
        </p:spPr>
      </p:pic>
    </p:spTree>
    <p:extLst>
      <p:ext uri="{BB962C8B-B14F-4D97-AF65-F5344CB8AC3E}">
        <p14:creationId xmlns:p14="http://schemas.microsoft.com/office/powerpoint/2010/main" val="91267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83AB0-A6F9-144F-9CD1-F4D980090F96}"/>
              </a:ext>
            </a:extLst>
          </p:cNvPr>
          <p:cNvSpPr txBox="1"/>
          <p:nvPr/>
        </p:nvSpPr>
        <p:spPr>
          <a:xfrm>
            <a:off x="7904748" y="1576325"/>
            <a:ext cx="4287252" cy="3354765"/>
          </a:xfrm>
          <a:prstGeom prst="rect">
            <a:avLst/>
          </a:prstGeom>
          <a:noFill/>
        </p:spPr>
        <p:txBody>
          <a:bodyPr wrap="square" lIns="91440" tIns="45720" rIns="91440" bIns="45720" rtlCol="0" anchor="t">
            <a:spAutoFit/>
          </a:bodyPr>
          <a:lstStyle/>
          <a:p>
            <a:r>
              <a:rPr lang="en-US" sz="2400" b="1" dirty="0">
                <a:solidFill>
                  <a:srgbClr val="42463A"/>
                </a:solidFill>
                <a:latin typeface="Arial"/>
                <a:cs typeface="Arial"/>
              </a:rPr>
              <a:t>Presentation Agenda  </a:t>
            </a:r>
            <a:endParaRPr lang="en-US" sz="2400" b="1" dirty="0">
              <a:solidFill>
                <a:srgbClr val="42463A"/>
              </a:solidFill>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a:cs typeface="Arial"/>
              </a:rPr>
              <a:t>Who is DEP?</a:t>
            </a:r>
          </a:p>
          <a:p>
            <a:pPr marL="342900" indent="-342900">
              <a:buFont typeface="Arial" panose="020B0604020202020204" pitchFamily="34" charset="0"/>
              <a:buChar char="•"/>
            </a:pPr>
            <a:r>
              <a:rPr lang="en-US" sz="2400" dirty="0">
                <a:latin typeface="Arial"/>
                <a:cs typeface="Arial"/>
              </a:rPr>
              <a:t>Our roles:</a:t>
            </a:r>
          </a:p>
          <a:p>
            <a:pPr marL="800100" lvl="1" indent="-342900">
              <a:buFont typeface="Arial" panose="020B0604020202020204" pitchFamily="34" charset="0"/>
              <a:buChar char="•"/>
            </a:pPr>
            <a:r>
              <a:rPr lang="en-US" sz="2400" dirty="0">
                <a:latin typeface="Arial"/>
                <a:cs typeface="Arial"/>
              </a:rPr>
              <a:t>Education.</a:t>
            </a:r>
          </a:p>
          <a:p>
            <a:pPr marL="800100" lvl="1" indent="-342900">
              <a:buFont typeface="Arial" panose="020B0604020202020204" pitchFamily="34" charset="0"/>
              <a:buChar char="•"/>
            </a:pPr>
            <a:r>
              <a:rPr lang="en-US" sz="2400" dirty="0">
                <a:latin typeface="Arial"/>
                <a:cs typeface="Arial"/>
              </a:rPr>
              <a:t>Communication.</a:t>
            </a:r>
          </a:p>
          <a:p>
            <a:pPr marL="800100" lvl="1" indent="-342900">
              <a:buFont typeface="Arial" panose="020B0604020202020204" pitchFamily="34" charset="0"/>
              <a:buChar char="•"/>
            </a:pPr>
            <a:r>
              <a:rPr lang="en-US" sz="2400" dirty="0">
                <a:latin typeface="Arial"/>
                <a:cs typeface="Arial"/>
              </a:rPr>
              <a:t>Outreach.</a:t>
            </a:r>
          </a:p>
          <a:p>
            <a:pPr marL="342900" indent="-342900">
              <a:buFont typeface="Arial" panose="020B0604020202020204" pitchFamily="34" charset="0"/>
              <a:buChar char="•"/>
            </a:pPr>
            <a:r>
              <a:rPr lang="en-US" sz="2400" dirty="0">
                <a:latin typeface="Arial"/>
                <a:cs typeface="Arial"/>
              </a:rPr>
              <a:t>Regulatory Programs.</a:t>
            </a:r>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78E0BAB-B0A3-074D-8972-DB78DA70BB17}"/>
              </a:ext>
            </a:extLst>
          </p:cNvPr>
          <p:cNvSpPr txBox="1"/>
          <p:nvPr/>
        </p:nvSpPr>
        <p:spPr>
          <a:xfrm>
            <a:off x="1755569" y="165404"/>
            <a:ext cx="9853335" cy="1080296"/>
          </a:xfrm>
          <a:prstGeom prst="rect">
            <a:avLst/>
          </a:prstGeom>
          <a:noFill/>
        </p:spPr>
        <p:txBody>
          <a:bodyPr wrap="square" rtlCol="0">
            <a:spAutoFit/>
          </a:bodyPr>
          <a:lstStyle/>
          <a:p>
            <a:pPr>
              <a:lnSpc>
                <a:spcPts val="38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FLORIDA DEPARTMENT </a:t>
            </a:r>
          </a:p>
          <a:p>
            <a:pPr>
              <a:lnSpc>
                <a:spcPts val="38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OF ENVIRONMENTAL PROTECTION </a:t>
            </a:r>
          </a:p>
        </p:txBody>
      </p:sp>
      <p:pic>
        <p:nvPicPr>
          <p:cNvPr id="1026" name="Picture 2">
            <a:extLst>
              <a:ext uri="{FF2B5EF4-FFF2-40B4-BE49-F238E27FC236}">
                <a16:creationId xmlns:a16="http://schemas.microsoft.com/office/drawing/2014/main" id="{004CDBAD-D3AF-4254-B2A9-78A208D2C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2" y="2557222"/>
            <a:ext cx="7552267" cy="277706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4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ody of water surrounded by trees&#10;&#10;Description automatically generated with medium confidence">
            <a:extLst>
              <a:ext uri="{FF2B5EF4-FFF2-40B4-BE49-F238E27FC236}">
                <a16:creationId xmlns:a16="http://schemas.microsoft.com/office/drawing/2014/main" id="{626E2840-F34C-7947-BC4E-6D9E93FB1F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grpSp>
        <p:nvGrpSpPr>
          <p:cNvPr id="2" name="Group 1">
            <a:extLst>
              <a:ext uri="{FF2B5EF4-FFF2-40B4-BE49-F238E27FC236}">
                <a16:creationId xmlns:a16="http://schemas.microsoft.com/office/drawing/2014/main" id="{EFAD8294-54E0-6C4A-A4DA-5FD558AA258E}"/>
              </a:ext>
            </a:extLst>
          </p:cNvPr>
          <p:cNvGrpSpPr/>
          <p:nvPr/>
        </p:nvGrpSpPr>
        <p:grpSpPr>
          <a:xfrm>
            <a:off x="1931533" y="1481446"/>
            <a:ext cx="8328935" cy="3895108"/>
            <a:chOff x="1755569" y="1888178"/>
            <a:chExt cx="8328935" cy="3895108"/>
          </a:xfrm>
        </p:grpSpPr>
        <p:sp>
          <p:nvSpPr>
            <p:cNvPr id="7" name="Rectangle 6">
              <a:extLst>
                <a:ext uri="{FF2B5EF4-FFF2-40B4-BE49-F238E27FC236}">
                  <a16:creationId xmlns:a16="http://schemas.microsoft.com/office/drawing/2014/main" id="{65072387-9470-DA47-AF3A-570BDC75D3C4}"/>
                </a:ext>
              </a:extLst>
            </p:cNvPr>
            <p:cNvSpPr/>
            <p:nvPr/>
          </p:nvSpPr>
          <p:spPr>
            <a:xfrm>
              <a:off x="1755569" y="1888178"/>
              <a:ext cx="8328935" cy="3895108"/>
            </a:xfrm>
            <a:prstGeom prst="rect">
              <a:avLst/>
            </a:prstGeom>
            <a:solidFill>
              <a:srgbClr val="43503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31A7523-D528-7547-8E87-8DC1C815F909}"/>
                </a:ext>
              </a:extLst>
            </p:cNvPr>
            <p:cNvGrpSpPr/>
            <p:nvPr/>
          </p:nvGrpSpPr>
          <p:grpSpPr>
            <a:xfrm>
              <a:off x="2004764" y="2518316"/>
              <a:ext cx="7853140" cy="2857522"/>
              <a:chOff x="1136821" y="2663644"/>
              <a:chExt cx="7853140" cy="2857522"/>
            </a:xfrm>
          </p:grpSpPr>
          <p:grpSp>
            <p:nvGrpSpPr>
              <p:cNvPr id="9" name="Group 8">
                <a:extLst>
                  <a:ext uri="{FF2B5EF4-FFF2-40B4-BE49-F238E27FC236}">
                    <a16:creationId xmlns:a16="http://schemas.microsoft.com/office/drawing/2014/main" id="{CF482474-7996-9E40-98BD-C79F83FFFFC4}"/>
                  </a:ext>
                </a:extLst>
              </p:cNvPr>
              <p:cNvGrpSpPr/>
              <p:nvPr/>
            </p:nvGrpSpPr>
            <p:grpSpPr>
              <a:xfrm>
                <a:off x="3370909" y="2663644"/>
                <a:ext cx="5619052" cy="2857522"/>
                <a:chOff x="4985224" y="1444174"/>
                <a:chExt cx="3193834" cy="2336756"/>
              </a:xfrm>
            </p:grpSpPr>
            <p:sp>
              <p:nvSpPr>
                <p:cNvPr id="11" name="TextBox 10">
                  <a:extLst>
                    <a:ext uri="{FF2B5EF4-FFF2-40B4-BE49-F238E27FC236}">
                      <a16:creationId xmlns:a16="http://schemas.microsoft.com/office/drawing/2014/main" id="{B1DB169D-2475-3642-824C-13E842041D07}"/>
                    </a:ext>
                  </a:extLst>
                </p:cNvPr>
                <p:cNvSpPr txBox="1"/>
                <p:nvPr/>
              </p:nvSpPr>
              <p:spPr>
                <a:xfrm>
                  <a:off x="5424443" y="1444174"/>
                  <a:ext cx="2315398" cy="547417"/>
                </a:xfrm>
                <a:prstGeom prst="rect">
                  <a:avLst/>
                </a:prstGeom>
                <a:noFill/>
              </p:spPr>
              <p:txBody>
                <a:bodyPr wrap="square" rtlCol="0">
                  <a:spAutoFit/>
                </a:bodyPr>
                <a:lstStyle/>
                <a:p>
                  <a:pPr algn="ctr">
                    <a:lnSpc>
                      <a:spcPts val="4500"/>
                    </a:lnSpc>
                  </a:pPr>
                  <a:r>
                    <a:rPr lang="en-US" sz="4500" b="1">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12" name="TextBox 11">
                  <a:extLst>
                    <a:ext uri="{FF2B5EF4-FFF2-40B4-BE49-F238E27FC236}">
                      <a16:creationId xmlns:a16="http://schemas.microsoft.com/office/drawing/2014/main" id="{A80C45ED-A6DD-F64D-9328-ECBAB298B1E0}"/>
                    </a:ext>
                  </a:extLst>
                </p:cNvPr>
                <p:cNvSpPr txBox="1"/>
                <p:nvPr/>
              </p:nvSpPr>
              <p:spPr>
                <a:xfrm>
                  <a:off x="4985224" y="2094633"/>
                  <a:ext cx="3193834" cy="1686297"/>
                </a:xfrm>
                <a:prstGeom prst="rect">
                  <a:avLst/>
                </a:prstGeom>
                <a:noFill/>
              </p:spPr>
              <p:txBody>
                <a:bodyPr wrap="square" lIns="91440" tIns="45720" rIns="91440" bIns="45720" rtlCol="0" anchor="t">
                  <a:spAutoFit/>
                </a:bodyPr>
                <a:lstStyle/>
                <a:p>
                  <a:pPr algn="ctr"/>
                  <a:r>
                    <a:rPr lang="en-US" sz="2000" b="1">
                      <a:solidFill>
                        <a:schemeClr val="bg1">
                          <a:lumMod val="95000"/>
                        </a:schemeClr>
                      </a:solidFill>
                      <a:latin typeface="Arial"/>
                      <a:cs typeface="Arial"/>
                    </a:rPr>
                    <a:t>Kathryn Craver</a:t>
                  </a:r>
                  <a:endParaRPr lang="en-US" sz="2000" b="1">
                    <a:solidFill>
                      <a:schemeClr val="bg1">
                        <a:lumMod val="95000"/>
                      </a:schemeClr>
                    </a:solidFill>
                    <a:latin typeface="Arial" panose="020B0604020202020204" pitchFamily="34" charset="0"/>
                    <a:cs typeface="Arial" panose="020B0604020202020204" pitchFamily="34" charset="0"/>
                  </a:endParaRPr>
                </a:p>
                <a:p>
                  <a:pPr algn="ctr"/>
                  <a:r>
                    <a:rPr lang="en-US">
                      <a:solidFill>
                        <a:schemeClr val="bg1">
                          <a:lumMod val="95000"/>
                        </a:schemeClr>
                      </a:solidFill>
                      <a:latin typeface="Arial" panose="020B0604020202020204" pitchFamily="34" charset="0"/>
                      <a:cs typeface="Arial" panose="020B0604020202020204" pitchFamily="34" charset="0"/>
                    </a:rPr>
                    <a:t>Regulatory and Communication</a:t>
                  </a:r>
                </a:p>
                <a:p>
                  <a:pPr algn="ctr"/>
                  <a:r>
                    <a:rPr lang="en-US">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ctr"/>
                  <a:endParaRPr lang="en-US">
                    <a:solidFill>
                      <a:schemeClr val="bg1">
                        <a:lumMod val="95000"/>
                      </a:schemeClr>
                    </a:solidFill>
                    <a:latin typeface="Arial" panose="020B0604020202020204" pitchFamily="34" charset="0"/>
                    <a:cs typeface="Arial" panose="020B0604020202020204" pitchFamily="34" charset="0"/>
                  </a:endParaRPr>
                </a:p>
                <a:p>
                  <a:pPr algn="ctr"/>
                  <a:r>
                    <a:rPr lang="en-US">
                      <a:solidFill>
                        <a:schemeClr val="bg1">
                          <a:lumMod val="95000"/>
                        </a:schemeClr>
                      </a:solidFill>
                      <a:latin typeface="Arial" panose="020B0604020202020204" pitchFamily="34" charset="0"/>
                      <a:cs typeface="Arial" panose="020B0604020202020204" pitchFamily="34" charset="0"/>
                    </a:rPr>
                    <a:t>Contact Information: </a:t>
                  </a:r>
                </a:p>
                <a:p>
                  <a:pPr algn="ctr"/>
                  <a:r>
                    <a:rPr lang="en-US">
                      <a:solidFill>
                        <a:schemeClr val="bg1">
                          <a:lumMod val="95000"/>
                        </a:schemeClr>
                      </a:solidFill>
                      <a:latin typeface="Arial" panose="020B0604020202020204" pitchFamily="34" charset="0"/>
                      <a:cs typeface="Arial" panose="020B0604020202020204" pitchFamily="34" charset="0"/>
                    </a:rPr>
                    <a:t>Email: </a:t>
                  </a:r>
                  <a:r>
                    <a:rPr lang="en-US">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Kathryn.Craver@FloridaDEP.gov</a:t>
                  </a:r>
                  <a:r>
                    <a:rPr lang="en-US">
                      <a:solidFill>
                        <a:schemeClr val="bg1"/>
                      </a:solidFill>
                      <a:latin typeface="Arial" panose="020B0604020202020204" pitchFamily="34" charset="0"/>
                      <a:cs typeface="Arial" panose="020B0604020202020204" pitchFamily="34" charset="0"/>
                    </a:rPr>
                    <a:t>, </a:t>
                  </a:r>
                  <a:endParaRPr lang="en-US">
                    <a:solidFill>
                      <a:schemeClr val="bg1">
                        <a:lumMod val="95000"/>
                      </a:schemeClr>
                    </a:solidFill>
                    <a:latin typeface="Arial" panose="020B0604020202020204" pitchFamily="34" charset="0"/>
                    <a:cs typeface="Arial" panose="020B0604020202020204" pitchFamily="34" charset="0"/>
                  </a:endParaRPr>
                </a:p>
                <a:p>
                  <a:pPr algn="ctr"/>
                  <a:endParaRPr lang="en-US"/>
                </a:p>
              </p:txBody>
            </p:sp>
          </p:grpSp>
          <p:pic>
            <p:nvPicPr>
              <p:cNvPr id="10" name="Picture 9" descr="Florida Department of Environmental Protection Logo">
                <a:extLst>
                  <a:ext uri="{FF2B5EF4-FFF2-40B4-BE49-F238E27FC236}">
                    <a16:creationId xmlns:a16="http://schemas.microsoft.com/office/drawing/2014/main" id="{E3162F9E-12DC-1D42-983F-5C41312E0474}"/>
                  </a:ext>
                </a:extLst>
              </p:cNvPr>
              <p:cNvPicPr>
                <a:picLocks noChangeAspect="1"/>
              </p:cNvPicPr>
              <p:nvPr/>
            </p:nvPicPr>
            <p:blipFill>
              <a:blip r:embed="rId4"/>
              <a:stretch>
                <a:fillRect/>
              </a:stretch>
            </p:blipFill>
            <p:spPr>
              <a:xfrm>
                <a:off x="1136821" y="2663644"/>
                <a:ext cx="2316129" cy="2316129"/>
              </a:xfrm>
              <a:prstGeom prst="rect">
                <a:avLst/>
              </a:prstGeom>
            </p:spPr>
          </p:pic>
        </p:grpSp>
      </p:grpSp>
    </p:spTree>
    <p:extLst>
      <p:ext uri="{BB962C8B-B14F-4D97-AF65-F5344CB8AC3E}">
        <p14:creationId xmlns:p14="http://schemas.microsoft.com/office/powerpoint/2010/main" val="28795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86AE58-27FD-428F-813B-CDCE6467796A}"/>
              </a:ext>
            </a:extLst>
          </p:cNvPr>
          <p:cNvSpPr txBox="1"/>
          <p:nvPr/>
        </p:nvSpPr>
        <p:spPr>
          <a:xfrm>
            <a:off x="8285452" y="1944861"/>
            <a:ext cx="3285781" cy="3785652"/>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Florida Department of Environmental Protection (DEP) is the state’s lead agency for environmental management and stewardship, protecting our air, water and land. </a:t>
            </a:r>
            <a:endParaRPr lang="en-US" sz="2400" dirty="0"/>
          </a:p>
        </p:txBody>
      </p:sp>
      <p:pic>
        <p:nvPicPr>
          <p:cNvPr id="4098" name="Picture 2" descr="Rules Regulations Concept - Golden Cog Gears - 3D">
            <a:extLst>
              <a:ext uri="{FF2B5EF4-FFF2-40B4-BE49-F238E27FC236}">
                <a16:creationId xmlns:a16="http://schemas.microsoft.com/office/drawing/2014/main" id="{5AA6A421-F205-4B48-AC64-93270EE6A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12" y="1498294"/>
            <a:ext cx="3895380" cy="2596919"/>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4102" name="Picture 6" descr="The Suwannee River">
            <a:extLst>
              <a:ext uri="{FF2B5EF4-FFF2-40B4-BE49-F238E27FC236}">
                <a16:creationId xmlns:a16="http://schemas.microsoft.com/office/drawing/2014/main" id="{377BB770-D83E-42CB-9B5D-069DBD886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875" y="2241779"/>
            <a:ext cx="3561661" cy="237444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4104" name="Picture 8" descr="Yacht and boats at the marina in the evening">
            <a:extLst>
              <a:ext uri="{FF2B5EF4-FFF2-40B4-BE49-F238E27FC236}">
                <a16:creationId xmlns:a16="http://schemas.microsoft.com/office/drawing/2014/main" id="{A9F76632-34D7-4154-AF7E-C6FB679DF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863" y="4095213"/>
            <a:ext cx="3561661" cy="237444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81E128-D2AD-48D4-BD99-EA0EAF2DBF36}"/>
              </a:ext>
            </a:extLst>
          </p:cNvPr>
          <p:cNvSpPr txBox="1"/>
          <p:nvPr/>
        </p:nvSpPr>
        <p:spPr>
          <a:xfrm>
            <a:off x="1421863" y="341522"/>
            <a:ext cx="9805012" cy="579646"/>
          </a:xfrm>
          <a:prstGeom prst="rect">
            <a:avLst/>
          </a:prstGeom>
          <a:noFill/>
        </p:spPr>
        <p:txBody>
          <a:bodyPr wrap="square" lIns="91440" tIns="45720" rIns="91440" bIns="45720" rtlCol="0" anchor="t">
            <a:spAutoFit/>
          </a:bodyPr>
          <a:lstStyle/>
          <a:p>
            <a:pPr>
              <a:lnSpc>
                <a:spcPts val="3800"/>
              </a:lnSpc>
              <a:defRPr/>
            </a:pPr>
            <a:r>
              <a:rPr lang="en-US" sz="3500" b="1" dirty="0">
                <a:solidFill>
                  <a:srgbClr val="FFFFFF"/>
                </a:solidFill>
                <a:latin typeface="Arial"/>
                <a:ea typeface="Verdana"/>
                <a:cs typeface="Arial"/>
              </a:rPr>
              <a:t> </a:t>
            </a:r>
            <a:r>
              <a:rPr kumimoji="0" lang="en-US" sz="3500" b="1" i="0" u="none" strike="noStrike" kern="1200" cap="none" spc="0" normalizeH="0" baseline="0" noProof="0" dirty="0">
                <a:ln>
                  <a:noFill/>
                </a:ln>
                <a:solidFill>
                  <a:srgbClr val="FFFFFF"/>
                </a:solidFill>
                <a:effectLst/>
                <a:uLnTx/>
                <a:uFillTx/>
                <a:latin typeface="Arial"/>
                <a:ea typeface="Verdana"/>
                <a:cs typeface="Arial"/>
              </a:rPr>
              <a:t>WHAT IS DEP?</a:t>
            </a:r>
          </a:p>
        </p:txBody>
      </p:sp>
    </p:spTree>
    <p:extLst>
      <p:ext uri="{BB962C8B-B14F-4D97-AF65-F5344CB8AC3E}">
        <p14:creationId xmlns:p14="http://schemas.microsoft.com/office/powerpoint/2010/main" val="304514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28CD82-C170-1C0A-D8AE-3C28D6EB5C78}"/>
              </a:ext>
            </a:extLst>
          </p:cNvPr>
          <p:cNvSpPr txBox="1"/>
          <p:nvPr/>
        </p:nvSpPr>
        <p:spPr>
          <a:xfrm>
            <a:off x="1653969" y="283884"/>
            <a:ext cx="9853335" cy="579646"/>
          </a:xfrm>
          <a:prstGeom prst="rect">
            <a:avLst/>
          </a:prstGeom>
          <a:noFill/>
        </p:spPr>
        <p:txBody>
          <a:bodyPr wrap="square" rtlCol="0">
            <a:spAutoFit/>
          </a:bodyPr>
          <a:lstStyle/>
          <a:p>
            <a:pPr>
              <a:lnSpc>
                <a:spcPts val="38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DEP VISION AND MISSION</a:t>
            </a:r>
          </a:p>
        </p:txBody>
      </p:sp>
      <p:sp>
        <p:nvSpPr>
          <p:cNvPr id="5" name="TextBox 4">
            <a:extLst>
              <a:ext uri="{FF2B5EF4-FFF2-40B4-BE49-F238E27FC236}">
                <a16:creationId xmlns:a16="http://schemas.microsoft.com/office/drawing/2014/main" id="{2DD9DD95-6FD5-4AC5-9036-D9D6D92EB899}"/>
              </a:ext>
            </a:extLst>
          </p:cNvPr>
          <p:cNvSpPr txBox="1"/>
          <p:nvPr/>
        </p:nvSpPr>
        <p:spPr>
          <a:xfrm>
            <a:off x="3252304" y="4087213"/>
            <a:ext cx="8255000" cy="1938992"/>
          </a:xfrm>
          <a:prstGeom prst="rect">
            <a:avLst/>
          </a:prstGeom>
          <a:noFill/>
        </p:spPr>
        <p:txBody>
          <a:bodyPr wrap="square">
            <a:spAutoFit/>
          </a:bodyPr>
          <a:lstStyle/>
          <a:p>
            <a:r>
              <a:rPr lang="en-US" sz="2400" b="1" u="sng" dirty="0">
                <a:solidFill>
                  <a:schemeClr val="bg1"/>
                </a:solidFill>
                <a:latin typeface="Arial" panose="020B0604020202020204" pitchFamily="34" charset="0"/>
                <a:ea typeface="Calibri" panose="020F0502020204030204" pitchFamily="34" charset="0"/>
                <a:cs typeface="Arial" panose="020B0604020202020204" pitchFamily="34" charset="0"/>
              </a:rPr>
              <a:t>DEP Mission</a:t>
            </a:r>
          </a:p>
          <a:p>
            <a:r>
              <a:rPr lang="en-US" sz="2400" dirty="0">
                <a:solidFill>
                  <a:schemeClr val="bg1"/>
                </a:solidFill>
                <a:latin typeface="Arial" panose="020B0604020202020204" pitchFamily="34" charset="0"/>
                <a:cs typeface="Arial" panose="020B0604020202020204" pitchFamily="34" charset="0"/>
              </a:rPr>
              <a:t>DEP’s mission is to protect, conserve and manage the state’s natural resources and enforces its environmental laws. DEP values are leadership, integrity, accountability, communication, innovation and service. </a:t>
            </a:r>
          </a:p>
        </p:txBody>
      </p:sp>
      <p:sp>
        <p:nvSpPr>
          <p:cNvPr id="7" name="TextBox 6">
            <a:extLst>
              <a:ext uri="{FF2B5EF4-FFF2-40B4-BE49-F238E27FC236}">
                <a16:creationId xmlns:a16="http://schemas.microsoft.com/office/drawing/2014/main" id="{154D2DF7-0316-4697-8F51-5952E6AAA3F3}"/>
              </a:ext>
            </a:extLst>
          </p:cNvPr>
          <p:cNvSpPr txBox="1"/>
          <p:nvPr/>
        </p:nvSpPr>
        <p:spPr>
          <a:xfrm>
            <a:off x="470904" y="1349330"/>
            <a:ext cx="7754363" cy="1569660"/>
          </a:xfrm>
          <a:prstGeom prst="rect">
            <a:avLst/>
          </a:prstGeom>
          <a:noFill/>
        </p:spPr>
        <p:txBody>
          <a:bodyPr wrap="square">
            <a:spAutoFit/>
          </a:bodyPr>
          <a:lstStyle/>
          <a:p>
            <a:pPr algn="l"/>
            <a:r>
              <a:rPr lang="en-US" sz="2400" b="1" i="0" u="sng" dirty="0">
                <a:solidFill>
                  <a:srgbClr val="435030"/>
                </a:solidFill>
                <a:effectLst/>
                <a:latin typeface="Arial" panose="020B0604020202020204" pitchFamily="34" charset="0"/>
                <a:cs typeface="Arial" panose="020B0604020202020204" pitchFamily="34" charset="0"/>
              </a:rPr>
              <a:t>DEP Vision</a:t>
            </a:r>
            <a:endParaRPr lang="en-US" sz="2400" b="0" i="0" u="sng" dirty="0">
              <a:solidFill>
                <a:srgbClr val="435030"/>
              </a:solidFill>
              <a:effectLst/>
              <a:latin typeface="Arial" panose="020B0604020202020204" pitchFamily="34" charset="0"/>
              <a:cs typeface="Arial" panose="020B0604020202020204" pitchFamily="34" charset="0"/>
            </a:endParaRPr>
          </a:p>
          <a:p>
            <a:pPr algn="l"/>
            <a:r>
              <a:rPr lang="en-US" sz="2400" b="0" i="0" dirty="0">
                <a:effectLst/>
                <a:latin typeface="Arial" panose="020B0604020202020204" pitchFamily="34" charset="0"/>
                <a:cs typeface="Arial" panose="020B0604020202020204" pitchFamily="34" charset="0"/>
              </a:rPr>
              <a:t>To advance Florida’s position as a world leader in protecting natural resources while growing the state’s economy.</a:t>
            </a:r>
          </a:p>
        </p:txBody>
      </p:sp>
      <p:pic>
        <p:nvPicPr>
          <p:cNvPr id="2050" name="Picture 2" descr="Oleta River State Park - A new growth of mangroves">
            <a:extLst>
              <a:ext uri="{FF2B5EF4-FFF2-40B4-BE49-F238E27FC236}">
                <a16:creationId xmlns:a16="http://schemas.microsoft.com/office/drawing/2014/main" id="{DA2E3573-031C-426B-9120-C30A39067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35" y="4204944"/>
            <a:ext cx="2861469" cy="190764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052" name="Picture 4" descr="Honeymoon Island State Park - Blue Skies &amp; White Sands on the beach">
            <a:extLst>
              <a:ext uri="{FF2B5EF4-FFF2-40B4-BE49-F238E27FC236}">
                <a16:creationId xmlns:a16="http://schemas.microsoft.com/office/drawing/2014/main" id="{DA0F6896-85AE-4616-9FA8-BA7D0BC57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168" y="1349330"/>
            <a:ext cx="2797212" cy="1864809"/>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AB5431-F291-4B0D-89C7-6DD1CB060F62}"/>
              </a:ext>
            </a:extLst>
          </p:cNvPr>
          <p:cNvSpPr txBox="1"/>
          <p:nvPr/>
        </p:nvSpPr>
        <p:spPr>
          <a:xfrm>
            <a:off x="1627419" y="385622"/>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ORGANIZATIONAL CHART</a:t>
            </a:r>
            <a:endParaRPr lang="en-US" sz="2500" b="1" dirty="0">
              <a:solidFill>
                <a:srgbClr val="DBEAC6"/>
              </a:solidFill>
              <a:latin typeface="Arial" panose="020B060402020202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447D71E-3B75-4122-BD96-1677E1027B11}"/>
              </a:ext>
            </a:extLst>
          </p:cNvPr>
          <p:cNvPicPr>
            <a:picLocks noChangeAspect="1"/>
          </p:cNvPicPr>
          <p:nvPr/>
        </p:nvPicPr>
        <p:blipFill>
          <a:blip r:embed="rId3"/>
          <a:stretch>
            <a:fillRect/>
          </a:stretch>
        </p:blipFill>
        <p:spPr>
          <a:xfrm>
            <a:off x="1212979" y="1246114"/>
            <a:ext cx="8724123" cy="5611886"/>
          </a:xfrm>
          <a:prstGeom prst="rect">
            <a:avLst/>
          </a:prstGeom>
        </p:spPr>
      </p:pic>
      <p:sp>
        <p:nvSpPr>
          <p:cNvPr id="4" name="Rectangle 3">
            <a:extLst>
              <a:ext uri="{FF2B5EF4-FFF2-40B4-BE49-F238E27FC236}">
                <a16:creationId xmlns:a16="http://schemas.microsoft.com/office/drawing/2014/main" id="{9871080D-2D4C-49C5-AB70-E5C0D5546733}"/>
              </a:ext>
            </a:extLst>
          </p:cNvPr>
          <p:cNvSpPr/>
          <p:nvPr/>
        </p:nvSpPr>
        <p:spPr>
          <a:xfrm>
            <a:off x="9442571" y="3193400"/>
            <a:ext cx="363902" cy="100305"/>
          </a:xfrm>
          <a:prstGeom prst="rect">
            <a:avLst/>
          </a:prstGeom>
          <a:solidFill>
            <a:srgbClr val="D4EBF3"/>
          </a:solidFill>
          <a:ln>
            <a:solidFill>
              <a:srgbClr val="D4EB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BEEF5"/>
              </a:solidFill>
            </a:endParaRPr>
          </a:p>
        </p:txBody>
      </p:sp>
    </p:spTree>
    <p:extLst>
      <p:ext uri="{BB962C8B-B14F-4D97-AF65-F5344CB8AC3E}">
        <p14:creationId xmlns:p14="http://schemas.microsoft.com/office/powerpoint/2010/main" val="392071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D3617-ECA8-7747-BED7-1F0CD2E71CCA}"/>
              </a:ext>
            </a:extLst>
          </p:cNvPr>
          <p:cNvSpPr txBox="1"/>
          <p:nvPr/>
        </p:nvSpPr>
        <p:spPr>
          <a:xfrm>
            <a:off x="8309288" y="5544844"/>
            <a:ext cx="3581017" cy="461665"/>
          </a:xfrm>
          <a:prstGeom prst="rect">
            <a:avLst/>
          </a:prstGeom>
          <a:noFill/>
        </p:spPr>
        <p:txBody>
          <a:bodyPr wrap="square" rtlCol="0">
            <a:spAutoFit/>
          </a:bodyPr>
          <a:lstStyle/>
          <a:p>
            <a:pPr algn="ctr"/>
            <a:r>
              <a:rPr lang="en-US" sz="2400" dirty="0">
                <a:solidFill>
                  <a:srgbClr val="42463A"/>
                </a:solidFill>
                <a:latin typeface="Arial" panose="020B0604020202020204" pitchFamily="34" charset="0"/>
                <a:ea typeface="Verdana" panose="020B0604030504040204" pitchFamily="34" charset="0"/>
                <a:cs typeface="Arial" panose="020B0604020202020204" pitchFamily="34" charset="0"/>
              </a:rPr>
              <a:t>Ecosystems Restoration</a:t>
            </a:r>
            <a:endParaRPr lang="en-US" dirty="0">
              <a:solidFill>
                <a:srgbClr val="42463A"/>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7319B6C2-D7B8-0942-82DF-F1D3C0381699}"/>
              </a:ext>
            </a:extLst>
          </p:cNvPr>
          <p:cNvSpPr txBox="1"/>
          <p:nvPr/>
        </p:nvSpPr>
        <p:spPr>
          <a:xfrm>
            <a:off x="554487" y="5559767"/>
            <a:ext cx="3019753" cy="461665"/>
          </a:xfrm>
          <a:prstGeom prst="rect">
            <a:avLst/>
          </a:prstGeom>
          <a:noFill/>
        </p:spPr>
        <p:txBody>
          <a:bodyPr wrap="square" rtlCol="0">
            <a:spAutoFit/>
          </a:bodyPr>
          <a:lstStyle/>
          <a:p>
            <a:pPr algn="ctr"/>
            <a:r>
              <a:rPr lang="en-US" sz="2400" dirty="0">
                <a:solidFill>
                  <a:srgbClr val="42463A"/>
                </a:solidFill>
                <a:latin typeface="Arial" panose="020B0604020202020204" pitchFamily="34" charset="0"/>
                <a:ea typeface="Verdana" panose="020B0604030504040204" pitchFamily="34" charset="0"/>
                <a:cs typeface="Arial" panose="020B0604020202020204" pitchFamily="34" charset="0"/>
              </a:rPr>
              <a:t>Land and Recreation</a:t>
            </a:r>
          </a:p>
        </p:txBody>
      </p:sp>
      <p:sp>
        <p:nvSpPr>
          <p:cNvPr id="4" name="TextBox 3">
            <a:extLst>
              <a:ext uri="{FF2B5EF4-FFF2-40B4-BE49-F238E27FC236}">
                <a16:creationId xmlns:a16="http://schemas.microsoft.com/office/drawing/2014/main" id="{A1F30DDD-AB98-7746-BF93-9CE4C310E228}"/>
              </a:ext>
            </a:extLst>
          </p:cNvPr>
          <p:cNvSpPr txBox="1"/>
          <p:nvPr/>
        </p:nvSpPr>
        <p:spPr>
          <a:xfrm>
            <a:off x="5233329" y="5559766"/>
            <a:ext cx="1725342" cy="461665"/>
          </a:xfrm>
          <a:prstGeom prst="rect">
            <a:avLst/>
          </a:prstGeom>
          <a:noFill/>
        </p:spPr>
        <p:txBody>
          <a:bodyPr wrap="square" rtlCol="0">
            <a:spAutoFit/>
          </a:bodyPr>
          <a:lstStyle/>
          <a:p>
            <a:pPr algn="ctr"/>
            <a:r>
              <a:rPr lang="en-US" sz="2400" dirty="0">
                <a:solidFill>
                  <a:srgbClr val="42463A"/>
                </a:solidFill>
                <a:latin typeface="Arial" panose="020B0604020202020204" pitchFamily="34" charset="0"/>
                <a:ea typeface="Verdana" panose="020B0604030504040204" pitchFamily="34" charset="0"/>
                <a:cs typeface="Arial" panose="020B0604020202020204" pitchFamily="34" charset="0"/>
              </a:rPr>
              <a:t>Regulatory</a:t>
            </a:r>
            <a:endParaRPr lang="en-US" dirty="0">
              <a:solidFill>
                <a:srgbClr val="42463A"/>
              </a:solidFill>
              <a:latin typeface="Arial" panose="020B0604020202020204" pitchFamily="34" charset="0"/>
              <a:ea typeface="Verdana" panose="020B060403050404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1460550-7AB0-4712-B796-643B2564B5A6}"/>
              </a:ext>
            </a:extLst>
          </p:cNvPr>
          <p:cNvPicPr>
            <a:picLocks noChangeAspect="1"/>
          </p:cNvPicPr>
          <p:nvPr/>
        </p:nvPicPr>
        <p:blipFill>
          <a:blip r:embed="rId3"/>
          <a:stretch>
            <a:fillRect/>
          </a:stretch>
        </p:blipFill>
        <p:spPr>
          <a:xfrm>
            <a:off x="631905" y="1574945"/>
            <a:ext cx="2869460" cy="2909500"/>
          </a:xfrm>
          <a:prstGeom prst="rect">
            <a:avLst/>
          </a:prstGeom>
          <a:effectLst>
            <a:innerShdw blurRad="114300">
              <a:prstClr val="black"/>
            </a:innerShdw>
          </a:effectLst>
        </p:spPr>
      </p:pic>
      <p:pic>
        <p:nvPicPr>
          <p:cNvPr id="13" name="Picture 12">
            <a:extLst>
              <a:ext uri="{FF2B5EF4-FFF2-40B4-BE49-F238E27FC236}">
                <a16:creationId xmlns:a16="http://schemas.microsoft.com/office/drawing/2014/main" id="{6CC6CDBC-2C18-4221-8237-C8E826AC5CA0}"/>
              </a:ext>
            </a:extLst>
          </p:cNvPr>
          <p:cNvPicPr>
            <a:picLocks noChangeAspect="1"/>
          </p:cNvPicPr>
          <p:nvPr/>
        </p:nvPicPr>
        <p:blipFill>
          <a:blip r:embed="rId4"/>
          <a:stretch>
            <a:fillRect/>
          </a:stretch>
        </p:blipFill>
        <p:spPr>
          <a:xfrm>
            <a:off x="4616066" y="1574945"/>
            <a:ext cx="3034547" cy="2909500"/>
          </a:xfrm>
          <a:prstGeom prst="rect">
            <a:avLst/>
          </a:prstGeom>
          <a:effectLst>
            <a:innerShdw blurRad="114300">
              <a:prstClr val="black"/>
            </a:innerShdw>
          </a:effectLst>
        </p:spPr>
      </p:pic>
      <p:pic>
        <p:nvPicPr>
          <p:cNvPr id="15" name="Picture 14">
            <a:extLst>
              <a:ext uri="{FF2B5EF4-FFF2-40B4-BE49-F238E27FC236}">
                <a16:creationId xmlns:a16="http://schemas.microsoft.com/office/drawing/2014/main" id="{B99BDF63-0491-4E2C-B215-8BD300FC0651}"/>
              </a:ext>
            </a:extLst>
          </p:cNvPr>
          <p:cNvPicPr>
            <a:picLocks noChangeAspect="1"/>
          </p:cNvPicPr>
          <p:nvPr/>
        </p:nvPicPr>
        <p:blipFill>
          <a:blip r:embed="rId5"/>
          <a:stretch>
            <a:fillRect/>
          </a:stretch>
        </p:blipFill>
        <p:spPr>
          <a:xfrm>
            <a:off x="8582522" y="1574945"/>
            <a:ext cx="3034547" cy="2909500"/>
          </a:xfrm>
          <a:prstGeom prst="rect">
            <a:avLst/>
          </a:prstGeom>
          <a:effectLst>
            <a:innerShdw blurRad="114300">
              <a:prstClr val="black"/>
            </a:innerShdw>
          </a:effectLst>
        </p:spPr>
      </p:pic>
      <p:sp>
        <p:nvSpPr>
          <p:cNvPr id="9" name="TextBox 8">
            <a:extLst>
              <a:ext uri="{FF2B5EF4-FFF2-40B4-BE49-F238E27FC236}">
                <a16:creationId xmlns:a16="http://schemas.microsoft.com/office/drawing/2014/main" id="{947E2346-DF29-4E3E-9178-F4963D5054CC}"/>
              </a:ext>
            </a:extLst>
          </p:cNvPr>
          <p:cNvSpPr txBox="1"/>
          <p:nvPr/>
        </p:nvSpPr>
        <p:spPr>
          <a:xfrm>
            <a:off x="1627419" y="385622"/>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THE THREE PILLARS</a:t>
            </a:r>
            <a:endParaRPr lang="en-US" sz="2500" b="1" dirty="0">
              <a:solidFill>
                <a:srgbClr val="DBEAC6"/>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6318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606766" y="867360"/>
            <a:ext cx="6580349" cy="5355312"/>
          </a:xfrm>
          <a:prstGeom prst="rect">
            <a:avLst/>
          </a:prstGeom>
          <a:noFill/>
        </p:spPr>
        <p:txBody>
          <a:bodyPr wrap="square">
            <a:spAutoFit/>
          </a:bodyPr>
          <a:lstStyle/>
          <a:p>
            <a:endParaRPr lang="en-US" sz="23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300" b="1" dirty="0">
                <a:solidFill>
                  <a:srgbClr val="42463A"/>
                </a:solidFill>
                <a:latin typeface="Arial" panose="020B0604020202020204" pitchFamily="34" charset="0"/>
                <a:ea typeface="Calibri" panose="020F0502020204030204" pitchFamily="34" charset="0"/>
                <a:cs typeface="Arial" panose="020B0604020202020204" pitchFamily="34" charset="0"/>
              </a:rPr>
              <a:t>Central District - Orlando.</a:t>
            </a:r>
          </a:p>
          <a:p>
            <a:endParaRPr lang="en-US" sz="2300" b="1" dirty="0">
              <a:solidFill>
                <a:srgbClr val="42463A"/>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300" b="1" dirty="0">
                <a:solidFill>
                  <a:srgbClr val="42463A"/>
                </a:solidFill>
                <a:latin typeface="Arial" panose="020B0604020202020204" pitchFamily="34" charset="0"/>
                <a:ea typeface="Calibri" panose="020F0502020204030204" pitchFamily="34" charset="0"/>
                <a:cs typeface="Arial" panose="020B0604020202020204" pitchFamily="34" charset="0"/>
              </a:rPr>
              <a:t>Southeast District – West Palm Beach</a:t>
            </a:r>
            <a:r>
              <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rPr>
              <a:t>.</a:t>
            </a:r>
          </a:p>
          <a:p>
            <a:endPar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300" b="1" dirty="0">
                <a:solidFill>
                  <a:srgbClr val="42463A"/>
                </a:solidFill>
                <a:latin typeface="Arial" panose="020B0604020202020204" pitchFamily="34" charset="0"/>
                <a:ea typeface="Calibri" panose="020F0502020204030204" pitchFamily="34" charset="0"/>
                <a:cs typeface="Arial" panose="020B0604020202020204" pitchFamily="34" charset="0"/>
              </a:rPr>
              <a:t>South District – Fort Myers.</a:t>
            </a:r>
            <a:r>
              <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a:buFont typeface="Arial" panose="020B0604020202020204" pitchFamily="34" charset="0"/>
              <a:buChar char="•"/>
            </a:pPr>
            <a:endPar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300" b="1" dirty="0">
                <a:solidFill>
                  <a:srgbClr val="42463A"/>
                </a:solidFill>
                <a:latin typeface="Arial" panose="020B0604020202020204" pitchFamily="34" charset="0"/>
                <a:ea typeface="Calibri" panose="020F0502020204030204" pitchFamily="34" charset="0"/>
                <a:cs typeface="Arial" panose="020B0604020202020204" pitchFamily="34" charset="0"/>
              </a:rPr>
              <a:t>Southwest District – Temple Terrace (Tampa). </a:t>
            </a:r>
          </a:p>
          <a:p>
            <a:pPr marL="342900" indent="-342900">
              <a:buFont typeface="Arial" panose="020B0604020202020204" pitchFamily="34" charset="0"/>
              <a:buChar char="•"/>
            </a:pPr>
            <a:endPar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300" b="1" dirty="0">
                <a:solidFill>
                  <a:srgbClr val="42463A"/>
                </a:solidFill>
                <a:highlight>
                  <a:srgbClr val="FFFF00"/>
                </a:highlight>
                <a:latin typeface="Arial" panose="020B0604020202020204" pitchFamily="34" charset="0"/>
                <a:ea typeface="Calibri" panose="020F0502020204030204" pitchFamily="34" charset="0"/>
                <a:cs typeface="Arial" panose="020B0604020202020204" pitchFamily="34" charset="0"/>
              </a:rPr>
              <a:t>Northeast District – Jacksonville.</a:t>
            </a:r>
          </a:p>
          <a:p>
            <a:pPr marL="342900" indent="-342900">
              <a:buFont typeface="Arial" panose="020B0604020202020204" pitchFamily="34" charset="0"/>
              <a:buChar char="•"/>
            </a:pPr>
            <a:endPar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300" b="1" dirty="0">
                <a:solidFill>
                  <a:srgbClr val="42463A"/>
                </a:solidFill>
                <a:latin typeface="Arial" panose="020B0604020202020204" pitchFamily="34" charset="0"/>
                <a:ea typeface="Calibri" panose="020F0502020204030204" pitchFamily="34" charset="0"/>
                <a:cs typeface="Arial" panose="020B0604020202020204" pitchFamily="34" charset="0"/>
              </a:rPr>
              <a:t>Northwest District – Pensacola.</a:t>
            </a:r>
            <a:endParaRPr lang="en-US" sz="2300" b="1" dirty="0">
              <a:solidFill>
                <a:srgbClr val="42463A"/>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000" b="1" dirty="0">
              <a:solidFill>
                <a:srgbClr val="42463A"/>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391886" y="5868729"/>
            <a:ext cx="11647714" cy="707886"/>
          </a:xfrm>
          <a:prstGeom prst="rect">
            <a:avLst/>
          </a:prstGeom>
          <a:noFill/>
        </p:spPr>
        <p:txBody>
          <a:bodyPr wrap="square">
            <a:spAutoFit/>
          </a:bodyPr>
          <a:lstStyle/>
          <a:p>
            <a:pPr algn="ctr"/>
            <a:r>
              <a:rPr lang="en-US" sz="2000" b="1" err="1">
                <a:solidFill>
                  <a:schemeClr val="bg1"/>
                </a:solidFill>
                <a:latin typeface="Arial" panose="020B0604020202020204" pitchFamily="34" charset="0"/>
                <a:ea typeface="Calibri" panose="020F0502020204030204" pitchFamily="34" charset="0"/>
                <a:cs typeface="Arial" panose="020B0604020202020204" pitchFamily="34" charset="0"/>
              </a:rPr>
              <a:t>FloridaDEP.gov</a:t>
            </a:r>
            <a:endParaRPr lang="en-US" sz="20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1D0100-3AD5-2715-8D76-5BD4A8A358D3}"/>
              </a:ext>
            </a:extLst>
          </p:cNvPr>
          <p:cNvSpPr txBox="1"/>
          <p:nvPr/>
        </p:nvSpPr>
        <p:spPr>
          <a:xfrm>
            <a:off x="1595522" y="399560"/>
            <a:ext cx="10366247" cy="483017"/>
          </a:xfrm>
          <a:prstGeom prst="rect">
            <a:avLst/>
          </a:prstGeom>
          <a:noFill/>
        </p:spPr>
        <p:txBody>
          <a:bodyPr wrap="square" rtlCol="0">
            <a:spAutoFit/>
          </a:bodyPr>
          <a:lstStyle/>
          <a:p>
            <a:pP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REGULATORY DISTRICTS</a:t>
            </a:r>
          </a:p>
        </p:txBody>
      </p:sp>
      <p:pic>
        <p:nvPicPr>
          <p:cNvPr id="7" name="Picture 7">
            <a:extLst>
              <a:ext uri="{FF2B5EF4-FFF2-40B4-BE49-F238E27FC236}">
                <a16:creationId xmlns:a16="http://schemas.microsoft.com/office/drawing/2014/main" id="{09D17505-0B04-3B24-3A19-5F78FE2A0B8D}"/>
              </a:ext>
            </a:extLst>
          </p:cNvPr>
          <p:cNvPicPr>
            <a:picLocks noChangeAspect="1"/>
          </p:cNvPicPr>
          <p:nvPr/>
        </p:nvPicPr>
        <p:blipFill>
          <a:blip r:embed="rId3"/>
          <a:stretch>
            <a:fillRect/>
          </a:stretch>
        </p:blipFill>
        <p:spPr>
          <a:xfrm>
            <a:off x="8003006" y="1498722"/>
            <a:ext cx="3785936" cy="3700135"/>
          </a:xfrm>
          <a:prstGeom prst="rect">
            <a:avLst/>
          </a:prstGeom>
        </p:spPr>
      </p:pic>
      <p:pic>
        <p:nvPicPr>
          <p:cNvPr id="8" name="Picture 8">
            <a:extLst>
              <a:ext uri="{FF2B5EF4-FFF2-40B4-BE49-F238E27FC236}">
                <a16:creationId xmlns:a16="http://schemas.microsoft.com/office/drawing/2014/main" id="{0430D86D-1938-485B-4C6C-2CEC1FD4D87F}"/>
              </a:ext>
            </a:extLst>
          </p:cNvPr>
          <p:cNvPicPr>
            <a:picLocks noChangeAspect="1"/>
          </p:cNvPicPr>
          <p:nvPr/>
        </p:nvPicPr>
        <p:blipFill>
          <a:blip r:embed="rId4"/>
          <a:stretch>
            <a:fillRect/>
          </a:stretch>
        </p:blipFill>
        <p:spPr>
          <a:xfrm>
            <a:off x="10898856" y="1775410"/>
            <a:ext cx="200025" cy="219075"/>
          </a:xfrm>
          <a:prstGeom prst="rect">
            <a:avLst/>
          </a:prstGeom>
        </p:spPr>
      </p:pic>
      <p:pic>
        <p:nvPicPr>
          <p:cNvPr id="9" name="Picture 9">
            <a:extLst>
              <a:ext uri="{FF2B5EF4-FFF2-40B4-BE49-F238E27FC236}">
                <a16:creationId xmlns:a16="http://schemas.microsoft.com/office/drawing/2014/main" id="{FEEAD377-414F-CF86-D7D2-E989CE33338C}"/>
              </a:ext>
            </a:extLst>
          </p:cNvPr>
          <p:cNvPicPr>
            <a:picLocks noChangeAspect="1"/>
          </p:cNvPicPr>
          <p:nvPr/>
        </p:nvPicPr>
        <p:blipFill>
          <a:blip r:embed="rId5"/>
          <a:stretch>
            <a:fillRect/>
          </a:stretch>
        </p:blipFill>
        <p:spPr>
          <a:xfrm>
            <a:off x="9761370" y="1955633"/>
            <a:ext cx="1211681" cy="1683420"/>
          </a:xfrm>
          <a:prstGeom prst="rect">
            <a:avLst/>
          </a:prstGeom>
        </p:spPr>
      </p:pic>
      <p:pic>
        <p:nvPicPr>
          <p:cNvPr id="10" name="Picture 10">
            <a:extLst>
              <a:ext uri="{FF2B5EF4-FFF2-40B4-BE49-F238E27FC236}">
                <a16:creationId xmlns:a16="http://schemas.microsoft.com/office/drawing/2014/main" id="{BCA3B5CC-80AC-71BE-47CB-28E8A6B643FB}"/>
              </a:ext>
            </a:extLst>
          </p:cNvPr>
          <p:cNvPicPr>
            <a:picLocks noChangeAspect="1"/>
          </p:cNvPicPr>
          <p:nvPr/>
        </p:nvPicPr>
        <p:blipFill>
          <a:blip r:embed="rId6"/>
          <a:stretch>
            <a:fillRect/>
          </a:stretch>
        </p:blipFill>
        <p:spPr>
          <a:xfrm>
            <a:off x="7120689" y="3590150"/>
            <a:ext cx="2743200" cy="1763173"/>
          </a:xfrm>
          <a:prstGeom prst="rect">
            <a:avLst/>
          </a:prstGeom>
        </p:spPr>
      </p:pic>
    </p:spTree>
    <p:extLst>
      <p:ext uri="{BB962C8B-B14F-4D97-AF65-F5344CB8AC3E}">
        <p14:creationId xmlns:p14="http://schemas.microsoft.com/office/powerpoint/2010/main" val="285248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8C0333-9523-324D-AE3E-4250B6028816}"/>
              </a:ext>
            </a:extLst>
          </p:cNvPr>
          <p:cNvSpPr txBox="1"/>
          <p:nvPr/>
        </p:nvSpPr>
        <p:spPr>
          <a:xfrm>
            <a:off x="1584889" y="428152"/>
            <a:ext cx="10366247" cy="497637"/>
          </a:xfrm>
          <a:prstGeom prst="rect">
            <a:avLst/>
          </a:prstGeom>
          <a:noFill/>
        </p:spPr>
        <p:txBody>
          <a:bodyPr wrap="square" rtlCol="0">
            <a:spAutoFit/>
          </a:bodyPr>
          <a:lstStyle/>
          <a:p>
            <a:pPr>
              <a:lnSpc>
                <a:spcPts val="3000"/>
              </a:lnSpc>
            </a:pPr>
            <a:r>
              <a:rPr lang="en-US" sz="3500" b="1" spc="-150" dirty="0">
                <a:solidFill>
                  <a:schemeClr val="bg1"/>
                </a:solidFill>
                <a:latin typeface="Arial" panose="020B0604020202020204" pitchFamily="34" charset="0"/>
                <a:ea typeface="Verdana" panose="020B0604030504040204" pitchFamily="34" charset="0"/>
                <a:cs typeface="Arial" panose="020B0604020202020204" pitchFamily="34" charset="0"/>
              </a:rPr>
              <a:t>NORTHEAST DISTRICT PERMITTING</a:t>
            </a:r>
          </a:p>
        </p:txBody>
      </p:sp>
      <p:sp>
        <p:nvSpPr>
          <p:cNvPr id="3" name="TextBox 2">
            <a:extLst>
              <a:ext uri="{FF2B5EF4-FFF2-40B4-BE49-F238E27FC236}">
                <a16:creationId xmlns:a16="http://schemas.microsoft.com/office/drawing/2014/main" id="{024A563D-3AE2-4E05-0A40-F9189140C924}"/>
              </a:ext>
            </a:extLst>
          </p:cNvPr>
          <p:cNvSpPr txBox="1"/>
          <p:nvPr/>
        </p:nvSpPr>
        <p:spPr>
          <a:xfrm>
            <a:off x="402529" y="1504460"/>
            <a:ext cx="11452014" cy="3693319"/>
          </a:xfrm>
          <a:prstGeom prst="rect">
            <a:avLst/>
          </a:prstGeom>
          <a:noFill/>
        </p:spPr>
        <p:txBody>
          <a:bodyPr wrap="square">
            <a:spAutoFit/>
          </a:bodyPr>
          <a:lstStyle/>
          <a:p>
            <a:r>
              <a:rPr lang="en-US" sz="2400" b="1" dirty="0">
                <a:solidFill>
                  <a:schemeClr val="accent2"/>
                </a:solidFill>
                <a:latin typeface="Arial"/>
                <a:ea typeface="Verdana"/>
                <a:cs typeface="Arial"/>
              </a:rPr>
              <a:t>Northeast District Permitting Program </a:t>
            </a:r>
            <a:br>
              <a:rPr lang="en-US" sz="1800" b="1" u="sng" dirty="0">
                <a:solidFill>
                  <a:schemeClr val="accent2"/>
                </a:solidFill>
                <a:latin typeface="Arial"/>
                <a:ea typeface="Verdana"/>
                <a:cs typeface="Arial"/>
              </a:rPr>
            </a:br>
            <a:endParaRPr lang="en-US" sz="1800" b="1" u="sng" dirty="0">
              <a:solidFill>
                <a:schemeClr val="accent2"/>
              </a:solidFill>
              <a:latin typeface="Arial"/>
              <a:ea typeface="Verdana"/>
              <a:cs typeface="Arial"/>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Environmental permits help minimize potential environmental disruption as the result of common human activities.</a:t>
            </a:r>
          </a:p>
          <a:p>
            <a:pPr marL="342900" indent="-342900">
              <a:buFont typeface="Arial" panose="020B0604020202020204" pitchFamily="34" charset="0"/>
              <a:buChar char="•"/>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DEP’s Northeast District works proactively with stakeholders to consistently draft high quality permits in the shortest time possible.</a:t>
            </a:r>
          </a:p>
          <a:p>
            <a:pPr marL="342900" indent="-342900">
              <a:buFont typeface="Arial" panose="020B0604020202020204" pitchFamily="34" charset="0"/>
              <a:buChar char="•"/>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In an average year, the Northeast District will handle over 2,000 permits, clearances and other authorizations.</a:t>
            </a:r>
          </a:p>
          <a:p>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3580AE73-F2DE-4C5A-8991-61491D3A12AF}"/>
              </a:ext>
            </a:extLst>
          </p:cNvPr>
          <p:cNvGraphicFramePr>
            <a:graphicFrameLocks noGrp="1"/>
          </p:cNvGraphicFramePr>
          <p:nvPr>
            <p:extLst>
              <p:ext uri="{D42A27DB-BD31-4B8C-83A1-F6EECF244321}">
                <p14:modId xmlns:p14="http://schemas.microsoft.com/office/powerpoint/2010/main" val="3768386732"/>
              </p:ext>
            </p:extLst>
          </p:nvPr>
        </p:nvGraphicFramePr>
        <p:xfrm>
          <a:off x="131990" y="4188065"/>
          <a:ext cx="11911085" cy="2352432"/>
        </p:xfrm>
        <a:graphic>
          <a:graphicData uri="http://schemas.openxmlformats.org/drawingml/2006/table">
            <a:tbl>
              <a:tblPr firstRow="1" bandRow="1">
                <a:tableStyleId>{93296810-A885-4BE3-A3E7-6D5BEEA58F35}</a:tableStyleId>
              </a:tblPr>
              <a:tblGrid>
                <a:gridCol w="4510031">
                  <a:extLst>
                    <a:ext uri="{9D8B030D-6E8A-4147-A177-3AD203B41FA5}">
                      <a16:colId xmlns:a16="http://schemas.microsoft.com/office/drawing/2014/main" val="1502389043"/>
                    </a:ext>
                  </a:extLst>
                </a:gridCol>
                <a:gridCol w="2909748">
                  <a:extLst>
                    <a:ext uri="{9D8B030D-6E8A-4147-A177-3AD203B41FA5}">
                      <a16:colId xmlns:a16="http://schemas.microsoft.com/office/drawing/2014/main" val="1209431936"/>
                    </a:ext>
                  </a:extLst>
                </a:gridCol>
                <a:gridCol w="1520928">
                  <a:extLst>
                    <a:ext uri="{9D8B030D-6E8A-4147-A177-3AD203B41FA5}">
                      <a16:colId xmlns:a16="http://schemas.microsoft.com/office/drawing/2014/main" val="3352326423"/>
                    </a:ext>
                  </a:extLst>
                </a:gridCol>
                <a:gridCol w="2970378">
                  <a:extLst>
                    <a:ext uri="{9D8B030D-6E8A-4147-A177-3AD203B41FA5}">
                      <a16:colId xmlns:a16="http://schemas.microsoft.com/office/drawing/2014/main" val="2669820325"/>
                    </a:ext>
                  </a:extLst>
                </a:gridCol>
              </a:tblGrid>
              <a:tr h="461894">
                <a:tc>
                  <a:txBody>
                    <a:bodyPr/>
                    <a:lstStyle/>
                    <a:p>
                      <a:pPr algn="ctr"/>
                      <a:r>
                        <a:rPr lang="en-US" sz="1400"/>
                        <a:t>Permitting Contacts for Northeast District</a:t>
                      </a:r>
                      <a:endParaRPr lang="en-US" sz="1400">
                        <a:latin typeface="Arial" panose="020B0604020202020204" pitchFamily="34" charset="0"/>
                        <a:cs typeface="Arial" panose="020B0604020202020204" pitchFamily="34" charset="0"/>
                      </a:endParaRPr>
                    </a:p>
                  </a:txBody>
                  <a:tcPr anchor="ctr">
                    <a:solidFill>
                      <a:srgbClr val="596A40"/>
                    </a:solidFill>
                  </a:tcPr>
                </a:tc>
                <a:tc>
                  <a:txBody>
                    <a:bodyPr/>
                    <a:lstStyle/>
                    <a:p>
                      <a:pPr algn="ctr"/>
                      <a:r>
                        <a:rPr lang="en-US" sz="1400"/>
                        <a:t>Title</a:t>
                      </a:r>
                      <a:endParaRPr lang="en-US" sz="1400">
                        <a:latin typeface="Arial" panose="020B0604020202020204" pitchFamily="34" charset="0"/>
                        <a:cs typeface="Arial" panose="020B0604020202020204" pitchFamily="34" charset="0"/>
                      </a:endParaRPr>
                    </a:p>
                  </a:txBody>
                  <a:tcPr anchor="ctr">
                    <a:solidFill>
                      <a:srgbClr val="596A40"/>
                    </a:solidFill>
                  </a:tcPr>
                </a:tc>
                <a:tc>
                  <a:txBody>
                    <a:bodyPr/>
                    <a:lstStyle/>
                    <a:p>
                      <a:pPr algn="ctr"/>
                      <a:r>
                        <a:rPr lang="en-US" sz="1400"/>
                        <a:t>Phone</a:t>
                      </a:r>
                      <a:endParaRPr lang="en-US" sz="1400">
                        <a:latin typeface="Arial" panose="020B0604020202020204" pitchFamily="34" charset="0"/>
                        <a:cs typeface="Arial" panose="020B0604020202020204" pitchFamily="34" charset="0"/>
                      </a:endParaRPr>
                    </a:p>
                  </a:txBody>
                  <a:tcPr anchor="ctr">
                    <a:solidFill>
                      <a:srgbClr val="596A40"/>
                    </a:solidFill>
                  </a:tcPr>
                </a:tc>
                <a:tc>
                  <a:txBody>
                    <a:bodyPr/>
                    <a:lstStyle/>
                    <a:p>
                      <a:pPr algn="ctr"/>
                      <a:r>
                        <a:rPr lang="en-US" sz="1400"/>
                        <a:t>Email</a:t>
                      </a:r>
                      <a:endParaRPr lang="en-US" sz="1400">
                        <a:latin typeface="Arial" panose="020B0604020202020204" pitchFamily="34" charset="0"/>
                        <a:cs typeface="Arial" panose="020B0604020202020204" pitchFamily="34" charset="0"/>
                      </a:endParaRPr>
                    </a:p>
                  </a:txBody>
                  <a:tcPr anchor="ctr">
                    <a:solidFill>
                      <a:srgbClr val="596A40"/>
                    </a:solidFill>
                  </a:tcPr>
                </a:tc>
                <a:extLst>
                  <a:ext uri="{0D108BD9-81ED-4DB2-BD59-A6C34878D82A}">
                    <a16:rowId xmlns:a16="http://schemas.microsoft.com/office/drawing/2014/main" val="1545832756"/>
                  </a:ext>
                </a:extLst>
              </a:tr>
              <a:tr h="386700">
                <a:tc>
                  <a:txBody>
                    <a:bodyPr/>
                    <a:lstStyle/>
                    <a:p>
                      <a:pPr lvl="0" algn="ctr">
                        <a:buNone/>
                      </a:pPr>
                      <a:r>
                        <a:rPr lang="en-US" sz="1400">
                          <a:latin typeface="Arial" panose="020B0604020202020204" pitchFamily="34" charset="0"/>
                          <a:cs typeface="Arial" panose="020B0604020202020204" pitchFamily="34" charset="0"/>
                        </a:rPr>
                        <a:t>Katie Miller</a:t>
                      </a:r>
                    </a:p>
                  </a:txBody>
                  <a:tcPr anchor="ctr"/>
                </a:tc>
                <a:tc>
                  <a:txBody>
                    <a:bodyPr/>
                    <a:lstStyle/>
                    <a:p>
                      <a:pPr lvl="0" algn="ctr">
                        <a:buNone/>
                      </a:pPr>
                      <a:r>
                        <a:rPr lang="en-US" sz="1400">
                          <a:latin typeface="Arial" panose="020B0604020202020204" pitchFamily="34" charset="0"/>
                          <a:cs typeface="Arial" panose="020B0604020202020204" pitchFamily="34" charset="0"/>
                        </a:rPr>
                        <a:t>Program Administrator</a:t>
                      </a:r>
                    </a:p>
                  </a:txBody>
                  <a:tcPr anchor="ctr"/>
                </a:tc>
                <a:tc>
                  <a:txBody>
                    <a:bodyPr/>
                    <a:lstStyle/>
                    <a:p>
                      <a:pPr lvl="0" algn="ctr">
                        <a:buNone/>
                      </a:pPr>
                      <a:r>
                        <a:rPr lang="en-US" sz="1400">
                          <a:latin typeface="Arial" panose="020B0604020202020204" pitchFamily="34" charset="0"/>
                          <a:cs typeface="Arial" panose="020B0604020202020204" pitchFamily="34" charset="0"/>
                        </a:rPr>
                        <a:t>904-256-1509</a:t>
                      </a:r>
                    </a:p>
                  </a:txBody>
                  <a:tcPr anchor="ctr"/>
                </a:tc>
                <a:tc>
                  <a:txBody>
                    <a:bodyPr/>
                    <a:lstStyle/>
                    <a:p>
                      <a:pPr lvl="0" algn="ctr">
                        <a:buNone/>
                      </a:pPr>
                      <a:r>
                        <a:rPr lang="en-US" sz="1200">
                          <a:latin typeface="Arial" panose="020B0604020202020204" pitchFamily="34" charset="0"/>
                          <a:cs typeface="Arial" panose="020B0604020202020204" pitchFamily="34" charset="0"/>
                          <a:hlinkClick r:id="rId3"/>
                        </a:rPr>
                        <a:t>Katie.Miller@FloridaDEP.gov</a:t>
                      </a:r>
                      <a:r>
                        <a:rPr lang="en-US" sz="120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694133043"/>
                  </a:ext>
                </a:extLst>
              </a:tr>
              <a:tr h="386701">
                <a:tc>
                  <a:txBody>
                    <a:bodyPr/>
                    <a:lstStyle/>
                    <a:p>
                      <a:pPr lvl="0" algn="ctr">
                        <a:buNone/>
                      </a:pPr>
                      <a:r>
                        <a:rPr lang="en-US" sz="1400" dirty="0">
                          <a:latin typeface="Arial" panose="020B0604020202020204" pitchFamily="34" charset="0"/>
                          <a:cs typeface="Arial" panose="020B0604020202020204" pitchFamily="34" charset="0"/>
                        </a:rPr>
                        <a:t>Paul Duff</a:t>
                      </a:r>
                    </a:p>
                  </a:txBody>
                  <a:tcPr anchor="ctr"/>
                </a:tc>
                <a:tc>
                  <a:txBody>
                    <a:bodyPr/>
                    <a:lstStyle/>
                    <a:p>
                      <a:pPr algn="ctr"/>
                      <a:r>
                        <a:rPr lang="en-US" sz="1400">
                          <a:latin typeface="Arial" panose="020B0604020202020204" pitchFamily="34" charset="0"/>
                          <a:cs typeface="Arial" panose="020B0604020202020204" pitchFamily="34" charset="0"/>
                        </a:rPr>
                        <a:t>Environmental Manager/CWE</a:t>
                      </a:r>
                    </a:p>
                  </a:txBody>
                  <a:tcPr anchor="ctr"/>
                </a:tc>
                <a:tc>
                  <a:txBody>
                    <a:bodyPr/>
                    <a:lstStyle/>
                    <a:p>
                      <a:pPr algn="ctr" fontAlgn="t"/>
                      <a:r>
                        <a:rPr lang="en-US" sz="1400" i="0">
                          <a:solidFill>
                            <a:schemeClr val="tx1"/>
                          </a:solidFill>
                          <a:effectLst/>
                          <a:latin typeface="Arial" panose="020B0604020202020204" pitchFamily="34" charset="0"/>
                          <a:cs typeface="Arial" panose="020B0604020202020204" pitchFamily="34" charset="0"/>
                        </a:rPr>
                        <a:t>904-256-1625</a:t>
                      </a:r>
                    </a:p>
                  </a:txBody>
                  <a:tcPr anchor="ctr"/>
                </a:tc>
                <a:tc>
                  <a:txBody>
                    <a:bodyPr/>
                    <a:lstStyle/>
                    <a:p>
                      <a:pPr algn="ctr" fontAlgn="t"/>
                      <a:r>
                        <a:rPr lang="en-US" sz="1200" i="0" u="sng">
                          <a:solidFill>
                            <a:srgbClr val="1E476B"/>
                          </a:solidFill>
                          <a:effectLst/>
                          <a:latin typeface="Arial" panose="020B0604020202020204" pitchFamily="34" charset="0"/>
                          <a:cs typeface="Arial" panose="020B0604020202020204" pitchFamily="34" charset="0"/>
                          <a:hlinkClick r:id="rId3"/>
                        </a:rPr>
                        <a:t>Paul.Duff@FloridaDEP.gov</a:t>
                      </a:r>
                      <a:endParaRPr lang="en-US" sz="1200" i="0">
                        <a:solidFill>
                          <a:srgbClr val="51515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25753401"/>
                  </a:ext>
                </a:extLst>
              </a:tr>
              <a:tr h="386701">
                <a:tc>
                  <a:txBody>
                    <a:bodyPr/>
                    <a:lstStyle/>
                    <a:p>
                      <a:pPr lvl="0" algn="ctr">
                        <a:buNone/>
                      </a:pPr>
                      <a:r>
                        <a:rPr lang="en-US" sz="1400" dirty="0">
                          <a:latin typeface="Arial" panose="020B0604020202020204" pitchFamily="34" charset="0"/>
                          <a:cs typeface="Arial" panose="020B0604020202020204" pitchFamily="34" charset="0"/>
                        </a:rPr>
                        <a:t>Taylor Hohmann</a:t>
                      </a:r>
                    </a:p>
                  </a:txBody>
                  <a:tcPr anchor="ctr"/>
                </a:tc>
                <a:tc>
                  <a:txBody>
                    <a:bodyPr/>
                    <a:lstStyle/>
                    <a:p>
                      <a:pPr algn="ctr"/>
                      <a:r>
                        <a:rPr lang="en-US" sz="1400" dirty="0">
                          <a:latin typeface="Arial" panose="020B0604020202020204" pitchFamily="34" charset="0"/>
                          <a:cs typeface="Arial" panose="020B0604020202020204" pitchFamily="34" charset="0"/>
                        </a:rPr>
                        <a:t>Environmental Manager</a:t>
                      </a:r>
                    </a:p>
                  </a:txBody>
                  <a:tcPr anchor="ctr"/>
                </a:tc>
                <a:tc>
                  <a:txBody>
                    <a:bodyPr/>
                    <a:lstStyle/>
                    <a:p>
                      <a:pPr algn="ctr" fontAlgn="t"/>
                      <a:r>
                        <a:rPr lang="en-US" sz="1400" i="0" dirty="0">
                          <a:solidFill>
                            <a:schemeClr val="tx1"/>
                          </a:solidFill>
                          <a:effectLst/>
                          <a:latin typeface="Arial" panose="020B0604020202020204" pitchFamily="34" charset="0"/>
                          <a:cs typeface="Arial" panose="020B0604020202020204" pitchFamily="34" charset="0"/>
                        </a:rPr>
                        <a:t>904-256-1640</a:t>
                      </a:r>
                    </a:p>
                  </a:txBody>
                  <a:tcPr anchor="ctr"/>
                </a:tc>
                <a:tc>
                  <a:txBody>
                    <a:bodyPr/>
                    <a:lstStyle/>
                    <a:p>
                      <a:pPr algn="ctr" fontAlgn="t"/>
                      <a:r>
                        <a:rPr lang="en-US" sz="1200" i="0" dirty="0">
                          <a:solidFill>
                            <a:srgbClr val="515151"/>
                          </a:solidFill>
                          <a:effectLst/>
                          <a:latin typeface="Arial" panose="020B0604020202020204" pitchFamily="34" charset="0"/>
                          <a:cs typeface="Arial" panose="020B0604020202020204" pitchFamily="34" charset="0"/>
                          <a:hlinkClick r:id="rId4"/>
                        </a:rPr>
                        <a:t>Taylor.Hohmann@floridaDEP.gov</a:t>
                      </a:r>
                      <a:r>
                        <a:rPr lang="en-US" sz="1200" i="0" dirty="0">
                          <a:solidFill>
                            <a:srgbClr val="515151"/>
                          </a:solidFill>
                          <a:effectLst/>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3980374800"/>
                  </a:ext>
                </a:extLst>
              </a:tr>
              <a:tr h="365218">
                <a:tc>
                  <a:txBody>
                    <a:bodyPr/>
                    <a:lstStyle/>
                    <a:p>
                      <a:pPr lvl="0" algn="ctr">
                        <a:buNone/>
                      </a:pPr>
                      <a:r>
                        <a:rPr lang="en-US" sz="1400" dirty="0">
                          <a:latin typeface="Arial" panose="020B0604020202020204" pitchFamily="34" charset="0"/>
                          <a:cs typeface="Arial" panose="020B0604020202020204" pitchFamily="34" charset="0"/>
                        </a:rPr>
                        <a:t>Shannon Taylor</a:t>
                      </a:r>
                    </a:p>
                  </a:txBody>
                  <a:tcPr anchor="ctr"/>
                </a:tc>
                <a:tc>
                  <a:txBody>
                    <a:bodyPr/>
                    <a:lstStyle/>
                    <a:p>
                      <a:pPr algn="ctr"/>
                      <a:r>
                        <a:rPr lang="en-US" sz="1400" dirty="0">
                          <a:latin typeface="Arial" panose="020B0604020202020204" pitchFamily="34" charset="0"/>
                          <a:cs typeface="Arial" panose="020B0604020202020204" pitchFamily="34" charset="0"/>
                        </a:rPr>
                        <a:t>Environmental Manager</a:t>
                      </a:r>
                    </a:p>
                  </a:txBody>
                  <a:tcPr anchor="ctr"/>
                </a:tc>
                <a:tc>
                  <a:txBody>
                    <a:bodyPr/>
                    <a:lstStyle/>
                    <a:p>
                      <a:pPr algn="ctr" fontAlgn="t"/>
                      <a:r>
                        <a:rPr lang="en-US" sz="1400" i="0" dirty="0">
                          <a:solidFill>
                            <a:schemeClr val="tx1"/>
                          </a:solidFill>
                          <a:effectLst/>
                          <a:latin typeface="Arial" panose="020B0604020202020204" pitchFamily="34" charset="0"/>
                          <a:cs typeface="Arial" panose="020B0604020202020204" pitchFamily="34" charset="0"/>
                        </a:rPr>
                        <a:t>904-256-1617</a:t>
                      </a:r>
                    </a:p>
                  </a:txBody>
                  <a:tcPr anchor="ctr"/>
                </a:tc>
                <a:tc>
                  <a:txBody>
                    <a:bodyPr/>
                    <a:lstStyle/>
                    <a:p>
                      <a:pPr algn="ctr" fontAlgn="t"/>
                      <a:r>
                        <a:rPr lang="en-US" sz="1200" i="0" dirty="0">
                          <a:solidFill>
                            <a:srgbClr val="515151"/>
                          </a:solidFill>
                          <a:effectLst/>
                          <a:latin typeface="Arial" panose="020B0604020202020204" pitchFamily="34" charset="0"/>
                          <a:cs typeface="Arial" panose="020B0604020202020204" pitchFamily="34" charset="0"/>
                          <a:hlinkClick r:id="rId5"/>
                        </a:rPr>
                        <a:t>Shannon.N.Taylor@FloridaDEP.gov</a:t>
                      </a:r>
                      <a:r>
                        <a:rPr lang="en-US" sz="1200" i="0" dirty="0">
                          <a:solidFill>
                            <a:srgbClr val="515151"/>
                          </a:solidFill>
                          <a:effectLst/>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3491040944"/>
                  </a:ext>
                </a:extLst>
              </a:tr>
              <a:tr h="365218">
                <a:tc>
                  <a:txBody>
                    <a:bodyPr/>
                    <a:lstStyle/>
                    <a:p>
                      <a:pPr lvl="0" algn="ctr">
                        <a:buNone/>
                      </a:pPr>
                      <a:r>
                        <a:rPr lang="en-US" sz="1400">
                          <a:latin typeface="Arial" panose="020B0604020202020204" pitchFamily="34" charset="0"/>
                          <a:cs typeface="Arial" panose="020B0604020202020204" pitchFamily="34" charset="0"/>
                        </a:rPr>
                        <a:t>Brian Durden</a:t>
                      </a:r>
                      <a:endParaRPr lang="en-US" sz="1400" b="0" i="0" u="none" strike="noStrike" noProof="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Environmental Manager</a:t>
                      </a:r>
                    </a:p>
                  </a:txBody>
                  <a:tcPr anchor="ctr"/>
                </a:tc>
                <a:tc>
                  <a:txBody>
                    <a:bodyPr/>
                    <a:lstStyle/>
                    <a:p>
                      <a:pPr algn="ctr"/>
                      <a:r>
                        <a:rPr lang="en-US" sz="1400">
                          <a:latin typeface="Arial" panose="020B0604020202020204" pitchFamily="34" charset="0"/>
                          <a:cs typeface="Arial" panose="020B0604020202020204" pitchFamily="34" charset="0"/>
                        </a:rPr>
                        <a:t>904-256-1575</a:t>
                      </a:r>
                    </a:p>
                  </a:txBody>
                  <a:tcPr anchor="ctr"/>
                </a:tc>
                <a:tc>
                  <a:txBody>
                    <a:bodyPr/>
                    <a:lstStyle/>
                    <a:p>
                      <a:pPr algn="ctr"/>
                      <a:r>
                        <a:rPr lang="en-US" sz="1200" dirty="0">
                          <a:latin typeface="Arial" panose="020B0604020202020204" pitchFamily="34" charset="0"/>
                          <a:cs typeface="Arial" panose="020B0604020202020204" pitchFamily="34" charset="0"/>
                          <a:hlinkClick r:id="rId6"/>
                        </a:rPr>
                        <a:t>Brian.Durden@FloridaDEP.gov</a:t>
                      </a:r>
                      <a:r>
                        <a:rPr lang="en-US" sz="1200"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024661601"/>
                  </a:ext>
                </a:extLst>
              </a:tr>
            </a:tbl>
          </a:graphicData>
        </a:graphic>
      </p:graphicFrame>
    </p:spTree>
    <p:extLst>
      <p:ext uri="{BB962C8B-B14F-4D97-AF65-F5344CB8AC3E}">
        <p14:creationId xmlns:p14="http://schemas.microsoft.com/office/powerpoint/2010/main" val="389771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8C0333-9523-324D-AE3E-4250B6028816}"/>
              </a:ext>
            </a:extLst>
          </p:cNvPr>
          <p:cNvSpPr txBox="1"/>
          <p:nvPr/>
        </p:nvSpPr>
        <p:spPr>
          <a:xfrm>
            <a:off x="1563624" y="428152"/>
            <a:ext cx="10366247" cy="497637"/>
          </a:xfrm>
          <a:prstGeom prst="rect">
            <a:avLst/>
          </a:prstGeom>
          <a:noFill/>
        </p:spPr>
        <p:txBody>
          <a:bodyPr wrap="square" rtlCol="0">
            <a:spAutoFit/>
          </a:bodyPr>
          <a:lstStyle/>
          <a:p>
            <a:pPr>
              <a:lnSpc>
                <a:spcPts val="3000"/>
              </a:lnSpc>
            </a:pPr>
            <a:r>
              <a:rPr lang="en-US" sz="3500" b="1" spc="-150" dirty="0">
                <a:solidFill>
                  <a:schemeClr val="bg1"/>
                </a:solidFill>
                <a:latin typeface="Arial" panose="020B0604020202020204" pitchFamily="34" charset="0"/>
                <a:ea typeface="Verdana" panose="020B0604030504040204" pitchFamily="34" charset="0"/>
                <a:cs typeface="Arial" panose="020B0604020202020204" pitchFamily="34" charset="0"/>
              </a:rPr>
              <a:t>NORTHEAST DISTRICT COMPLIANCE</a:t>
            </a:r>
          </a:p>
        </p:txBody>
      </p:sp>
      <p:sp>
        <p:nvSpPr>
          <p:cNvPr id="3" name="TextBox 2">
            <a:extLst>
              <a:ext uri="{FF2B5EF4-FFF2-40B4-BE49-F238E27FC236}">
                <a16:creationId xmlns:a16="http://schemas.microsoft.com/office/drawing/2014/main" id="{024A563D-3AE2-4E05-0A40-F9189140C924}"/>
              </a:ext>
            </a:extLst>
          </p:cNvPr>
          <p:cNvSpPr txBox="1"/>
          <p:nvPr/>
        </p:nvSpPr>
        <p:spPr>
          <a:xfrm>
            <a:off x="394061" y="1521226"/>
            <a:ext cx="10841205" cy="1692771"/>
          </a:xfrm>
          <a:prstGeom prst="rect">
            <a:avLst/>
          </a:prstGeom>
          <a:noFill/>
        </p:spPr>
        <p:txBody>
          <a:bodyPr wrap="square">
            <a:spAutoFit/>
          </a:bodyPr>
          <a:lstStyle/>
          <a:p>
            <a:r>
              <a:rPr lang="en-US" sz="2400" b="1" dirty="0">
                <a:solidFill>
                  <a:schemeClr val="accent2"/>
                </a:solidFill>
                <a:latin typeface="Arial"/>
                <a:ea typeface="Verdana"/>
                <a:cs typeface="Arial"/>
              </a:rPr>
              <a:t>Northeast District Compliance Assurance Program</a:t>
            </a:r>
            <a:r>
              <a:rPr lang="en-US" sz="2400" b="1" u="sng" dirty="0">
                <a:solidFill>
                  <a:schemeClr val="accent2"/>
                </a:solidFill>
                <a:latin typeface="Arial"/>
                <a:ea typeface="Verdana"/>
                <a:cs typeface="Arial"/>
              </a:rPr>
              <a:t> </a:t>
            </a:r>
            <a:br>
              <a:rPr lang="en-US" sz="1800" b="1" u="sng" dirty="0">
                <a:solidFill>
                  <a:schemeClr val="accent2"/>
                </a:solidFill>
                <a:latin typeface="Arial"/>
                <a:ea typeface="Verdana"/>
                <a:cs typeface="Arial"/>
              </a:rPr>
            </a:br>
            <a:endParaRPr lang="en-US" sz="2000" b="1" u="sng" dirty="0">
              <a:solidFill>
                <a:schemeClr val="accent2"/>
              </a:solidFill>
              <a:latin typeface="Arial"/>
              <a:ea typeface="Verdana"/>
              <a:cs typeface="Arial"/>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ensuring compliance with state and federal rules and regulations.</a:t>
            </a:r>
            <a:b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Divided into teams of field inspectors and subject matter experts.</a:t>
            </a:r>
          </a:p>
        </p:txBody>
      </p:sp>
      <p:graphicFrame>
        <p:nvGraphicFramePr>
          <p:cNvPr id="6" name="Table 5">
            <a:extLst>
              <a:ext uri="{FF2B5EF4-FFF2-40B4-BE49-F238E27FC236}">
                <a16:creationId xmlns:a16="http://schemas.microsoft.com/office/drawing/2014/main" id="{4EB1E830-EE99-4B2F-A80F-393DAC8824F9}"/>
              </a:ext>
            </a:extLst>
          </p:cNvPr>
          <p:cNvGraphicFramePr>
            <a:graphicFrameLocks noGrp="1"/>
          </p:cNvGraphicFramePr>
          <p:nvPr>
            <p:extLst>
              <p:ext uri="{D42A27DB-BD31-4B8C-83A1-F6EECF244321}">
                <p14:modId xmlns:p14="http://schemas.microsoft.com/office/powerpoint/2010/main" val="212356033"/>
              </p:ext>
            </p:extLst>
          </p:nvPr>
        </p:nvGraphicFramePr>
        <p:xfrm>
          <a:off x="122946" y="3951374"/>
          <a:ext cx="11911085" cy="2696167"/>
        </p:xfrm>
        <a:graphic>
          <a:graphicData uri="http://schemas.openxmlformats.org/drawingml/2006/table">
            <a:tbl>
              <a:tblPr firstRow="1" bandRow="1">
                <a:tableStyleId>{93296810-A885-4BE3-A3E7-6D5BEEA58F35}</a:tableStyleId>
              </a:tblPr>
              <a:tblGrid>
                <a:gridCol w="4510031">
                  <a:extLst>
                    <a:ext uri="{9D8B030D-6E8A-4147-A177-3AD203B41FA5}">
                      <a16:colId xmlns:a16="http://schemas.microsoft.com/office/drawing/2014/main" val="1502389043"/>
                    </a:ext>
                  </a:extLst>
                </a:gridCol>
                <a:gridCol w="2909748">
                  <a:extLst>
                    <a:ext uri="{9D8B030D-6E8A-4147-A177-3AD203B41FA5}">
                      <a16:colId xmlns:a16="http://schemas.microsoft.com/office/drawing/2014/main" val="1209431936"/>
                    </a:ext>
                  </a:extLst>
                </a:gridCol>
                <a:gridCol w="1520928">
                  <a:extLst>
                    <a:ext uri="{9D8B030D-6E8A-4147-A177-3AD203B41FA5}">
                      <a16:colId xmlns:a16="http://schemas.microsoft.com/office/drawing/2014/main" val="3352326423"/>
                    </a:ext>
                  </a:extLst>
                </a:gridCol>
                <a:gridCol w="2970378">
                  <a:extLst>
                    <a:ext uri="{9D8B030D-6E8A-4147-A177-3AD203B41FA5}">
                      <a16:colId xmlns:a16="http://schemas.microsoft.com/office/drawing/2014/main" val="2669820325"/>
                    </a:ext>
                  </a:extLst>
                </a:gridCol>
              </a:tblGrid>
              <a:tr h="461894">
                <a:tc>
                  <a:txBody>
                    <a:bodyPr/>
                    <a:lstStyle/>
                    <a:p>
                      <a:pPr algn="ctr"/>
                      <a:r>
                        <a:rPr lang="en-US" sz="1400"/>
                        <a:t>Compliance Contacts for Northeast District</a:t>
                      </a:r>
                      <a:endParaRPr lang="en-US" sz="1400">
                        <a:latin typeface="Arial" panose="020B0604020202020204" pitchFamily="34" charset="0"/>
                        <a:cs typeface="Arial" panose="020B0604020202020204" pitchFamily="34" charset="0"/>
                      </a:endParaRPr>
                    </a:p>
                  </a:txBody>
                  <a:tcPr anchor="ctr">
                    <a:solidFill>
                      <a:srgbClr val="596A40"/>
                    </a:solidFill>
                  </a:tcPr>
                </a:tc>
                <a:tc>
                  <a:txBody>
                    <a:bodyPr/>
                    <a:lstStyle/>
                    <a:p>
                      <a:pPr algn="ctr"/>
                      <a:r>
                        <a:rPr lang="en-US" sz="1400"/>
                        <a:t>Title</a:t>
                      </a:r>
                      <a:endParaRPr lang="en-US" sz="1400">
                        <a:latin typeface="Arial" panose="020B0604020202020204" pitchFamily="34" charset="0"/>
                        <a:cs typeface="Arial" panose="020B0604020202020204" pitchFamily="34" charset="0"/>
                      </a:endParaRPr>
                    </a:p>
                  </a:txBody>
                  <a:tcPr anchor="ctr">
                    <a:solidFill>
                      <a:srgbClr val="596A40"/>
                    </a:solidFill>
                  </a:tcPr>
                </a:tc>
                <a:tc>
                  <a:txBody>
                    <a:bodyPr/>
                    <a:lstStyle/>
                    <a:p>
                      <a:pPr algn="ctr"/>
                      <a:r>
                        <a:rPr lang="en-US" sz="1400"/>
                        <a:t>Phone</a:t>
                      </a:r>
                      <a:endParaRPr lang="en-US" sz="1400">
                        <a:latin typeface="Arial" panose="020B0604020202020204" pitchFamily="34" charset="0"/>
                        <a:cs typeface="Arial" panose="020B0604020202020204" pitchFamily="34" charset="0"/>
                      </a:endParaRPr>
                    </a:p>
                  </a:txBody>
                  <a:tcPr anchor="ctr">
                    <a:solidFill>
                      <a:srgbClr val="596A40"/>
                    </a:solidFill>
                  </a:tcPr>
                </a:tc>
                <a:tc>
                  <a:txBody>
                    <a:bodyPr/>
                    <a:lstStyle/>
                    <a:p>
                      <a:pPr algn="ctr"/>
                      <a:r>
                        <a:rPr lang="en-US" sz="1400"/>
                        <a:t>Email</a:t>
                      </a:r>
                      <a:endParaRPr lang="en-US" sz="1400">
                        <a:latin typeface="Arial" panose="020B0604020202020204" pitchFamily="34" charset="0"/>
                        <a:cs typeface="Arial" panose="020B0604020202020204" pitchFamily="34" charset="0"/>
                      </a:endParaRPr>
                    </a:p>
                  </a:txBody>
                  <a:tcPr anchor="ctr">
                    <a:solidFill>
                      <a:srgbClr val="596A40"/>
                    </a:solidFill>
                  </a:tcPr>
                </a:tc>
                <a:extLst>
                  <a:ext uri="{0D108BD9-81ED-4DB2-BD59-A6C34878D82A}">
                    <a16:rowId xmlns:a16="http://schemas.microsoft.com/office/drawing/2014/main" val="1545832756"/>
                  </a:ext>
                </a:extLst>
              </a:tr>
              <a:tr h="386700">
                <a:tc>
                  <a:txBody>
                    <a:bodyPr/>
                    <a:lstStyle/>
                    <a:p>
                      <a:pPr lvl="0" algn="ctr">
                        <a:buNone/>
                      </a:pPr>
                      <a:r>
                        <a:rPr lang="en-US" sz="1400">
                          <a:latin typeface="Arial" panose="020B0604020202020204" pitchFamily="34" charset="0"/>
                          <a:cs typeface="Arial" panose="020B0604020202020204" pitchFamily="34" charset="0"/>
                        </a:rPr>
                        <a:t>Tom Kallemeyn</a:t>
                      </a:r>
                    </a:p>
                  </a:txBody>
                  <a:tcPr anchor="ctr"/>
                </a:tc>
                <a:tc>
                  <a:txBody>
                    <a:bodyPr/>
                    <a:lstStyle/>
                    <a:p>
                      <a:pPr lvl="0" algn="ctr">
                        <a:buNone/>
                      </a:pPr>
                      <a:r>
                        <a:rPr lang="en-US" sz="1400">
                          <a:latin typeface="Arial" panose="020B0604020202020204" pitchFamily="34" charset="0"/>
                          <a:cs typeface="Arial" panose="020B0604020202020204" pitchFamily="34" charset="0"/>
                        </a:rPr>
                        <a:t>Assistant Director</a:t>
                      </a:r>
                    </a:p>
                  </a:txBody>
                  <a:tcPr anchor="ctr"/>
                </a:tc>
                <a:tc>
                  <a:txBody>
                    <a:bodyPr/>
                    <a:lstStyle/>
                    <a:p>
                      <a:pPr lvl="0" algn="ctr">
                        <a:buNone/>
                      </a:pPr>
                      <a:r>
                        <a:rPr lang="en-US" sz="1400">
                          <a:latin typeface="Arial" panose="020B0604020202020204" pitchFamily="34" charset="0"/>
                          <a:cs typeface="Arial" panose="020B0604020202020204" pitchFamily="34" charset="0"/>
                        </a:rPr>
                        <a:t>904-256-1616</a:t>
                      </a:r>
                    </a:p>
                  </a:txBody>
                  <a:tcPr anchor="ctr"/>
                </a:tc>
                <a:tc>
                  <a:txBody>
                    <a:bodyPr/>
                    <a:lstStyle/>
                    <a:p>
                      <a:pPr lvl="0" algn="ctr">
                        <a:buNone/>
                      </a:pPr>
                      <a:r>
                        <a:rPr lang="en-US" sz="1200">
                          <a:latin typeface="Arial" panose="020B0604020202020204" pitchFamily="34" charset="0"/>
                          <a:cs typeface="Arial" panose="020B0604020202020204" pitchFamily="34" charset="0"/>
                          <a:hlinkClick r:id="rId3"/>
                        </a:rPr>
                        <a:t>Thomas.Kallemeyn@FloridaDEP.gov</a:t>
                      </a:r>
                      <a:r>
                        <a:rPr lang="en-US" sz="120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694133043"/>
                  </a:ext>
                </a:extLst>
              </a:tr>
              <a:tr h="386701">
                <a:tc>
                  <a:txBody>
                    <a:bodyPr/>
                    <a:lstStyle/>
                    <a:p>
                      <a:pPr lvl="0" algn="ctr">
                        <a:buNone/>
                      </a:pPr>
                      <a:r>
                        <a:rPr lang="en-US" sz="1400">
                          <a:latin typeface="Arial" panose="020B0604020202020204" pitchFamily="34" charset="0"/>
                          <a:cs typeface="Arial" panose="020B0604020202020204" pitchFamily="34" charset="0"/>
                        </a:rPr>
                        <a:t>Joni Petry</a:t>
                      </a:r>
                    </a:p>
                  </a:txBody>
                  <a:tcPr anchor="ctr"/>
                </a:tc>
                <a:tc>
                  <a:txBody>
                    <a:bodyPr/>
                    <a:lstStyle/>
                    <a:p>
                      <a:pPr algn="ctr"/>
                      <a:r>
                        <a:rPr lang="en-US" sz="1400">
                          <a:latin typeface="Arial" panose="020B0604020202020204" pitchFamily="34" charset="0"/>
                          <a:cs typeface="Arial" panose="020B0604020202020204" pitchFamily="34" charset="0"/>
                        </a:rPr>
                        <a:t>Environmental Administrator</a:t>
                      </a:r>
                    </a:p>
                  </a:txBody>
                  <a:tcPr anchor="ctr"/>
                </a:tc>
                <a:tc>
                  <a:txBody>
                    <a:bodyPr/>
                    <a:lstStyle/>
                    <a:p>
                      <a:pPr algn="ctr"/>
                      <a:r>
                        <a:rPr lang="en-US" sz="1400">
                          <a:latin typeface="Arial" panose="020B0604020202020204" pitchFamily="34" charset="0"/>
                          <a:cs typeface="Arial" panose="020B0604020202020204" pitchFamily="34" charset="0"/>
                        </a:rPr>
                        <a:t>904-256-1606</a:t>
                      </a:r>
                    </a:p>
                  </a:txBody>
                  <a:tcPr anchor="ctr"/>
                </a:tc>
                <a:tc>
                  <a:txBody>
                    <a:bodyPr/>
                    <a:lstStyle/>
                    <a:p>
                      <a:pPr lvl="0" algn="ctr">
                        <a:buNone/>
                      </a:pPr>
                      <a:r>
                        <a:rPr lang="en-US" sz="1200">
                          <a:latin typeface="Arial" panose="020B0604020202020204" pitchFamily="34" charset="0"/>
                          <a:cs typeface="Arial" panose="020B0604020202020204" pitchFamily="34" charset="0"/>
                          <a:hlinkClick r:id="rId4"/>
                        </a:rPr>
                        <a:t>Joni.Petry@FloridaDEP.gov</a:t>
                      </a:r>
                      <a:r>
                        <a:rPr lang="en-US" sz="1200">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25753401"/>
                  </a:ext>
                </a:extLst>
              </a:tr>
              <a:tr h="365218">
                <a:tc>
                  <a:txBody>
                    <a:bodyPr/>
                    <a:lstStyle/>
                    <a:p>
                      <a:pPr lvl="0" algn="ctr">
                        <a:buNone/>
                      </a:pPr>
                      <a:r>
                        <a:rPr lang="en-US" sz="1400" dirty="0">
                          <a:latin typeface="Arial" panose="020B0604020202020204" pitchFamily="34" charset="0"/>
                          <a:cs typeface="Arial" panose="020B0604020202020204" pitchFamily="34" charset="0"/>
                        </a:rPr>
                        <a:t>Keri Armstrong</a:t>
                      </a:r>
                      <a:endParaRPr lang="en-US" sz="1400" b="0" i="0" u="none" strike="noStrike" noProof="0" dirty="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Environmental Manager</a:t>
                      </a:r>
                    </a:p>
                  </a:txBody>
                  <a:tcPr anchor="ctr"/>
                </a:tc>
                <a:tc>
                  <a:txBody>
                    <a:bodyPr/>
                    <a:lstStyle/>
                    <a:p>
                      <a:pPr algn="ctr"/>
                      <a:r>
                        <a:rPr lang="en-US" sz="1400">
                          <a:latin typeface="Arial" panose="020B0604020202020204" pitchFamily="34" charset="0"/>
                          <a:cs typeface="Arial" panose="020B0604020202020204" pitchFamily="34" charset="0"/>
                        </a:rPr>
                        <a:t>904-256-1647</a:t>
                      </a:r>
                    </a:p>
                  </a:txBody>
                  <a:tcPr anchor="ctr"/>
                </a:tc>
                <a:tc>
                  <a:txBody>
                    <a:bodyPr/>
                    <a:lstStyle/>
                    <a:p>
                      <a:pPr algn="ctr"/>
                      <a:r>
                        <a:rPr lang="en-US" sz="1200">
                          <a:latin typeface="Arial" panose="020B0604020202020204" pitchFamily="34" charset="0"/>
                          <a:cs typeface="Arial" panose="020B0604020202020204" pitchFamily="34" charset="0"/>
                          <a:hlinkClick r:id="rId5"/>
                        </a:rPr>
                        <a:t>Keri.Armstrong@FloridaDEP.gov</a:t>
                      </a:r>
                      <a:r>
                        <a:rPr lang="en-US" sz="120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3491040944"/>
                  </a:ext>
                </a:extLst>
              </a:tr>
              <a:tr h="365218">
                <a:tc>
                  <a:txBody>
                    <a:bodyPr/>
                    <a:lstStyle/>
                    <a:p>
                      <a:pPr lvl="0" algn="ctr">
                        <a:buNone/>
                      </a:pPr>
                      <a:r>
                        <a:rPr lang="en-US" sz="1400" dirty="0">
                          <a:latin typeface="Arial" panose="020B0604020202020204" pitchFamily="34" charset="0"/>
                          <a:cs typeface="Arial" panose="020B0604020202020204" pitchFamily="34" charset="0"/>
                        </a:rPr>
                        <a:t>Shane Tierney</a:t>
                      </a:r>
                      <a:endParaRPr lang="en-US" sz="1400" b="0" i="0" u="none" strike="noStrike" noProof="0" dirty="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Environmental Manager</a:t>
                      </a:r>
                      <a:endParaRPr lang="en-US" sz="1400" err="1">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904-256-1642</a:t>
                      </a:r>
                    </a:p>
                  </a:txBody>
                  <a:tcPr anchor="ctr"/>
                </a:tc>
                <a:tc>
                  <a:txBody>
                    <a:bodyPr/>
                    <a:lstStyle/>
                    <a:p>
                      <a:pPr lvl="0" algn="ctr">
                        <a:buNone/>
                      </a:pPr>
                      <a:r>
                        <a:rPr lang="en-US" sz="1200" b="0" i="0" u="none" strike="noStrike" noProof="0">
                          <a:latin typeface="Arial" panose="020B0604020202020204" pitchFamily="34" charset="0"/>
                          <a:cs typeface="Arial" panose="020B0604020202020204" pitchFamily="34" charset="0"/>
                          <a:hlinkClick r:id="rId6"/>
                        </a:rPr>
                        <a:t>Shane.Tierney@FloridaDEP.gov</a:t>
                      </a:r>
                      <a:r>
                        <a:rPr lang="en-US" sz="1200" b="0" i="0" u="none" strike="noStrike" noProof="0">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84204282"/>
                  </a:ext>
                </a:extLst>
              </a:tr>
              <a:tr h="365218">
                <a:tc>
                  <a:txBody>
                    <a:bodyPr/>
                    <a:lstStyle/>
                    <a:p>
                      <a:pPr lvl="0" algn="ctr">
                        <a:buNone/>
                      </a:pPr>
                      <a:r>
                        <a:rPr lang="en-US" sz="1400" dirty="0">
                          <a:latin typeface="Arial" panose="020B0604020202020204" pitchFamily="34" charset="0"/>
                          <a:cs typeface="Arial" panose="020B0604020202020204" pitchFamily="34" charset="0"/>
                        </a:rPr>
                        <a:t>Matthew Kershner</a:t>
                      </a:r>
                      <a:endParaRPr lang="en-US" sz="1400" b="0" i="0" u="none" strike="noStrike" noProof="0" dirty="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Environmental Manager</a:t>
                      </a:r>
                    </a:p>
                  </a:txBody>
                  <a:tcPr anchor="ctr"/>
                </a:tc>
                <a:tc>
                  <a:txBody>
                    <a:bodyPr/>
                    <a:lstStyle/>
                    <a:p>
                      <a:pPr algn="ctr"/>
                      <a:r>
                        <a:rPr lang="en-US" sz="1400">
                          <a:latin typeface="Arial" panose="020B0604020202020204" pitchFamily="34" charset="0"/>
                          <a:cs typeface="Arial" panose="020B0604020202020204" pitchFamily="34" charset="0"/>
                        </a:rPr>
                        <a:t>904-256-1649</a:t>
                      </a:r>
                    </a:p>
                  </a:txBody>
                  <a:tcPr anchor="ctr"/>
                </a:tc>
                <a:tc>
                  <a:txBody>
                    <a:bodyPr/>
                    <a:lstStyle/>
                    <a:p>
                      <a:pPr algn="ctr"/>
                      <a:r>
                        <a:rPr lang="en-US" sz="1200">
                          <a:latin typeface="Arial" panose="020B0604020202020204" pitchFamily="34" charset="0"/>
                          <a:cs typeface="Arial" panose="020B0604020202020204" pitchFamily="34" charset="0"/>
                          <a:hlinkClick r:id="rId7"/>
                        </a:rPr>
                        <a:t>Matthew.Kershner@FloridaDEP.gov</a:t>
                      </a:r>
                      <a:r>
                        <a:rPr lang="en-US" sz="120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024661601"/>
                  </a:ext>
                </a:extLst>
              </a:tr>
              <a:tr h="365218">
                <a:tc>
                  <a:txBody>
                    <a:bodyPr/>
                    <a:lstStyle/>
                    <a:p>
                      <a:pPr lvl="0" algn="ctr">
                        <a:buNone/>
                      </a:pPr>
                      <a:r>
                        <a:rPr lang="en-US" sz="1400" b="0" i="0" u="none" strike="noStrike" noProof="0" dirty="0">
                          <a:latin typeface="Arial" panose="020B0604020202020204" pitchFamily="34" charset="0"/>
                          <a:cs typeface="Arial" panose="020B0604020202020204" pitchFamily="34" charset="0"/>
                        </a:rPr>
                        <a:t>Vince Clark</a:t>
                      </a:r>
                    </a:p>
                  </a:txBody>
                  <a:tcPr anchor="ctr"/>
                </a:tc>
                <a:tc>
                  <a:txBody>
                    <a:bodyPr/>
                    <a:lstStyle/>
                    <a:p>
                      <a:pPr algn="ctr"/>
                      <a:r>
                        <a:rPr lang="en-US" sz="1400">
                          <a:latin typeface="Arial" panose="020B0604020202020204" pitchFamily="34" charset="0"/>
                          <a:cs typeface="Arial" panose="020B0604020202020204" pitchFamily="34" charset="0"/>
                        </a:rPr>
                        <a:t>Environmental Manager</a:t>
                      </a:r>
                    </a:p>
                  </a:txBody>
                  <a:tcPr anchor="ctr"/>
                </a:tc>
                <a:tc>
                  <a:txBody>
                    <a:bodyPr/>
                    <a:lstStyle/>
                    <a:p>
                      <a:pPr algn="ctr"/>
                      <a:r>
                        <a:rPr lang="en-US" sz="1400">
                          <a:latin typeface="Arial" panose="020B0604020202020204" pitchFamily="34" charset="0"/>
                          <a:cs typeface="Arial" panose="020B0604020202020204" pitchFamily="34" charset="0"/>
                        </a:rPr>
                        <a:t>904-256-1559</a:t>
                      </a:r>
                    </a:p>
                  </a:txBody>
                  <a:tcPr anchor="ctr"/>
                </a:tc>
                <a:tc>
                  <a:txBody>
                    <a:bodyPr/>
                    <a:lstStyle/>
                    <a:p>
                      <a:pPr algn="ctr"/>
                      <a:r>
                        <a:rPr lang="en-US" sz="1200" dirty="0">
                          <a:latin typeface="Arial" panose="020B0604020202020204" pitchFamily="34" charset="0"/>
                          <a:cs typeface="Arial" panose="020B0604020202020204" pitchFamily="34" charset="0"/>
                          <a:hlinkClick r:id="rId8"/>
                        </a:rPr>
                        <a:t>Vincent.Clark@FloridaDEP.gov</a:t>
                      </a:r>
                      <a:r>
                        <a:rPr lang="en-US" sz="1200"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3763487916"/>
                  </a:ext>
                </a:extLst>
              </a:tr>
            </a:tbl>
          </a:graphicData>
        </a:graphic>
      </p:graphicFrame>
    </p:spTree>
    <p:extLst>
      <p:ext uri="{BB962C8B-B14F-4D97-AF65-F5344CB8AC3E}">
        <p14:creationId xmlns:p14="http://schemas.microsoft.com/office/powerpoint/2010/main" val="696977651"/>
      </p:ext>
    </p:extLst>
  </p:cSld>
  <p:clrMapOvr>
    <a:masterClrMapping/>
  </p:clrMapOvr>
</p:sld>
</file>

<file path=ppt/theme/theme1.xml><?xml version="1.0" encoding="utf-8"?>
<a:theme xmlns:a="http://schemas.openxmlformats.org/drawingml/2006/main" name="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2149</Words>
  <Application>Microsoft Office PowerPoint</Application>
  <PresentationFormat>Widescreen</PresentationFormat>
  <Paragraphs>297</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Demi Cond</vt:lpstr>
      <vt:lpstr>Source Sans Pro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Galoso, Franko</dc:creator>
  <cp:lastModifiedBy>Kathryn</cp:lastModifiedBy>
  <cp:revision>16</cp:revision>
  <dcterms:created xsi:type="dcterms:W3CDTF">2021-11-02T20:05:09Z</dcterms:created>
  <dcterms:modified xsi:type="dcterms:W3CDTF">2023-10-05T21:29:46Z</dcterms:modified>
</cp:coreProperties>
</file>