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4"/>
  </p:sldMasterIdLst>
  <p:notesMasterIdLst>
    <p:notesMasterId r:id="rId26"/>
  </p:notesMasterIdLst>
  <p:sldIdLst>
    <p:sldId id="256" r:id="rId5"/>
    <p:sldId id="261" r:id="rId6"/>
    <p:sldId id="273" r:id="rId7"/>
    <p:sldId id="283" r:id="rId8"/>
    <p:sldId id="269" r:id="rId9"/>
    <p:sldId id="284" r:id="rId10"/>
    <p:sldId id="258" r:id="rId11"/>
    <p:sldId id="264" r:id="rId12"/>
    <p:sldId id="262" r:id="rId13"/>
    <p:sldId id="260" r:id="rId14"/>
    <p:sldId id="267" r:id="rId15"/>
    <p:sldId id="286" r:id="rId16"/>
    <p:sldId id="285" r:id="rId17"/>
    <p:sldId id="274" r:id="rId18"/>
    <p:sldId id="275" r:id="rId19"/>
    <p:sldId id="276" r:id="rId20"/>
    <p:sldId id="277" r:id="rId21"/>
    <p:sldId id="279" r:id="rId22"/>
    <p:sldId id="280" r:id="rId23"/>
    <p:sldId id="278" r:id="rId24"/>
    <p:sldId id="268" r:id="rId25"/>
  </p:sldIdLst>
  <p:sldSz cx="9144000" cy="6858000" type="screen4x3"/>
  <p:notesSz cx="7019925" cy="930592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ral Messina" initials="cm"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5630" autoAdjust="0"/>
    <p:restoredTop sz="61440" autoAdjust="0"/>
  </p:normalViewPr>
  <p:slideViewPr>
    <p:cSldViewPr>
      <p:cViewPr varScale="1">
        <p:scale>
          <a:sx n="66" d="100"/>
          <a:sy n="66" d="100"/>
        </p:scale>
        <p:origin x="-1204" y="-60"/>
      </p:cViewPr>
      <p:guideLst>
        <p:guide orient="horz" pos="2160"/>
        <p:guide pos="2880"/>
      </p:guideLst>
    </p:cSldViewPr>
  </p:slideViewPr>
  <p:notesTextViewPr>
    <p:cViewPr>
      <p:scale>
        <a:sx n="1" d="1"/>
        <a:sy n="1" d="1"/>
      </p:scale>
      <p:origin x="0" y="0"/>
    </p:cViewPr>
  </p:notesTextViewPr>
  <p:notesViewPr>
    <p:cSldViewPr>
      <p:cViewPr varScale="1">
        <p:scale>
          <a:sx n="49" d="100"/>
          <a:sy n="49" d="100"/>
        </p:scale>
        <p:origin x="-2628" y="-52"/>
      </p:cViewPr>
      <p:guideLst>
        <p:guide orient="horz" pos="2931"/>
        <p:guide pos="221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11-06T23:18:13.776" idx="1">
    <p:pos x="4315" y="1219"/>
    <p:text>Consider name change. "Offender" is stigmatizing. </p:tex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FC960F-07C7-48A6-9723-D3F6550B1471}"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DCC30C88-34E4-4824-ACB0-A79FB1AD8713}">
      <dgm:prSet phldrT="[Text]" custT="1"/>
      <dgm:spPr/>
      <dgm:t>
        <a:bodyPr/>
        <a:lstStyle/>
        <a:p>
          <a:r>
            <a:rPr lang="en-US" sz="2400" b="1" dirty="0" smtClean="0">
              <a:latin typeface="Palatino Linotype" panose="02040502050505030304" pitchFamily="18" charset="0"/>
            </a:rPr>
            <a:t>JSO Crime Analysis Unit (</a:t>
          </a:r>
          <a:r>
            <a:rPr lang="en-US" sz="2400" b="1" dirty="0" err="1" smtClean="0">
              <a:latin typeface="Palatino Linotype" panose="02040502050505030304" pitchFamily="18" charset="0"/>
            </a:rPr>
            <a:t>CAU</a:t>
          </a:r>
          <a:r>
            <a:rPr lang="en-US" sz="2400" b="1" dirty="0" smtClean="0">
              <a:latin typeface="Palatino Linotype" panose="02040502050505030304" pitchFamily="18" charset="0"/>
            </a:rPr>
            <a:t>)</a:t>
          </a:r>
          <a:endParaRPr lang="en-US" sz="2400" b="1" dirty="0">
            <a:latin typeface="Palatino Linotype" panose="02040502050505030304" pitchFamily="18" charset="0"/>
          </a:endParaRPr>
        </a:p>
      </dgm:t>
    </dgm:pt>
    <dgm:pt modelId="{4D9620DC-B201-4A65-8E70-6E67331B0B15}" type="parTrans" cxnId="{4B94BA69-F758-48E6-AA12-DF7DECF08DEF}">
      <dgm:prSet/>
      <dgm:spPr/>
      <dgm:t>
        <a:bodyPr/>
        <a:lstStyle/>
        <a:p>
          <a:endParaRPr lang="en-US"/>
        </a:p>
      </dgm:t>
    </dgm:pt>
    <dgm:pt modelId="{1891CD79-E0EB-4610-A6FF-78DC9B56123C}" type="sibTrans" cxnId="{4B94BA69-F758-48E6-AA12-DF7DECF08DEF}">
      <dgm:prSet/>
      <dgm:spPr/>
      <dgm:t>
        <a:bodyPr/>
        <a:lstStyle/>
        <a:p>
          <a:endParaRPr lang="en-US"/>
        </a:p>
      </dgm:t>
    </dgm:pt>
    <dgm:pt modelId="{1FB117D4-34E1-4EC6-8A11-4CB08401E18C}">
      <dgm:prSet phldrT="[Text]" custT="1"/>
      <dgm:spPr/>
      <dgm:t>
        <a:bodyPr/>
        <a:lstStyle/>
        <a:p>
          <a:r>
            <a:rPr lang="en-US" sz="2000" dirty="0" smtClean="0">
              <a:latin typeface="Palatino Linotype" panose="02040502050505030304" pitchFamily="18" charset="0"/>
            </a:rPr>
            <a:t>Number of Arrests</a:t>
          </a:r>
          <a:endParaRPr lang="en-US" sz="2000" dirty="0">
            <a:latin typeface="Palatino Linotype" panose="02040502050505030304" pitchFamily="18" charset="0"/>
          </a:endParaRPr>
        </a:p>
      </dgm:t>
    </dgm:pt>
    <dgm:pt modelId="{16CABDC4-0255-457F-A446-05A9D46AF796}" type="parTrans" cxnId="{7789F016-FB81-4501-89A7-A8A258F09687}">
      <dgm:prSet/>
      <dgm:spPr/>
      <dgm:t>
        <a:bodyPr/>
        <a:lstStyle/>
        <a:p>
          <a:endParaRPr lang="en-US"/>
        </a:p>
      </dgm:t>
    </dgm:pt>
    <dgm:pt modelId="{A704BA0A-C098-4C2B-86AE-B0CF00E61811}" type="sibTrans" cxnId="{7789F016-FB81-4501-89A7-A8A258F09687}">
      <dgm:prSet/>
      <dgm:spPr/>
      <dgm:t>
        <a:bodyPr/>
        <a:lstStyle/>
        <a:p>
          <a:endParaRPr lang="en-US"/>
        </a:p>
      </dgm:t>
    </dgm:pt>
    <dgm:pt modelId="{1BA71AA9-855F-4A5B-A25C-8C9C5EC254FA}">
      <dgm:prSet phldrT="[Text]" custT="1"/>
      <dgm:spPr/>
      <dgm:t>
        <a:bodyPr/>
        <a:lstStyle/>
        <a:p>
          <a:r>
            <a:rPr lang="en-US" sz="2000" dirty="0" smtClean="0">
              <a:latin typeface="Palatino Linotype" panose="02040502050505030304" pitchFamily="18" charset="0"/>
            </a:rPr>
            <a:t>Type of Arrests</a:t>
          </a:r>
          <a:endParaRPr lang="en-US" sz="2000" dirty="0">
            <a:latin typeface="Palatino Linotype" panose="02040502050505030304" pitchFamily="18" charset="0"/>
          </a:endParaRPr>
        </a:p>
      </dgm:t>
    </dgm:pt>
    <dgm:pt modelId="{773AFD9E-1B9A-438E-BAB8-17627B305118}" type="parTrans" cxnId="{5B643F2F-BEFB-4765-868E-0B4A57ACE0A2}">
      <dgm:prSet/>
      <dgm:spPr/>
      <dgm:t>
        <a:bodyPr/>
        <a:lstStyle/>
        <a:p>
          <a:endParaRPr lang="en-US"/>
        </a:p>
      </dgm:t>
    </dgm:pt>
    <dgm:pt modelId="{12FE22BD-2A8A-42F2-B0A0-653A71A3B4BF}" type="sibTrans" cxnId="{5B643F2F-BEFB-4765-868E-0B4A57ACE0A2}">
      <dgm:prSet/>
      <dgm:spPr/>
      <dgm:t>
        <a:bodyPr/>
        <a:lstStyle/>
        <a:p>
          <a:endParaRPr lang="en-US"/>
        </a:p>
      </dgm:t>
    </dgm:pt>
    <dgm:pt modelId="{2D23C22E-1558-4B7E-A020-DFEE2E53E7A6}">
      <dgm:prSet phldrT="[Text]" custT="1"/>
      <dgm:spPr/>
      <dgm:t>
        <a:bodyPr/>
        <a:lstStyle/>
        <a:p>
          <a:r>
            <a:rPr lang="en-US" sz="2400" b="1" dirty="0" smtClean="0">
              <a:latin typeface="Palatino Linotype" panose="02040502050505030304" pitchFamily="18" charset="0"/>
            </a:rPr>
            <a:t>CAU Referral</a:t>
          </a:r>
          <a:endParaRPr lang="en-US" sz="2400" b="1" dirty="0">
            <a:latin typeface="Palatino Linotype" panose="02040502050505030304" pitchFamily="18" charset="0"/>
          </a:endParaRPr>
        </a:p>
      </dgm:t>
    </dgm:pt>
    <dgm:pt modelId="{ACFFA4BD-86D2-475D-99F4-CFE7F63A608A}" type="parTrans" cxnId="{F54B4BED-34EA-4819-A8C7-5DBBF4DF1490}">
      <dgm:prSet/>
      <dgm:spPr/>
      <dgm:t>
        <a:bodyPr/>
        <a:lstStyle/>
        <a:p>
          <a:endParaRPr lang="en-US"/>
        </a:p>
      </dgm:t>
    </dgm:pt>
    <dgm:pt modelId="{008C69A0-437F-4C0D-B1B6-E82A47CE3103}" type="sibTrans" cxnId="{F54B4BED-34EA-4819-A8C7-5DBBF4DF1490}">
      <dgm:prSet/>
      <dgm:spPr/>
      <dgm:t>
        <a:bodyPr/>
        <a:lstStyle/>
        <a:p>
          <a:endParaRPr lang="en-US"/>
        </a:p>
      </dgm:t>
    </dgm:pt>
    <dgm:pt modelId="{60BB9D07-F51A-4916-8221-7256037553E7}">
      <dgm:prSet phldrT="[Text]" custT="1"/>
      <dgm:spPr/>
      <dgm:t>
        <a:bodyPr/>
        <a:lstStyle/>
        <a:p>
          <a:r>
            <a:rPr lang="en-US" sz="2000" dirty="0" smtClean="0">
              <a:latin typeface="Palatino Linotype" panose="02040502050505030304" pitchFamily="18" charset="0"/>
            </a:rPr>
            <a:t>Sends report to the </a:t>
          </a:r>
          <a:r>
            <a:rPr lang="en-US" sz="2000" dirty="0" err="1" smtClean="0">
              <a:latin typeface="Palatino Linotype" panose="02040502050505030304" pitchFamily="18" charset="0"/>
            </a:rPr>
            <a:t>Sulzbacher</a:t>
          </a:r>
          <a:r>
            <a:rPr lang="en-US" sz="2000" dirty="0" smtClean="0">
              <a:latin typeface="Palatino Linotype" panose="02040502050505030304" pitchFamily="18" charset="0"/>
            </a:rPr>
            <a:t> Center to review and select candidates</a:t>
          </a:r>
          <a:endParaRPr lang="en-US" sz="2000" dirty="0">
            <a:latin typeface="Palatino Linotype" panose="02040502050505030304" pitchFamily="18" charset="0"/>
          </a:endParaRPr>
        </a:p>
      </dgm:t>
    </dgm:pt>
    <dgm:pt modelId="{B108CC05-502B-4466-83FF-4EBBD99F64A0}" type="parTrans" cxnId="{6D1A0DC5-E8FB-4DB2-95D8-422D97D3AAC3}">
      <dgm:prSet/>
      <dgm:spPr/>
      <dgm:t>
        <a:bodyPr/>
        <a:lstStyle/>
        <a:p>
          <a:endParaRPr lang="en-US"/>
        </a:p>
      </dgm:t>
    </dgm:pt>
    <dgm:pt modelId="{2369B40A-2DB8-4803-8C80-AC1C6578B97F}" type="sibTrans" cxnId="{6D1A0DC5-E8FB-4DB2-95D8-422D97D3AAC3}">
      <dgm:prSet/>
      <dgm:spPr/>
      <dgm:t>
        <a:bodyPr/>
        <a:lstStyle/>
        <a:p>
          <a:endParaRPr lang="en-US"/>
        </a:p>
      </dgm:t>
    </dgm:pt>
    <dgm:pt modelId="{9B72C6C0-46D6-4648-BC68-8D2B489B6173}">
      <dgm:prSet phldrT="[Text]" custT="1"/>
      <dgm:spPr/>
      <dgm:t>
        <a:bodyPr/>
        <a:lstStyle/>
        <a:p>
          <a:r>
            <a:rPr lang="en-US" sz="2400" b="1" dirty="0" smtClean="0">
              <a:latin typeface="Palatino Linotype" panose="02040502050505030304" pitchFamily="18" charset="0"/>
            </a:rPr>
            <a:t>The Sulzbacher Center</a:t>
          </a:r>
          <a:endParaRPr lang="en-US" sz="2400" b="1" dirty="0">
            <a:latin typeface="Palatino Linotype" panose="02040502050505030304" pitchFamily="18" charset="0"/>
          </a:endParaRPr>
        </a:p>
      </dgm:t>
    </dgm:pt>
    <dgm:pt modelId="{D8F2D72E-EE17-41BA-B4DE-C4CE1E372C64}" type="parTrans" cxnId="{FDF7E3A0-FCBA-449C-A525-68434E31BF96}">
      <dgm:prSet/>
      <dgm:spPr/>
      <dgm:t>
        <a:bodyPr/>
        <a:lstStyle/>
        <a:p>
          <a:endParaRPr lang="en-US"/>
        </a:p>
      </dgm:t>
    </dgm:pt>
    <dgm:pt modelId="{60F0760D-2C0D-4150-BCEC-7E9FBFD48669}" type="sibTrans" cxnId="{FDF7E3A0-FCBA-449C-A525-68434E31BF96}">
      <dgm:prSet/>
      <dgm:spPr/>
      <dgm:t>
        <a:bodyPr/>
        <a:lstStyle/>
        <a:p>
          <a:endParaRPr lang="en-US"/>
        </a:p>
      </dgm:t>
    </dgm:pt>
    <dgm:pt modelId="{3B800E21-0780-4862-85F0-44E0328EF297}">
      <dgm:prSet phldrT="[Text]" custT="1"/>
      <dgm:spPr/>
      <dgm:t>
        <a:bodyPr/>
        <a:lstStyle/>
        <a:p>
          <a:pPr marL="0" indent="0">
            <a:tabLst>
              <a:tab pos="5378450" algn="l"/>
              <a:tab pos="5426075" algn="l"/>
            </a:tabLst>
          </a:pPr>
          <a:r>
            <a:rPr lang="en-US" sz="1600" dirty="0" smtClean="0">
              <a:latin typeface="Palatino Linotype" panose="02040502050505030304" pitchFamily="18" charset="0"/>
            </a:rPr>
            <a:t>Sends prospective candidates to State Attorney’s Office for approval</a:t>
          </a:r>
          <a:endParaRPr lang="en-US" sz="1600" dirty="0">
            <a:latin typeface="Palatino Linotype" panose="02040502050505030304" pitchFamily="18" charset="0"/>
          </a:endParaRPr>
        </a:p>
      </dgm:t>
    </dgm:pt>
    <dgm:pt modelId="{DC5F8532-5350-449B-A575-D94600CB2EC1}" type="parTrans" cxnId="{BE8E53D3-590C-40C6-A41E-1B59A6F7D2C0}">
      <dgm:prSet/>
      <dgm:spPr/>
      <dgm:t>
        <a:bodyPr/>
        <a:lstStyle/>
        <a:p>
          <a:endParaRPr lang="en-US"/>
        </a:p>
      </dgm:t>
    </dgm:pt>
    <dgm:pt modelId="{96D4FAF0-0B22-4076-96F8-9DB60AEDC413}" type="sibTrans" cxnId="{BE8E53D3-590C-40C6-A41E-1B59A6F7D2C0}">
      <dgm:prSet/>
      <dgm:spPr/>
      <dgm:t>
        <a:bodyPr/>
        <a:lstStyle/>
        <a:p>
          <a:endParaRPr lang="en-US"/>
        </a:p>
      </dgm:t>
    </dgm:pt>
    <dgm:pt modelId="{97D73F91-FA60-4E64-8626-92C0F666C8E2}">
      <dgm:prSet phldrT="[Text]" custT="1"/>
      <dgm:spPr/>
      <dgm:t>
        <a:bodyPr/>
        <a:lstStyle/>
        <a:p>
          <a:r>
            <a:rPr lang="en-US" sz="2000" dirty="0" smtClean="0">
              <a:latin typeface="Palatino Linotype" panose="02040502050505030304" pitchFamily="18" charset="0"/>
            </a:rPr>
            <a:t>Mental Health Flags</a:t>
          </a:r>
          <a:endParaRPr lang="en-US" sz="2000" dirty="0">
            <a:latin typeface="Palatino Linotype" panose="02040502050505030304" pitchFamily="18" charset="0"/>
          </a:endParaRPr>
        </a:p>
      </dgm:t>
    </dgm:pt>
    <dgm:pt modelId="{BA1D235C-A9EB-4457-A840-8A7A744B5D2C}" type="parTrans" cxnId="{A05CC8E3-8043-4C95-9DFF-B028FE5D36F8}">
      <dgm:prSet/>
      <dgm:spPr/>
      <dgm:t>
        <a:bodyPr/>
        <a:lstStyle/>
        <a:p>
          <a:endParaRPr lang="en-US"/>
        </a:p>
      </dgm:t>
    </dgm:pt>
    <dgm:pt modelId="{8B603FB6-F0C4-40DC-97CC-17D9D7D7ED8F}" type="sibTrans" cxnId="{A05CC8E3-8043-4C95-9DFF-B028FE5D36F8}">
      <dgm:prSet/>
      <dgm:spPr/>
      <dgm:t>
        <a:bodyPr/>
        <a:lstStyle/>
        <a:p>
          <a:endParaRPr lang="en-US"/>
        </a:p>
      </dgm:t>
    </dgm:pt>
    <dgm:pt modelId="{8E62390C-6B91-4BC9-8BB5-410D5608B085}">
      <dgm:prSet phldrT="[Text]" custT="1"/>
      <dgm:spPr/>
      <dgm:t>
        <a:bodyPr/>
        <a:lstStyle/>
        <a:p>
          <a:pPr marL="0" indent="0">
            <a:tabLst>
              <a:tab pos="5378450" algn="l"/>
              <a:tab pos="5426075" algn="l"/>
            </a:tabLst>
          </a:pPr>
          <a:r>
            <a:rPr lang="en-US" sz="1600" dirty="0" smtClean="0">
              <a:latin typeface="Palatino Linotype" panose="02040502050505030304" pitchFamily="18" charset="0"/>
            </a:rPr>
            <a:t>Informs JSO</a:t>
          </a:r>
          <a:endParaRPr lang="en-US" sz="1600" dirty="0">
            <a:latin typeface="Palatino Linotype" panose="02040502050505030304" pitchFamily="18" charset="0"/>
          </a:endParaRPr>
        </a:p>
      </dgm:t>
    </dgm:pt>
    <dgm:pt modelId="{81304A66-0F8D-4C97-BA8C-9C264B73BF2A}" type="parTrans" cxnId="{F38C86C3-AE86-4331-AFED-BF9E8A4DA0B4}">
      <dgm:prSet/>
      <dgm:spPr/>
      <dgm:t>
        <a:bodyPr/>
        <a:lstStyle/>
        <a:p>
          <a:endParaRPr lang="en-US"/>
        </a:p>
      </dgm:t>
    </dgm:pt>
    <dgm:pt modelId="{8709E8BF-3D1D-4DBF-A469-9BE8F3D224DD}" type="sibTrans" cxnId="{F38C86C3-AE86-4331-AFED-BF9E8A4DA0B4}">
      <dgm:prSet/>
      <dgm:spPr/>
      <dgm:t>
        <a:bodyPr/>
        <a:lstStyle/>
        <a:p>
          <a:endParaRPr lang="en-US"/>
        </a:p>
      </dgm:t>
    </dgm:pt>
    <dgm:pt modelId="{9EAA7997-2014-4674-A2EF-17C69A738689}">
      <dgm:prSet phldrT="[Text]" custT="1"/>
      <dgm:spPr/>
      <dgm:t>
        <a:bodyPr/>
        <a:lstStyle/>
        <a:p>
          <a:pPr marL="0" indent="0">
            <a:tabLst>
              <a:tab pos="5378450" algn="l"/>
              <a:tab pos="5426075" algn="l"/>
            </a:tabLst>
          </a:pPr>
          <a:r>
            <a:rPr lang="en-US" sz="1600" dirty="0" smtClean="0">
              <a:latin typeface="Palatino Linotype" panose="02040502050505030304" pitchFamily="18" charset="0"/>
            </a:rPr>
            <a:t>JSO  Pre-Trial Services  notifies </a:t>
          </a:r>
          <a:r>
            <a:rPr lang="en-US" sz="1600" dirty="0" err="1" smtClean="0">
              <a:latin typeface="Palatino Linotype" panose="02040502050505030304" pitchFamily="18" charset="0"/>
            </a:rPr>
            <a:t>Sulzbacher</a:t>
          </a:r>
          <a:r>
            <a:rPr lang="en-US" sz="1600" dirty="0" smtClean="0">
              <a:latin typeface="Palatino Linotype" panose="02040502050505030304" pitchFamily="18" charset="0"/>
            </a:rPr>
            <a:t> Center when candidate is arrested</a:t>
          </a:r>
          <a:endParaRPr lang="en-US" sz="1600" dirty="0">
            <a:latin typeface="Palatino Linotype" panose="02040502050505030304" pitchFamily="18" charset="0"/>
          </a:endParaRPr>
        </a:p>
      </dgm:t>
    </dgm:pt>
    <dgm:pt modelId="{8812DDED-59D1-4F66-ACBC-DFCDA6E96F45}" type="parTrans" cxnId="{544AA9CF-6590-429C-AECC-BAEE3D6BDD61}">
      <dgm:prSet/>
      <dgm:spPr/>
      <dgm:t>
        <a:bodyPr/>
        <a:lstStyle/>
        <a:p>
          <a:endParaRPr lang="en-US"/>
        </a:p>
      </dgm:t>
    </dgm:pt>
    <dgm:pt modelId="{7A014F33-977A-473B-A145-CDE045812E32}" type="sibTrans" cxnId="{544AA9CF-6590-429C-AECC-BAEE3D6BDD61}">
      <dgm:prSet/>
      <dgm:spPr/>
      <dgm:t>
        <a:bodyPr/>
        <a:lstStyle/>
        <a:p>
          <a:endParaRPr lang="en-US"/>
        </a:p>
      </dgm:t>
    </dgm:pt>
    <dgm:pt modelId="{CB3E17EF-32FF-4924-9B2B-160B51688578}" type="pres">
      <dgm:prSet presAssocID="{B0FC960F-07C7-48A6-9723-D3F6550B1471}" presName="Name0" presStyleCnt="0">
        <dgm:presLayoutVars>
          <dgm:dir/>
          <dgm:animLvl val="lvl"/>
          <dgm:resizeHandles val="exact"/>
        </dgm:presLayoutVars>
      </dgm:prSet>
      <dgm:spPr/>
      <dgm:t>
        <a:bodyPr/>
        <a:lstStyle/>
        <a:p>
          <a:endParaRPr lang="en-US"/>
        </a:p>
      </dgm:t>
    </dgm:pt>
    <dgm:pt modelId="{4B6A142D-B6A4-454F-BAE6-B1AF9F51DE81}" type="pres">
      <dgm:prSet presAssocID="{9B72C6C0-46D6-4648-BC68-8D2B489B6173}" presName="boxAndChildren" presStyleCnt="0"/>
      <dgm:spPr/>
    </dgm:pt>
    <dgm:pt modelId="{FB8A4B99-0B34-4EF9-B6EC-82E4629CFB0D}" type="pres">
      <dgm:prSet presAssocID="{9B72C6C0-46D6-4648-BC68-8D2B489B6173}" presName="parentTextBox" presStyleLbl="node1" presStyleIdx="0" presStyleCnt="3"/>
      <dgm:spPr/>
      <dgm:t>
        <a:bodyPr/>
        <a:lstStyle/>
        <a:p>
          <a:endParaRPr lang="en-US"/>
        </a:p>
      </dgm:t>
    </dgm:pt>
    <dgm:pt modelId="{1E12E974-E375-4690-A587-E6448FE35A4E}" type="pres">
      <dgm:prSet presAssocID="{9B72C6C0-46D6-4648-BC68-8D2B489B6173}" presName="entireBox" presStyleLbl="node1" presStyleIdx="0" presStyleCnt="3"/>
      <dgm:spPr/>
      <dgm:t>
        <a:bodyPr/>
        <a:lstStyle/>
        <a:p>
          <a:endParaRPr lang="en-US"/>
        </a:p>
      </dgm:t>
    </dgm:pt>
    <dgm:pt modelId="{0AE21784-B552-4951-8C16-C1812FBE6D52}" type="pres">
      <dgm:prSet presAssocID="{9B72C6C0-46D6-4648-BC68-8D2B489B6173}" presName="descendantBox" presStyleCnt="0"/>
      <dgm:spPr/>
    </dgm:pt>
    <dgm:pt modelId="{51063874-58FF-4050-B148-D60E0540C874}" type="pres">
      <dgm:prSet presAssocID="{3B800E21-0780-4862-85F0-44E0328EF297}" presName="childTextBox" presStyleLbl="fgAccFollowNode1" presStyleIdx="0" presStyleCnt="7" custScaleX="127015">
        <dgm:presLayoutVars>
          <dgm:bulletEnabled val="1"/>
        </dgm:presLayoutVars>
      </dgm:prSet>
      <dgm:spPr/>
      <dgm:t>
        <a:bodyPr/>
        <a:lstStyle/>
        <a:p>
          <a:endParaRPr lang="en-US"/>
        </a:p>
      </dgm:t>
    </dgm:pt>
    <dgm:pt modelId="{0EF9C04D-1478-425F-A9F2-6C91F94EB6AE}" type="pres">
      <dgm:prSet presAssocID="{8E62390C-6B91-4BC9-8BB5-410D5608B085}" presName="childTextBox" presStyleLbl="fgAccFollowNode1" presStyleIdx="1" presStyleCnt="7" custScaleX="42678">
        <dgm:presLayoutVars>
          <dgm:bulletEnabled val="1"/>
        </dgm:presLayoutVars>
      </dgm:prSet>
      <dgm:spPr/>
      <dgm:t>
        <a:bodyPr/>
        <a:lstStyle/>
        <a:p>
          <a:endParaRPr lang="en-US"/>
        </a:p>
      </dgm:t>
    </dgm:pt>
    <dgm:pt modelId="{63BA43BC-0FA7-485D-B981-A3537BF64121}" type="pres">
      <dgm:prSet presAssocID="{9EAA7997-2014-4674-A2EF-17C69A738689}" presName="childTextBox" presStyleLbl="fgAccFollowNode1" presStyleIdx="2" presStyleCnt="7">
        <dgm:presLayoutVars>
          <dgm:bulletEnabled val="1"/>
        </dgm:presLayoutVars>
      </dgm:prSet>
      <dgm:spPr/>
      <dgm:t>
        <a:bodyPr/>
        <a:lstStyle/>
        <a:p>
          <a:endParaRPr lang="en-US"/>
        </a:p>
      </dgm:t>
    </dgm:pt>
    <dgm:pt modelId="{783041CB-EE8C-4E55-93C6-896875B36F88}" type="pres">
      <dgm:prSet presAssocID="{008C69A0-437F-4C0D-B1B6-E82A47CE3103}" presName="sp" presStyleCnt="0"/>
      <dgm:spPr/>
    </dgm:pt>
    <dgm:pt modelId="{D3E0ED7C-E190-461C-BC2B-FB0623CCE043}" type="pres">
      <dgm:prSet presAssocID="{2D23C22E-1558-4B7E-A020-DFEE2E53E7A6}" presName="arrowAndChildren" presStyleCnt="0"/>
      <dgm:spPr/>
    </dgm:pt>
    <dgm:pt modelId="{C7E9EF5D-A314-4336-96B0-23DB35BBD281}" type="pres">
      <dgm:prSet presAssocID="{2D23C22E-1558-4B7E-A020-DFEE2E53E7A6}" presName="parentTextArrow" presStyleLbl="node1" presStyleIdx="0" presStyleCnt="3"/>
      <dgm:spPr/>
      <dgm:t>
        <a:bodyPr/>
        <a:lstStyle/>
        <a:p>
          <a:endParaRPr lang="en-US"/>
        </a:p>
      </dgm:t>
    </dgm:pt>
    <dgm:pt modelId="{C4ADD094-005F-4F98-80D2-5F34680FE188}" type="pres">
      <dgm:prSet presAssocID="{2D23C22E-1558-4B7E-A020-DFEE2E53E7A6}" presName="arrow" presStyleLbl="node1" presStyleIdx="1" presStyleCnt="3"/>
      <dgm:spPr/>
      <dgm:t>
        <a:bodyPr/>
        <a:lstStyle/>
        <a:p>
          <a:endParaRPr lang="en-US"/>
        </a:p>
      </dgm:t>
    </dgm:pt>
    <dgm:pt modelId="{6F18E240-EAC2-44B4-8CAE-0E6982F0511C}" type="pres">
      <dgm:prSet presAssocID="{2D23C22E-1558-4B7E-A020-DFEE2E53E7A6}" presName="descendantArrow" presStyleCnt="0"/>
      <dgm:spPr/>
    </dgm:pt>
    <dgm:pt modelId="{DC59C7E5-6AE9-45F0-915C-F98F2E94FEF5}" type="pres">
      <dgm:prSet presAssocID="{60BB9D07-F51A-4916-8221-7256037553E7}" presName="childTextArrow" presStyleLbl="fgAccFollowNode1" presStyleIdx="3" presStyleCnt="7">
        <dgm:presLayoutVars>
          <dgm:bulletEnabled val="1"/>
        </dgm:presLayoutVars>
      </dgm:prSet>
      <dgm:spPr/>
      <dgm:t>
        <a:bodyPr/>
        <a:lstStyle/>
        <a:p>
          <a:endParaRPr lang="en-US"/>
        </a:p>
      </dgm:t>
    </dgm:pt>
    <dgm:pt modelId="{79A5249A-503F-4052-9E56-D14CF33C7F61}" type="pres">
      <dgm:prSet presAssocID="{1891CD79-E0EB-4610-A6FF-78DC9B56123C}" presName="sp" presStyleCnt="0"/>
      <dgm:spPr/>
    </dgm:pt>
    <dgm:pt modelId="{F1AF7D1B-ADED-4A75-A69B-F8D294B2292E}" type="pres">
      <dgm:prSet presAssocID="{DCC30C88-34E4-4824-ACB0-A79FB1AD8713}" presName="arrowAndChildren" presStyleCnt="0"/>
      <dgm:spPr/>
    </dgm:pt>
    <dgm:pt modelId="{61636304-A02D-475F-B391-A8946C823222}" type="pres">
      <dgm:prSet presAssocID="{DCC30C88-34E4-4824-ACB0-A79FB1AD8713}" presName="parentTextArrow" presStyleLbl="node1" presStyleIdx="1" presStyleCnt="3"/>
      <dgm:spPr/>
      <dgm:t>
        <a:bodyPr/>
        <a:lstStyle/>
        <a:p>
          <a:endParaRPr lang="en-US"/>
        </a:p>
      </dgm:t>
    </dgm:pt>
    <dgm:pt modelId="{21F86FC2-6954-45A3-BEE6-8CE6D0D1678E}" type="pres">
      <dgm:prSet presAssocID="{DCC30C88-34E4-4824-ACB0-A79FB1AD8713}" presName="arrow" presStyleLbl="node1" presStyleIdx="2" presStyleCnt="3"/>
      <dgm:spPr/>
      <dgm:t>
        <a:bodyPr/>
        <a:lstStyle/>
        <a:p>
          <a:endParaRPr lang="en-US"/>
        </a:p>
      </dgm:t>
    </dgm:pt>
    <dgm:pt modelId="{A6BE256E-7384-4AE9-A7FB-88D3D2AA84FC}" type="pres">
      <dgm:prSet presAssocID="{DCC30C88-34E4-4824-ACB0-A79FB1AD8713}" presName="descendantArrow" presStyleCnt="0"/>
      <dgm:spPr/>
    </dgm:pt>
    <dgm:pt modelId="{9931AA6A-0AE1-484F-904A-74AB3C87213E}" type="pres">
      <dgm:prSet presAssocID="{1FB117D4-34E1-4EC6-8A11-4CB08401E18C}" presName="childTextArrow" presStyleLbl="fgAccFollowNode1" presStyleIdx="4" presStyleCnt="7">
        <dgm:presLayoutVars>
          <dgm:bulletEnabled val="1"/>
        </dgm:presLayoutVars>
      </dgm:prSet>
      <dgm:spPr/>
      <dgm:t>
        <a:bodyPr/>
        <a:lstStyle/>
        <a:p>
          <a:endParaRPr lang="en-US"/>
        </a:p>
      </dgm:t>
    </dgm:pt>
    <dgm:pt modelId="{EA39D263-E038-464C-822E-2EEDD87151C0}" type="pres">
      <dgm:prSet presAssocID="{1BA71AA9-855F-4A5B-A25C-8C9C5EC254FA}" presName="childTextArrow" presStyleLbl="fgAccFollowNode1" presStyleIdx="5" presStyleCnt="7">
        <dgm:presLayoutVars>
          <dgm:bulletEnabled val="1"/>
        </dgm:presLayoutVars>
      </dgm:prSet>
      <dgm:spPr/>
      <dgm:t>
        <a:bodyPr/>
        <a:lstStyle/>
        <a:p>
          <a:endParaRPr lang="en-US"/>
        </a:p>
      </dgm:t>
    </dgm:pt>
    <dgm:pt modelId="{F04B75D6-9A70-43E3-85E4-14B8DB858CAF}" type="pres">
      <dgm:prSet presAssocID="{97D73F91-FA60-4E64-8626-92C0F666C8E2}" presName="childTextArrow" presStyleLbl="fgAccFollowNode1" presStyleIdx="6" presStyleCnt="7">
        <dgm:presLayoutVars>
          <dgm:bulletEnabled val="1"/>
        </dgm:presLayoutVars>
      </dgm:prSet>
      <dgm:spPr/>
      <dgm:t>
        <a:bodyPr/>
        <a:lstStyle/>
        <a:p>
          <a:endParaRPr lang="en-US"/>
        </a:p>
      </dgm:t>
    </dgm:pt>
  </dgm:ptLst>
  <dgm:cxnLst>
    <dgm:cxn modelId="{544AA9CF-6590-429C-AECC-BAEE3D6BDD61}" srcId="{9B72C6C0-46D6-4648-BC68-8D2B489B6173}" destId="{9EAA7997-2014-4674-A2EF-17C69A738689}" srcOrd="2" destOrd="0" parTransId="{8812DDED-59D1-4F66-ACBC-DFCDA6E96F45}" sibTransId="{7A014F33-977A-473B-A145-CDE045812E32}"/>
    <dgm:cxn modelId="{F54B4BED-34EA-4819-A8C7-5DBBF4DF1490}" srcId="{B0FC960F-07C7-48A6-9723-D3F6550B1471}" destId="{2D23C22E-1558-4B7E-A020-DFEE2E53E7A6}" srcOrd="1" destOrd="0" parTransId="{ACFFA4BD-86D2-475D-99F4-CFE7F63A608A}" sibTransId="{008C69A0-437F-4C0D-B1B6-E82A47CE3103}"/>
    <dgm:cxn modelId="{0BBDA0A3-F5C2-4FFA-B41D-BB8869B8D629}" type="presOf" srcId="{97D73F91-FA60-4E64-8626-92C0F666C8E2}" destId="{F04B75D6-9A70-43E3-85E4-14B8DB858CAF}" srcOrd="0" destOrd="0" presId="urn:microsoft.com/office/officeart/2005/8/layout/process4"/>
    <dgm:cxn modelId="{7209BB1D-01AE-4505-94F1-CA3842C52946}" type="presOf" srcId="{9B72C6C0-46D6-4648-BC68-8D2B489B6173}" destId="{FB8A4B99-0B34-4EF9-B6EC-82E4629CFB0D}" srcOrd="0" destOrd="0" presId="urn:microsoft.com/office/officeart/2005/8/layout/process4"/>
    <dgm:cxn modelId="{169CA7F6-7D0A-4C3F-8315-82E10E8E0502}" type="presOf" srcId="{DCC30C88-34E4-4824-ACB0-A79FB1AD8713}" destId="{21F86FC2-6954-45A3-BEE6-8CE6D0D1678E}" srcOrd="1" destOrd="0" presId="urn:microsoft.com/office/officeart/2005/8/layout/process4"/>
    <dgm:cxn modelId="{08D737EF-EEA7-49CD-A429-A1705422D2F8}" type="presOf" srcId="{3B800E21-0780-4862-85F0-44E0328EF297}" destId="{51063874-58FF-4050-B148-D60E0540C874}" srcOrd="0" destOrd="0" presId="urn:microsoft.com/office/officeart/2005/8/layout/process4"/>
    <dgm:cxn modelId="{F38C86C3-AE86-4331-AFED-BF9E8A4DA0B4}" srcId="{9B72C6C0-46D6-4648-BC68-8D2B489B6173}" destId="{8E62390C-6B91-4BC9-8BB5-410D5608B085}" srcOrd="1" destOrd="0" parTransId="{81304A66-0F8D-4C97-BA8C-9C264B73BF2A}" sibTransId="{8709E8BF-3D1D-4DBF-A469-9BE8F3D224DD}"/>
    <dgm:cxn modelId="{AF00EC67-AB74-4D68-AD88-8583E9D8B414}" type="presOf" srcId="{2D23C22E-1558-4B7E-A020-DFEE2E53E7A6}" destId="{C7E9EF5D-A314-4336-96B0-23DB35BBD281}" srcOrd="0" destOrd="0" presId="urn:microsoft.com/office/officeart/2005/8/layout/process4"/>
    <dgm:cxn modelId="{5B643F2F-BEFB-4765-868E-0B4A57ACE0A2}" srcId="{DCC30C88-34E4-4824-ACB0-A79FB1AD8713}" destId="{1BA71AA9-855F-4A5B-A25C-8C9C5EC254FA}" srcOrd="1" destOrd="0" parTransId="{773AFD9E-1B9A-438E-BAB8-17627B305118}" sibTransId="{12FE22BD-2A8A-42F2-B0A0-653A71A3B4BF}"/>
    <dgm:cxn modelId="{9CE81B39-0E07-4D09-BFF7-57E57F272990}" type="presOf" srcId="{1FB117D4-34E1-4EC6-8A11-4CB08401E18C}" destId="{9931AA6A-0AE1-484F-904A-74AB3C87213E}" srcOrd="0" destOrd="0" presId="urn:microsoft.com/office/officeart/2005/8/layout/process4"/>
    <dgm:cxn modelId="{FFF6EBAB-B816-416E-BB8C-E256E38BDFE8}" type="presOf" srcId="{9B72C6C0-46D6-4648-BC68-8D2B489B6173}" destId="{1E12E974-E375-4690-A587-E6448FE35A4E}" srcOrd="1" destOrd="0" presId="urn:microsoft.com/office/officeart/2005/8/layout/process4"/>
    <dgm:cxn modelId="{BE8E53D3-590C-40C6-A41E-1B59A6F7D2C0}" srcId="{9B72C6C0-46D6-4648-BC68-8D2B489B6173}" destId="{3B800E21-0780-4862-85F0-44E0328EF297}" srcOrd="0" destOrd="0" parTransId="{DC5F8532-5350-449B-A575-D94600CB2EC1}" sibTransId="{96D4FAF0-0B22-4076-96F8-9DB60AEDC413}"/>
    <dgm:cxn modelId="{860D0BC9-7FCF-4911-A639-4DED58E642EF}" type="presOf" srcId="{60BB9D07-F51A-4916-8221-7256037553E7}" destId="{DC59C7E5-6AE9-45F0-915C-F98F2E94FEF5}" srcOrd="0" destOrd="0" presId="urn:microsoft.com/office/officeart/2005/8/layout/process4"/>
    <dgm:cxn modelId="{47477E16-4DF6-40CB-AE44-C8C6BC743A9B}" type="presOf" srcId="{2D23C22E-1558-4B7E-A020-DFEE2E53E7A6}" destId="{C4ADD094-005F-4F98-80D2-5F34680FE188}" srcOrd="1" destOrd="0" presId="urn:microsoft.com/office/officeart/2005/8/layout/process4"/>
    <dgm:cxn modelId="{D66550DC-8023-447B-9675-11E49929723A}" type="presOf" srcId="{9EAA7997-2014-4674-A2EF-17C69A738689}" destId="{63BA43BC-0FA7-485D-B981-A3537BF64121}" srcOrd="0" destOrd="0" presId="urn:microsoft.com/office/officeart/2005/8/layout/process4"/>
    <dgm:cxn modelId="{4B94BA69-F758-48E6-AA12-DF7DECF08DEF}" srcId="{B0FC960F-07C7-48A6-9723-D3F6550B1471}" destId="{DCC30C88-34E4-4824-ACB0-A79FB1AD8713}" srcOrd="0" destOrd="0" parTransId="{4D9620DC-B201-4A65-8E70-6E67331B0B15}" sibTransId="{1891CD79-E0EB-4610-A6FF-78DC9B56123C}"/>
    <dgm:cxn modelId="{7789F016-FB81-4501-89A7-A8A258F09687}" srcId="{DCC30C88-34E4-4824-ACB0-A79FB1AD8713}" destId="{1FB117D4-34E1-4EC6-8A11-4CB08401E18C}" srcOrd="0" destOrd="0" parTransId="{16CABDC4-0255-457F-A446-05A9D46AF796}" sibTransId="{A704BA0A-C098-4C2B-86AE-B0CF00E61811}"/>
    <dgm:cxn modelId="{D74CA309-2973-446E-BEF1-86CB8A3AC42E}" type="presOf" srcId="{DCC30C88-34E4-4824-ACB0-A79FB1AD8713}" destId="{61636304-A02D-475F-B391-A8946C823222}" srcOrd="0" destOrd="0" presId="urn:microsoft.com/office/officeart/2005/8/layout/process4"/>
    <dgm:cxn modelId="{393327F5-D2F5-4FED-B0BD-09CAE1A983B1}" type="presOf" srcId="{8E62390C-6B91-4BC9-8BB5-410D5608B085}" destId="{0EF9C04D-1478-425F-A9F2-6C91F94EB6AE}" srcOrd="0" destOrd="0" presId="urn:microsoft.com/office/officeart/2005/8/layout/process4"/>
    <dgm:cxn modelId="{6D1A0DC5-E8FB-4DB2-95D8-422D97D3AAC3}" srcId="{2D23C22E-1558-4B7E-A020-DFEE2E53E7A6}" destId="{60BB9D07-F51A-4916-8221-7256037553E7}" srcOrd="0" destOrd="0" parTransId="{B108CC05-502B-4466-83FF-4EBBD99F64A0}" sibTransId="{2369B40A-2DB8-4803-8C80-AC1C6578B97F}"/>
    <dgm:cxn modelId="{FDF7E3A0-FCBA-449C-A525-68434E31BF96}" srcId="{B0FC960F-07C7-48A6-9723-D3F6550B1471}" destId="{9B72C6C0-46D6-4648-BC68-8D2B489B6173}" srcOrd="2" destOrd="0" parTransId="{D8F2D72E-EE17-41BA-B4DE-C4CE1E372C64}" sibTransId="{60F0760D-2C0D-4150-BCEC-7E9FBFD48669}"/>
    <dgm:cxn modelId="{766D2E8E-44A1-464B-BCB6-35D4F8000F4C}" type="presOf" srcId="{B0FC960F-07C7-48A6-9723-D3F6550B1471}" destId="{CB3E17EF-32FF-4924-9B2B-160B51688578}" srcOrd="0" destOrd="0" presId="urn:microsoft.com/office/officeart/2005/8/layout/process4"/>
    <dgm:cxn modelId="{A05CC8E3-8043-4C95-9DFF-B028FE5D36F8}" srcId="{DCC30C88-34E4-4824-ACB0-A79FB1AD8713}" destId="{97D73F91-FA60-4E64-8626-92C0F666C8E2}" srcOrd="2" destOrd="0" parTransId="{BA1D235C-A9EB-4457-A840-8A7A744B5D2C}" sibTransId="{8B603FB6-F0C4-40DC-97CC-17D9D7D7ED8F}"/>
    <dgm:cxn modelId="{8FD6AF06-E616-4970-A612-8DF1B0E88DCA}" type="presOf" srcId="{1BA71AA9-855F-4A5B-A25C-8C9C5EC254FA}" destId="{EA39D263-E038-464C-822E-2EEDD87151C0}" srcOrd="0" destOrd="0" presId="urn:microsoft.com/office/officeart/2005/8/layout/process4"/>
    <dgm:cxn modelId="{C9C2F43C-A6DD-42BD-968F-C5313B38E15B}" type="presParOf" srcId="{CB3E17EF-32FF-4924-9B2B-160B51688578}" destId="{4B6A142D-B6A4-454F-BAE6-B1AF9F51DE81}" srcOrd="0" destOrd="0" presId="urn:microsoft.com/office/officeart/2005/8/layout/process4"/>
    <dgm:cxn modelId="{DB2D00C9-C9BB-4984-9D5A-F18A31AE3995}" type="presParOf" srcId="{4B6A142D-B6A4-454F-BAE6-B1AF9F51DE81}" destId="{FB8A4B99-0B34-4EF9-B6EC-82E4629CFB0D}" srcOrd="0" destOrd="0" presId="urn:microsoft.com/office/officeart/2005/8/layout/process4"/>
    <dgm:cxn modelId="{B9FAE139-71E0-41E7-BB4D-F287DBD3F8A5}" type="presParOf" srcId="{4B6A142D-B6A4-454F-BAE6-B1AF9F51DE81}" destId="{1E12E974-E375-4690-A587-E6448FE35A4E}" srcOrd="1" destOrd="0" presId="urn:microsoft.com/office/officeart/2005/8/layout/process4"/>
    <dgm:cxn modelId="{E9A92F8B-8843-4475-AF0D-02A6732D0068}" type="presParOf" srcId="{4B6A142D-B6A4-454F-BAE6-B1AF9F51DE81}" destId="{0AE21784-B552-4951-8C16-C1812FBE6D52}" srcOrd="2" destOrd="0" presId="urn:microsoft.com/office/officeart/2005/8/layout/process4"/>
    <dgm:cxn modelId="{E86BD5F1-871A-488F-8671-201027A09631}" type="presParOf" srcId="{0AE21784-B552-4951-8C16-C1812FBE6D52}" destId="{51063874-58FF-4050-B148-D60E0540C874}" srcOrd="0" destOrd="0" presId="urn:microsoft.com/office/officeart/2005/8/layout/process4"/>
    <dgm:cxn modelId="{4B8FFE65-3E8D-4E50-8AC9-BE35E99CAA3B}" type="presParOf" srcId="{0AE21784-B552-4951-8C16-C1812FBE6D52}" destId="{0EF9C04D-1478-425F-A9F2-6C91F94EB6AE}" srcOrd="1" destOrd="0" presId="urn:microsoft.com/office/officeart/2005/8/layout/process4"/>
    <dgm:cxn modelId="{D8526E4E-F9ED-40B8-B883-D98A2A985CAC}" type="presParOf" srcId="{0AE21784-B552-4951-8C16-C1812FBE6D52}" destId="{63BA43BC-0FA7-485D-B981-A3537BF64121}" srcOrd="2" destOrd="0" presId="urn:microsoft.com/office/officeart/2005/8/layout/process4"/>
    <dgm:cxn modelId="{4600A3A1-2F5A-4D31-9194-A61B3122CE95}" type="presParOf" srcId="{CB3E17EF-32FF-4924-9B2B-160B51688578}" destId="{783041CB-EE8C-4E55-93C6-896875B36F88}" srcOrd="1" destOrd="0" presId="urn:microsoft.com/office/officeart/2005/8/layout/process4"/>
    <dgm:cxn modelId="{A1C13B77-E01D-4725-AEC9-26E8A8650B3B}" type="presParOf" srcId="{CB3E17EF-32FF-4924-9B2B-160B51688578}" destId="{D3E0ED7C-E190-461C-BC2B-FB0623CCE043}" srcOrd="2" destOrd="0" presId="urn:microsoft.com/office/officeart/2005/8/layout/process4"/>
    <dgm:cxn modelId="{9A6044D6-8AAC-4DF4-9BAA-13DDC0CFE818}" type="presParOf" srcId="{D3E0ED7C-E190-461C-BC2B-FB0623CCE043}" destId="{C7E9EF5D-A314-4336-96B0-23DB35BBD281}" srcOrd="0" destOrd="0" presId="urn:microsoft.com/office/officeart/2005/8/layout/process4"/>
    <dgm:cxn modelId="{0F4D0A89-F0F7-4DE2-BCCE-049E9E04B1B0}" type="presParOf" srcId="{D3E0ED7C-E190-461C-BC2B-FB0623CCE043}" destId="{C4ADD094-005F-4F98-80D2-5F34680FE188}" srcOrd="1" destOrd="0" presId="urn:microsoft.com/office/officeart/2005/8/layout/process4"/>
    <dgm:cxn modelId="{F999B1ED-88C9-43AD-92EF-F94DE9B7DF1F}" type="presParOf" srcId="{D3E0ED7C-E190-461C-BC2B-FB0623CCE043}" destId="{6F18E240-EAC2-44B4-8CAE-0E6982F0511C}" srcOrd="2" destOrd="0" presId="urn:microsoft.com/office/officeart/2005/8/layout/process4"/>
    <dgm:cxn modelId="{0C503878-4F89-4039-9D43-F5377BC8D928}" type="presParOf" srcId="{6F18E240-EAC2-44B4-8CAE-0E6982F0511C}" destId="{DC59C7E5-6AE9-45F0-915C-F98F2E94FEF5}" srcOrd="0" destOrd="0" presId="urn:microsoft.com/office/officeart/2005/8/layout/process4"/>
    <dgm:cxn modelId="{5BC10ACC-7245-4B9F-9579-7649170A7CC9}" type="presParOf" srcId="{CB3E17EF-32FF-4924-9B2B-160B51688578}" destId="{79A5249A-503F-4052-9E56-D14CF33C7F61}" srcOrd="3" destOrd="0" presId="urn:microsoft.com/office/officeart/2005/8/layout/process4"/>
    <dgm:cxn modelId="{0E1601CA-38D0-483A-825D-6289939498BC}" type="presParOf" srcId="{CB3E17EF-32FF-4924-9B2B-160B51688578}" destId="{F1AF7D1B-ADED-4A75-A69B-F8D294B2292E}" srcOrd="4" destOrd="0" presId="urn:microsoft.com/office/officeart/2005/8/layout/process4"/>
    <dgm:cxn modelId="{B98DF0A6-9C49-4DE8-AE82-D481FD9079A4}" type="presParOf" srcId="{F1AF7D1B-ADED-4A75-A69B-F8D294B2292E}" destId="{61636304-A02D-475F-B391-A8946C823222}" srcOrd="0" destOrd="0" presId="urn:microsoft.com/office/officeart/2005/8/layout/process4"/>
    <dgm:cxn modelId="{D9338D9C-D3E8-4CFD-9F52-2D4638EA5383}" type="presParOf" srcId="{F1AF7D1B-ADED-4A75-A69B-F8D294B2292E}" destId="{21F86FC2-6954-45A3-BEE6-8CE6D0D1678E}" srcOrd="1" destOrd="0" presId="urn:microsoft.com/office/officeart/2005/8/layout/process4"/>
    <dgm:cxn modelId="{F02EAA1E-179D-4995-A0D0-12E169207005}" type="presParOf" srcId="{F1AF7D1B-ADED-4A75-A69B-F8D294B2292E}" destId="{A6BE256E-7384-4AE9-A7FB-88D3D2AA84FC}" srcOrd="2" destOrd="0" presId="urn:microsoft.com/office/officeart/2005/8/layout/process4"/>
    <dgm:cxn modelId="{39025AEC-4B7D-4D73-98E1-84B28981BC63}" type="presParOf" srcId="{A6BE256E-7384-4AE9-A7FB-88D3D2AA84FC}" destId="{9931AA6A-0AE1-484F-904A-74AB3C87213E}" srcOrd="0" destOrd="0" presId="urn:microsoft.com/office/officeart/2005/8/layout/process4"/>
    <dgm:cxn modelId="{794BCB42-9E01-49A7-B2AD-9B1B0B5BB30A}" type="presParOf" srcId="{A6BE256E-7384-4AE9-A7FB-88D3D2AA84FC}" destId="{EA39D263-E038-464C-822E-2EEDD87151C0}" srcOrd="1" destOrd="0" presId="urn:microsoft.com/office/officeart/2005/8/layout/process4"/>
    <dgm:cxn modelId="{09260A77-EA24-43A2-9088-088F4CAF699D}" type="presParOf" srcId="{A6BE256E-7384-4AE9-A7FB-88D3D2AA84FC}" destId="{F04B75D6-9A70-43E3-85E4-14B8DB858CAF}" srcOrd="2"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12E974-E375-4690-A587-E6448FE35A4E}">
      <dsp:nvSpPr>
        <dsp:cNvPr id="0" name=""/>
        <dsp:cNvSpPr/>
      </dsp:nvSpPr>
      <dsp:spPr>
        <a:xfrm>
          <a:off x="0" y="4359342"/>
          <a:ext cx="8229600" cy="14308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b="1" kern="1200" dirty="0" smtClean="0">
              <a:latin typeface="Palatino Linotype" panose="02040502050505030304" pitchFamily="18" charset="0"/>
            </a:rPr>
            <a:t>The Sulzbacher Center</a:t>
          </a:r>
          <a:endParaRPr lang="en-US" sz="2400" b="1" kern="1200" dirty="0">
            <a:latin typeface="Palatino Linotype" panose="02040502050505030304" pitchFamily="18" charset="0"/>
          </a:endParaRPr>
        </a:p>
      </dsp:txBody>
      <dsp:txXfrm>
        <a:off x="0" y="4359342"/>
        <a:ext cx="8229600" cy="772650"/>
      </dsp:txXfrm>
    </dsp:sp>
    <dsp:sp modelId="{51063874-58FF-4050-B148-D60E0540C874}">
      <dsp:nvSpPr>
        <dsp:cNvPr id="0" name=""/>
        <dsp:cNvSpPr/>
      </dsp:nvSpPr>
      <dsp:spPr>
        <a:xfrm>
          <a:off x="2069" y="5103376"/>
          <a:ext cx="3873874" cy="65818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tabLst>
              <a:tab pos="5378450" algn="l"/>
              <a:tab pos="5426075" algn="l"/>
            </a:tabLst>
          </a:pPr>
          <a:r>
            <a:rPr lang="en-US" sz="1600" kern="1200" dirty="0" smtClean="0">
              <a:latin typeface="Palatino Linotype" panose="02040502050505030304" pitchFamily="18" charset="0"/>
            </a:rPr>
            <a:t>Sends prospective candidates to State Attorney’s Office for approval</a:t>
          </a:r>
          <a:endParaRPr lang="en-US" sz="1600" kern="1200" dirty="0">
            <a:latin typeface="Palatino Linotype" panose="02040502050505030304" pitchFamily="18" charset="0"/>
          </a:endParaRPr>
        </a:p>
      </dsp:txBody>
      <dsp:txXfrm>
        <a:off x="2069" y="5103376"/>
        <a:ext cx="3873874" cy="658183"/>
      </dsp:txXfrm>
    </dsp:sp>
    <dsp:sp modelId="{0EF9C04D-1478-425F-A9F2-6C91F94EB6AE}">
      <dsp:nvSpPr>
        <dsp:cNvPr id="0" name=""/>
        <dsp:cNvSpPr/>
      </dsp:nvSpPr>
      <dsp:spPr>
        <a:xfrm>
          <a:off x="3875944" y="5103376"/>
          <a:ext cx="1301651" cy="65818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tabLst>
              <a:tab pos="5378450" algn="l"/>
              <a:tab pos="5426075" algn="l"/>
            </a:tabLst>
          </a:pPr>
          <a:r>
            <a:rPr lang="en-US" sz="1600" kern="1200" dirty="0" smtClean="0">
              <a:latin typeface="Palatino Linotype" panose="02040502050505030304" pitchFamily="18" charset="0"/>
            </a:rPr>
            <a:t>Informs JSO</a:t>
          </a:r>
          <a:endParaRPr lang="en-US" sz="1600" kern="1200" dirty="0">
            <a:latin typeface="Palatino Linotype" panose="02040502050505030304" pitchFamily="18" charset="0"/>
          </a:endParaRPr>
        </a:p>
      </dsp:txBody>
      <dsp:txXfrm>
        <a:off x="3875944" y="5103376"/>
        <a:ext cx="1301651" cy="658183"/>
      </dsp:txXfrm>
    </dsp:sp>
    <dsp:sp modelId="{63BA43BC-0FA7-485D-B981-A3537BF64121}">
      <dsp:nvSpPr>
        <dsp:cNvPr id="0" name=""/>
        <dsp:cNvSpPr/>
      </dsp:nvSpPr>
      <dsp:spPr>
        <a:xfrm>
          <a:off x="5177595" y="5103376"/>
          <a:ext cx="3049934" cy="65818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tabLst>
              <a:tab pos="5378450" algn="l"/>
              <a:tab pos="5426075" algn="l"/>
            </a:tabLst>
          </a:pPr>
          <a:r>
            <a:rPr lang="en-US" sz="1600" kern="1200" dirty="0" smtClean="0">
              <a:latin typeface="Palatino Linotype" panose="02040502050505030304" pitchFamily="18" charset="0"/>
            </a:rPr>
            <a:t>JSO  Pre-Trial Services  notifies </a:t>
          </a:r>
          <a:r>
            <a:rPr lang="en-US" sz="1600" kern="1200" dirty="0" err="1" smtClean="0">
              <a:latin typeface="Palatino Linotype" panose="02040502050505030304" pitchFamily="18" charset="0"/>
            </a:rPr>
            <a:t>Sulzbacher</a:t>
          </a:r>
          <a:r>
            <a:rPr lang="en-US" sz="1600" kern="1200" dirty="0" smtClean="0">
              <a:latin typeface="Palatino Linotype" panose="02040502050505030304" pitchFamily="18" charset="0"/>
            </a:rPr>
            <a:t> Center when candidate is arrested</a:t>
          </a:r>
          <a:endParaRPr lang="en-US" sz="1600" kern="1200" dirty="0">
            <a:latin typeface="Palatino Linotype" panose="02040502050505030304" pitchFamily="18" charset="0"/>
          </a:endParaRPr>
        </a:p>
      </dsp:txBody>
      <dsp:txXfrm>
        <a:off x="5177595" y="5103376"/>
        <a:ext cx="3049934" cy="658183"/>
      </dsp:txXfrm>
    </dsp:sp>
    <dsp:sp modelId="{C4ADD094-005F-4F98-80D2-5F34680FE188}">
      <dsp:nvSpPr>
        <dsp:cNvPr id="0" name=""/>
        <dsp:cNvSpPr/>
      </dsp:nvSpPr>
      <dsp:spPr>
        <a:xfrm rot="10800000">
          <a:off x="0" y="2180183"/>
          <a:ext cx="8229600" cy="2200622"/>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b="1" kern="1200" dirty="0" smtClean="0">
              <a:latin typeface="Palatino Linotype" panose="02040502050505030304" pitchFamily="18" charset="0"/>
            </a:rPr>
            <a:t>CAU Referral</a:t>
          </a:r>
          <a:endParaRPr lang="en-US" sz="2400" b="1" kern="1200" dirty="0">
            <a:latin typeface="Palatino Linotype" panose="02040502050505030304" pitchFamily="18" charset="0"/>
          </a:endParaRPr>
        </a:p>
      </dsp:txBody>
      <dsp:txXfrm rot="-10800000">
        <a:off x="0" y="2180183"/>
        <a:ext cx="8229600" cy="772418"/>
      </dsp:txXfrm>
    </dsp:sp>
    <dsp:sp modelId="{DC59C7E5-6AE9-45F0-915C-F98F2E94FEF5}">
      <dsp:nvSpPr>
        <dsp:cNvPr id="0" name=""/>
        <dsp:cNvSpPr/>
      </dsp:nvSpPr>
      <dsp:spPr>
        <a:xfrm>
          <a:off x="0" y="2952601"/>
          <a:ext cx="8229600" cy="65798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lvl="0" algn="ctr" defTabSz="889000">
            <a:lnSpc>
              <a:spcPct val="90000"/>
            </a:lnSpc>
            <a:spcBef>
              <a:spcPct val="0"/>
            </a:spcBef>
            <a:spcAft>
              <a:spcPct val="35000"/>
            </a:spcAft>
          </a:pPr>
          <a:r>
            <a:rPr lang="en-US" sz="2000" kern="1200" dirty="0" smtClean="0">
              <a:latin typeface="Palatino Linotype" panose="02040502050505030304" pitchFamily="18" charset="0"/>
            </a:rPr>
            <a:t>Sends report to the </a:t>
          </a:r>
          <a:r>
            <a:rPr lang="en-US" sz="2000" kern="1200" dirty="0" err="1" smtClean="0">
              <a:latin typeface="Palatino Linotype" panose="02040502050505030304" pitchFamily="18" charset="0"/>
            </a:rPr>
            <a:t>Sulzbacher</a:t>
          </a:r>
          <a:r>
            <a:rPr lang="en-US" sz="2000" kern="1200" dirty="0" smtClean="0">
              <a:latin typeface="Palatino Linotype" panose="02040502050505030304" pitchFamily="18" charset="0"/>
            </a:rPr>
            <a:t> Center to review and select candidates</a:t>
          </a:r>
          <a:endParaRPr lang="en-US" sz="2000" kern="1200" dirty="0">
            <a:latin typeface="Palatino Linotype" panose="02040502050505030304" pitchFamily="18" charset="0"/>
          </a:endParaRPr>
        </a:p>
      </dsp:txBody>
      <dsp:txXfrm>
        <a:off x="0" y="2952601"/>
        <a:ext cx="8229600" cy="657985"/>
      </dsp:txXfrm>
    </dsp:sp>
    <dsp:sp modelId="{21F86FC2-6954-45A3-BEE6-8CE6D0D1678E}">
      <dsp:nvSpPr>
        <dsp:cNvPr id="0" name=""/>
        <dsp:cNvSpPr/>
      </dsp:nvSpPr>
      <dsp:spPr>
        <a:xfrm rot="10800000">
          <a:off x="0" y="1023"/>
          <a:ext cx="8229600" cy="2200622"/>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b="1" kern="1200" dirty="0" smtClean="0">
              <a:latin typeface="Palatino Linotype" panose="02040502050505030304" pitchFamily="18" charset="0"/>
            </a:rPr>
            <a:t>JSO Crime Analysis Unit (</a:t>
          </a:r>
          <a:r>
            <a:rPr lang="en-US" sz="2400" b="1" kern="1200" dirty="0" err="1" smtClean="0">
              <a:latin typeface="Palatino Linotype" panose="02040502050505030304" pitchFamily="18" charset="0"/>
            </a:rPr>
            <a:t>CAU</a:t>
          </a:r>
          <a:r>
            <a:rPr lang="en-US" sz="2400" b="1" kern="1200" dirty="0" smtClean="0">
              <a:latin typeface="Palatino Linotype" panose="02040502050505030304" pitchFamily="18" charset="0"/>
            </a:rPr>
            <a:t>)</a:t>
          </a:r>
          <a:endParaRPr lang="en-US" sz="2400" b="1" kern="1200" dirty="0">
            <a:latin typeface="Palatino Linotype" panose="02040502050505030304" pitchFamily="18" charset="0"/>
          </a:endParaRPr>
        </a:p>
      </dsp:txBody>
      <dsp:txXfrm rot="-10800000">
        <a:off x="0" y="1023"/>
        <a:ext cx="8229600" cy="772418"/>
      </dsp:txXfrm>
    </dsp:sp>
    <dsp:sp modelId="{9931AA6A-0AE1-484F-904A-74AB3C87213E}">
      <dsp:nvSpPr>
        <dsp:cNvPr id="0" name=""/>
        <dsp:cNvSpPr/>
      </dsp:nvSpPr>
      <dsp:spPr>
        <a:xfrm>
          <a:off x="4018" y="773441"/>
          <a:ext cx="2740521" cy="65798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lvl="0" algn="ctr" defTabSz="889000">
            <a:lnSpc>
              <a:spcPct val="90000"/>
            </a:lnSpc>
            <a:spcBef>
              <a:spcPct val="0"/>
            </a:spcBef>
            <a:spcAft>
              <a:spcPct val="35000"/>
            </a:spcAft>
          </a:pPr>
          <a:r>
            <a:rPr lang="en-US" sz="2000" kern="1200" dirty="0" smtClean="0">
              <a:latin typeface="Palatino Linotype" panose="02040502050505030304" pitchFamily="18" charset="0"/>
            </a:rPr>
            <a:t>Number of Arrests</a:t>
          </a:r>
          <a:endParaRPr lang="en-US" sz="2000" kern="1200" dirty="0">
            <a:latin typeface="Palatino Linotype" panose="02040502050505030304" pitchFamily="18" charset="0"/>
          </a:endParaRPr>
        </a:p>
      </dsp:txBody>
      <dsp:txXfrm>
        <a:off x="4018" y="773441"/>
        <a:ext cx="2740521" cy="657985"/>
      </dsp:txXfrm>
    </dsp:sp>
    <dsp:sp modelId="{EA39D263-E038-464C-822E-2EEDD87151C0}">
      <dsp:nvSpPr>
        <dsp:cNvPr id="0" name=""/>
        <dsp:cNvSpPr/>
      </dsp:nvSpPr>
      <dsp:spPr>
        <a:xfrm>
          <a:off x="2744539" y="773441"/>
          <a:ext cx="2740521" cy="65798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lvl="0" algn="ctr" defTabSz="889000">
            <a:lnSpc>
              <a:spcPct val="90000"/>
            </a:lnSpc>
            <a:spcBef>
              <a:spcPct val="0"/>
            </a:spcBef>
            <a:spcAft>
              <a:spcPct val="35000"/>
            </a:spcAft>
          </a:pPr>
          <a:r>
            <a:rPr lang="en-US" sz="2000" kern="1200" dirty="0" smtClean="0">
              <a:latin typeface="Palatino Linotype" panose="02040502050505030304" pitchFamily="18" charset="0"/>
            </a:rPr>
            <a:t>Type of Arrests</a:t>
          </a:r>
          <a:endParaRPr lang="en-US" sz="2000" kern="1200" dirty="0">
            <a:latin typeface="Palatino Linotype" panose="02040502050505030304" pitchFamily="18" charset="0"/>
          </a:endParaRPr>
        </a:p>
      </dsp:txBody>
      <dsp:txXfrm>
        <a:off x="2744539" y="773441"/>
        <a:ext cx="2740521" cy="657985"/>
      </dsp:txXfrm>
    </dsp:sp>
    <dsp:sp modelId="{F04B75D6-9A70-43E3-85E4-14B8DB858CAF}">
      <dsp:nvSpPr>
        <dsp:cNvPr id="0" name=""/>
        <dsp:cNvSpPr/>
      </dsp:nvSpPr>
      <dsp:spPr>
        <a:xfrm>
          <a:off x="5485060" y="773441"/>
          <a:ext cx="2740521" cy="65798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lvl="0" algn="ctr" defTabSz="889000">
            <a:lnSpc>
              <a:spcPct val="90000"/>
            </a:lnSpc>
            <a:spcBef>
              <a:spcPct val="0"/>
            </a:spcBef>
            <a:spcAft>
              <a:spcPct val="35000"/>
            </a:spcAft>
          </a:pPr>
          <a:r>
            <a:rPr lang="en-US" sz="2000" kern="1200" dirty="0" smtClean="0">
              <a:latin typeface="Palatino Linotype" panose="02040502050505030304" pitchFamily="18" charset="0"/>
            </a:rPr>
            <a:t>Mental Health Flags</a:t>
          </a:r>
          <a:endParaRPr lang="en-US" sz="2000" kern="1200" dirty="0">
            <a:latin typeface="Palatino Linotype" panose="02040502050505030304" pitchFamily="18" charset="0"/>
          </a:endParaRPr>
        </a:p>
      </dsp:txBody>
      <dsp:txXfrm>
        <a:off x="5485060" y="773441"/>
        <a:ext cx="2740521" cy="657985"/>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650" cy="465138"/>
          </a:xfrm>
          <a:prstGeom prst="rect">
            <a:avLst/>
          </a:prstGeom>
        </p:spPr>
        <p:txBody>
          <a:bodyPr vert="horz" lIns="93287" tIns="46644" rIns="93287" bIns="46644"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6688" y="0"/>
            <a:ext cx="3041650" cy="465138"/>
          </a:xfrm>
          <a:prstGeom prst="rect">
            <a:avLst/>
          </a:prstGeom>
        </p:spPr>
        <p:txBody>
          <a:bodyPr vert="horz" lIns="93287" tIns="46644" rIns="93287" bIns="46644" rtlCol="0"/>
          <a:lstStyle>
            <a:lvl1pPr algn="r" fontAlgn="auto">
              <a:spcBef>
                <a:spcPts val="0"/>
              </a:spcBef>
              <a:spcAft>
                <a:spcPts val="0"/>
              </a:spcAft>
              <a:defRPr sz="1200">
                <a:latin typeface="+mn-lt"/>
                <a:cs typeface="+mn-cs"/>
              </a:defRPr>
            </a:lvl1pPr>
          </a:lstStyle>
          <a:p>
            <a:pPr>
              <a:defRPr/>
            </a:pPr>
            <a:fld id="{D360A3E2-3151-42E3-A683-F5FAAD427A29}" type="datetimeFigureOut">
              <a:rPr lang="en-US"/>
              <a:pPr>
                <a:defRPr/>
              </a:pPr>
              <a:t>11/12/2020</a:t>
            </a:fld>
            <a:endParaRPr lang="en-US"/>
          </a:p>
        </p:txBody>
      </p:sp>
      <p:sp>
        <p:nvSpPr>
          <p:cNvPr id="4" name="Slide Image Placeholder 3"/>
          <p:cNvSpPr>
            <a:spLocks noGrp="1" noRot="1" noChangeAspect="1"/>
          </p:cNvSpPr>
          <p:nvPr>
            <p:ph type="sldImg" idx="2"/>
          </p:nvPr>
        </p:nvSpPr>
        <p:spPr>
          <a:xfrm>
            <a:off x="1184275" y="698500"/>
            <a:ext cx="4651375" cy="3489325"/>
          </a:xfrm>
          <a:prstGeom prst="rect">
            <a:avLst/>
          </a:prstGeom>
          <a:noFill/>
          <a:ln w="12700">
            <a:solidFill>
              <a:prstClr val="black"/>
            </a:solidFill>
          </a:ln>
        </p:spPr>
        <p:txBody>
          <a:bodyPr vert="horz" lIns="93287" tIns="46644" rIns="93287" bIns="46644" rtlCol="0" anchor="ctr"/>
          <a:lstStyle/>
          <a:p>
            <a:pPr lvl="0"/>
            <a:endParaRPr lang="en-US" noProof="0"/>
          </a:p>
        </p:txBody>
      </p:sp>
      <p:sp>
        <p:nvSpPr>
          <p:cNvPr id="5" name="Notes Placeholder 4"/>
          <p:cNvSpPr>
            <a:spLocks noGrp="1"/>
          </p:cNvSpPr>
          <p:nvPr>
            <p:ph type="body" sz="quarter" idx="3"/>
          </p:nvPr>
        </p:nvSpPr>
        <p:spPr>
          <a:xfrm>
            <a:off x="701675" y="4419600"/>
            <a:ext cx="5616575" cy="4187825"/>
          </a:xfrm>
          <a:prstGeom prst="rect">
            <a:avLst/>
          </a:prstGeom>
        </p:spPr>
        <p:txBody>
          <a:bodyPr vert="horz" lIns="93287" tIns="46644" rIns="93287" bIns="46644"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39200"/>
            <a:ext cx="3041650" cy="465138"/>
          </a:xfrm>
          <a:prstGeom prst="rect">
            <a:avLst/>
          </a:prstGeom>
        </p:spPr>
        <p:txBody>
          <a:bodyPr vert="horz" lIns="93287" tIns="46644" rIns="93287" bIns="46644"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6688" y="8839200"/>
            <a:ext cx="3041650" cy="465138"/>
          </a:xfrm>
          <a:prstGeom prst="rect">
            <a:avLst/>
          </a:prstGeom>
        </p:spPr>
        <p:txBody>
          <a:bodyPr vert="horz" lIns="93287" tIns="46644" rIns="93287" bIns="46644" rtlCol="0" anchor="b"/>
          <a:lstStyle>
            <a:lvl1pPr algn="r" fontAlgn="auto">
              <a:spcBef>
                <a:spcPts val="0"/>
              </a:spcBef>
              <a:spcAft>
                <a:spcPts val="0"/>
              </a:spcAft>
              <a:defRPr sz="1200">
                <a:latin typeface="+mn-lt"/>
                <a:cs typeface="+mn-cs"/>
              </a:defRPr>
            </a:lvl1pPr>
          </a:lstStyle>
          <a:p>
            <a:pPr>
              <a:defRPr/>
            </a:pPr>
            <a:fld id="{6DB25D8F-B43C-42CA-9219-2D22864EC4E8}" type="slidenum">
              <a:rPr lang="en-US"/>
              <a:pPr>
                <a:defRPr/>
              </a:pPr>
              <a:t>‹#›</a:t>
            </a:fld>
            <a:endParaRPr lang="en-US"/>
          </a:p>
        </p:txBody>
      </p:sp>
    </p:spTree>
    <p:extLst>
      <p:ext uri="{BB962C8B-B14F-4D97-AF65-F5344CB8AC3E}">
        <p14:creationId xmlns:p14="http://schemas.microsoft.com/office/powerpoint/2010/main" val="23150765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DB25D8F-B43C-42CA-9219-2D22864EC4E8}" type="slidenum">
              <a:rPr lang="en-US" smtClean="0"/>
              <a:pPr>
                <a:defRPr/>
              </a:pPr>
              <a:t>1</a:t>
            </a:fld>
            <a:endParaRPr lang="en-US"/>
          </a:p>
        </p:txBody>
      </p:sp>
    </p:spTree>
    <p:extLst>
      <p:ext uri="{BB962C8B-B14F-4D97-AF65-F5344CB8AC3E}">
        <p14:creationId xmlns:p14="http://schemas.microsoft.com/office/powerpoint/2010/main" val="13513528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xfrm>
            <a:off x="701675" y="4419600"/>
            <a:ext cx="5703887" cy="4652962"/>
          </a:xfrm>
          <a:noFill/>
        </p:spPr>
        <p:txBody>
          <a:bodyPr wrap="square" numCol="1" anchor="t" anchorCtr="0" compatLnSpc="1">
            <a:prstTxWarp prst="textNoShape">
              <a:avLst/>
            </a:prstTxWarp>
          </a:bodyPr>
          <a:lstStyle/>
          <a:p>
            <a:pPr marL="274320" marR="0" lvl="0" indent="-274320" algn="l" defTabSz="914400" rtl="0" eaLnBrk="1" fontAlgn="auto" latinLnBrk="0" hangingPunct="1">
              <a:lnSpc>
                <a:spcPct val="100000"/>
              </a:lnSpc>
              <a:spcBef>
                <a:spcPts val="580"/>
              </a:spcBef>
              <a:spcAft>
                <a:spcPts val="0"/>
              </a:spcAft>
              <a:buClr>
                <a:srgbClr val="4F81BD"/>
              </a:buClr>
              <a:buSzPct val="85000"/>
              <a:buFont typeface="Wingdings 2"/>
              <a:buChar char=""/>
              <a:tabLst/>
              <a:defRPr/>
            </a:pPr>
            <a:r>
              <a:rPr kumimoji="0" lang="en-US" sz="1000" b="0" i="0" u="sng" strike="noStrike" kern="1200" cap="none" spc="0" normalizeH="0" baseline="0" noProof="0" dirty="0" smtClean="0">
                <a:ln>
                  <a:noFill/>
                </a:ln>
                <a:effectLst/>
                <a:uLnTx/>
                <a:uFillTx/>
                <a:ea typeface="+mn-ea"/>
                <a:cs typeface="Arial" panose="020B0604020202020204" pitchFamily="34" charset="0"/>
              </a:rPr>
              <a:t>Target Population </a:t>
            </a:r>
            <a:r>
              <a:rPr kumimoji="0" lang="en-US" sz="1000" b="0" i="0" u="none" strike="noStrike" kern="1200" cap="none" spc="0" normalizeH="0" baseline="0" noProof="0" dirty="0" smtClean="0">
                <a:ln>
                  <a:noFill/>
                </a:ln>
                <a:effectLst/>
                <a:uLnTx/>
                <a:uFillTx/>
                <a:ea typeface="+mn-ea"/>
                <a:cs typeface="Arial" panose="020B0604020202020204" pitchFamily="34" charset="0"/>
              </a:rPr>
              <a:t>– Identified by JSO, State Attorney’s Office (SAO), and </a:t>
            </a:r>
            <a:r>
              <a:rPr kumimoji="0" lang="en-US" sz="1000" b="0" i="0" u="none" strike="noStrike" kern="1200" cap="none" spc="0" normalizeH="0" baseline="0" noProof="0" dirty="0" err="1" smtClean="0">
                <a:ln>
                  <a:noFill/>
                </a:ln>
                <a:effectLst/>
                <a:uLnTx/>
                <a:uFillTx/>
                <a:ea typeface="+mn-ea"/>
                <a:cs typeface="Arial" panose="020B0604020202020204" pitchFamily="34" charset="0"/>
              </a:rPr>
              <a:t>Sulzbacher</a:t>
            </a:r>
            <a:r>
              <a:rPr kumimoji="0" lang="en-US" sz="1000" b="0" i="0" u="none" strike="noStrike" kern="1200" cap="none" spc="0" normalizeH="0" baseline="0" noProof="0" dirty="0" smtClean="0">
                <a:ln>
                  <a:noFill/>
                </a:ln>
                <a:effectLst/>
                <a:uLnTx/>
                <a:uFillTx/>
                <a:ea typeface="+mn-ea"/>
                <a:cs typeface="Arial" panose="020B0604020202020204" pitchFamily="34" charset="0"/>
              </a:rPr>
              <a:t>. </a:t>
            </a:r>
          </a:p>
          <a:p>
            <a:pPr marL="548640" marR="0" lvl="1" indent="-228600" algn="l" defTabSz="914400" rtl="0" eaLnBrk="1" fontAlgn="auto" latinLnBrk="0" hangingPunct="1">
              <a:lnSpc>
                <a:spcPct val="100000"/>
              </a:lnSpc>
              <a:spcBef>
                <a:spcPts val="370"/>
              </a:spcBef>
              <a:spcAft>
                <a:spcPts val="0"/>
              </a:spcAft>
              <a:buClr>
                <a:srgbClr val="C0504D"/>
              </a:buClr>
              <a:buSzPct val="85000"/>
              <a:buFont typeface="Wingdings 2"/>
              <a:buChar char=""/>
              <a:tabLst/>
              <a:defRPr/>
            </a:pPr>
            <a:r>
              <a:rPr kumimoji="0" lang="en-US" sz="1000" b="0" i="0" u="none" strike="noStrike" kern="1200" cap="none" spc="0" normalizeH="0" baseline="0" noProof="0" dirty="0" smtClean="0">
                <a:ln>
                  <a:noFill/>
                </a:ln>
                <a:effectLst/>
                <a:uLnTx/>
                <a:uFillTx/>
                <a:ea typeface="+mn-ea"/>
                <a:cs typeface="Arial" panose="020B0604020202020204" pitchFamily="34" charset="0"/>
              </a:rPr>
              <a:t>Will be representative of all mental health flags 37% homeless and 63% housed.</a:t>
            </a:r>
          </a:p>
          <a:p>
            <a:pPr marL="274320" marR="0" lvl="0" indent="-274320" algn="l" defTabSz="914400" rtl="0" eaLnBrk="1" fontAlgn="auto" latinLnBrk="0" hangingPunct="1">
              <a:lnSpc>
                <a:spcPct val="100000"/>
              </a:lnSpc>
              <a:spcBef>
                <a:spcPts val="580"/>
              </a:spcBef>
              <a:spcAft>
                <a:spcPts val="0"/>
              </a:spcAft>
              <a:buClr>
                <a:srgbClr val="4F81BD"/>
              </a:buClr>
              <a:buSzPct val="85000"/>
              <a:buFont typeface="Wingdings 2"/>
              <a:buChar char=""/>
              <a:tabLst/>
              <a:defRPr/>
            </a:pPr>
            <a:r>
              <a:rPr kumimoji="0" lang="en-US" sz="1000" b="0" i="0" u="sng" strike="noStrike" kern="1200" cap="none" spc="0" normalizeH="0" baseline="0" noProof="0" dirty="0" smtClean="0">
                <a:ln>
                  <a:noFill/>
                </a:ln>
                <a:effectLst/>
                <a:uLnTx/>
                <a:uFillTx/>
                <a:ea typeface="+mn-ea"/>
                <a:cs typeface="Arial" panose="020B0604020202020204" pitchFamily="34" charset="0"/>
              </a:rPr>
              <a:t>Eligibility Criteria</a:t>
            </a:r>
          </a:p>
          <a:p>
            <a:pPr marL="548640" marR="0" lvl="1" indent="-228600" algn="l" defTabSz="914400" rtl="0" eaLnBrk="1" fontAlgn="auto" latinLnBrk="0" hangingPunct="1">
              <a:lnSpc>
                <a:spcPct val="100000"/>
              </a:lnSpc>
              <a:spcBef>
                <a:spcPts val="370"/>
              </a:spcBef>
              <a:spcAft>
                <a:spcPts val="0"/>
              </a:spcAft>
              <a:buClr>
                <a:srgbClr val="C0504D"/>
              </a:buClr>
              <a:buSzPct val="85000"/>
              <a:buFont typeface="Wingdings 2"/>
              <a:buChar char=""/>
              <a:tabLst/>
              <a:defRPr/>
            </a:pPr>
            <a:r>
              <a:rPr kumimoji="0" lang="en-US" sz="1000" b="0" i="0" u="none" strike="noStrike" kern="1200" cap="none" spc="0" normalizeH="0" baseline="0" noProof="0" dirty="0" smtClean="0">
                <a:ln>
                  <a:noFill/>
                </a:ln>
                <a:effectLst/>
                <a:uLnTx/>
                <a:uFillTx/>
                <a:ea typeface="+mn-ea"/>
                <a:cs typeface="Arial" panose="020B0604020202020204" pitchFamily="34" charset="0"/>
              </a:rPr>
              <a:t>1) History of arrests for non-violent misdemeanors, </a:t>
            </a:r>
          </a:p>
          <a:p>
            <a:pPr marL="548640" marR="0" lvl="1" indent="-228600" algn="l" defTabSz="914400" rtl="0" eaLnBrk="1" fontAlgn="auto" latinLnBrk="0" hangingPunct="1">
              <a:lnSpc>
                <a:spcPct val="100000"/>
              </a:lnSpc>
              <a:spcBef>
                <a:spcPts val="370"/>
              </a:spcBef>
              <a:spcAft>
                <a:spcPts val="0"/>
              </a:spcAft>
              <a:buClr>
                <a:srgbClr val="C0504D"/>
              </a:buClr>
              <a:buSzPct val="85000"/>
              <a:buFont typeface="Wingdings 2"/>
              <a:buChar char=""/>
              <a:tabLst/>
              <a:defRPr/>
            </a:pPr>
            <a:r>
              <a:rPr kumimoji="0" lang="en-US" sz="1000" b="0" i="0" u="none" strike="noStrike" kern="1200" cap="none" spc="0" normalizeH="0" baseline="0" noProof="0" dirty="0" smtClean="0">
                <a:ln>
                  <a:noFill/>
                </a:ln>
                <a:effectLst/>
                <a:uLnTx/>
                <a:uFillTx/>
                <a:ea typeface="+mn-ea"/>
                <a:cs typeface="Arial" panose="020B0604020202020204" pitchFamily="34" charset="0"/>
              </a:rPr>
              <a:t>2) Severe mentally illness, and </a:t>
            </a:r>
          </a:p>
          <a:p>
            <a:pPr marL="548640" marR="0" lvl="1" indent="-228600" algn="l" defTabSz="914400" rtl="0" eaLnBrk="1" fontAlgn="auto" latinLnBrk="0" hangingPunct="1">
              <a:lnSpc>
                <a:spcPct val="100000"/>
              </a:lnSpc>
              <a:spcBef>
                <a:spcPts val="370"/>
              </a:spcBef>
              <a:spcAft>
                <a:spcPts val="0"/>
              </a:spcAft>
              <a:buClr>
                <a:srgbClr val="C0504D"/>
              </a:buClr>
              <a:buSzPct val="85000"/>
              <a:buFont typeface="Wingdings 2"/>
              <a:buChar char=""/>
              <a:tabLst/>
              <a:defRPr/>
            </a:pPr>
            <a:r>
              <a:rPr kumimoji="0" lang="en-US" sz="1000" b="0" i="0" u="none" strike="noStrike" kern="1200" cap="none" spc="0" normalizeH="0" baseline="0" noProof="0" dirty="0" smtClean="0">
                <a:ln>
                  <a:noFill/>
                </a:ln>
                <a:effectLst/>
                <a:uLnTx/>
                <a:uFillTx/>
                <a:ea typeface="+mn-ea"/>
                <a:cs typeface="Arial" panose="020B0604020202020204" pitchFamily="34" charset="0"/>
              </a:rPr>
              <a:t>3) Requires intensive wraparound services.</a:t>
            </a:r>
          </a:p>
          <a:p>
            <a:pPr marL="274320" marR="0" lvl="0" indent="-274320" algn="l" defTabSz="914400" rtl="0" eaLnBrk="1" fontAlgn="auto" latinLnBrk="0" hangingPunct="1">
              <a:lnSpc>
                <a:spcPct val="100000"/>
              </a:lnSpc>
              <a:spcBef>
                <a:spcPts val="580"/>
              </a:spcBef>
              <a:spcAft>
                <a:spcPts val="0"/>
              </a:spcAft>
              <a:buClr>
                <a:srgbClr val="4F81BD"/>
              </a:buClr>
              <a:buSzPct val="85000"/>
              <a:buFont typeface="Wingdings 2"/>
              <a:buChar char=""/>
              <a:tabLst/>
              <a:defRPr/>
            </a:pPr>
            <a:r>
              <a:rPr kumimoji="0" lang="en-US" sz="1000" b="0" i="0" u="none" strike="noStrike" kern="1200" cap="none" spc="0" normalizeH="0" baseline="0" noProof="0" dirty="0" smtClean="0">
                <a:ln>
                  <a:noFill/>
                </a:ln>
                <a:effectLst/>
                <a:uLnTx/>
                <a:uFillTx/>
                <a:ea typeface="+mn-ea"/>
                <a:cs typeface="Arial" panose="020B0604020202020204" pitchFamily="34" charset="0"/>
              </a:rPr>
              <a:t>Defendants are </a:t>
            </a:r>
            <a:r>
              <a:rPr kumimoji="0" lang="en-US" sz="1000" b="0" i="0" u="sng" strike="noStrike" kern="1200" cap="none" spc="0" normalizeH="0" baseline="0" noProof="0" dirty="0" smtClean="0">
                <a:ln>
                  <a:noFill/>
                </a:ln>
                <a:effectLst/>
                <a:uLnTx/>
                <a:uFillTx/>
                <a:ea typeface="+mn-ea"/>
                <a:cs typeface="Arial" panose="020B0604020202020204" pitchFamily="34" charset="0"/>
              </a:rPr>
              <a:t>arrested, identified</a:t>
            </a:r>
            <a:r>
              <a:rPr kumimoji="0" lang="en-US" sz="1000" b="0" i="0" u="none" strike="noStrike" kern="1200" cap="none" spc="0" normalizeH="0" baseline="0" noProof="0" dirty="0" smtClean="0">
                <a:ln>
                  <a:noFill/>
                </a:ln>
                <a:effectLst/>
                <a:uLnTx/>
                <a:uFillTx/>
                <a:ea typeface="+mn-ea"/>
                <a:cs typeface="Arial" panose="020B0604020202020204" pitchFamily="34" charset="0"/>
              </a:rPr>
              <a:t> in jail and </a:t>
            </a:r>
            <a:r>
              <a:rPr kumimoji="0" lang="en-US" sz="1000" b="0" i="0" u="sng" strike="noStrike" kern="1200" cap="none" spc="0" normalizeH="0" baseline="0" noProof="0" dirty="0" smtClean="0">
                <a:ln>
                  <a:noFill/>
                </a:ln>
                <a:effectLst/>
                <a:uLnTx/>
                <a:uFillTx/>
                <a:ea typeface="+mn-ea"/>
                <a:cs typeface="Arial" panose="020B0604020202020204" pitchFamily="34" charset="0"/>
              </a:rPr>
              <a:t>screened</a:t>
            </a:r>
            <a:r>
              <a:rPr kumimoji="0" lang="en-US" sz="1000" b="0" i="0" u="none" strike="noStrike" kern="1200" cap="none" spc="0" normalizeH="0" baseline="0" noProof="0" dirty="0" smtClean="0">
                <a:ln>
                  <a:noFill/>
                </a:ln>
                <a:effectLst/>
                <a:uLnTx/>
                <a:uFillTx/>
                <a:ea typeface="+mn-ea"/>
                <a:cs typeface="Arial" panose="020B0604020202020204" pitchFamily="34" charset="0"/>
              </a:rPr>
              <a:t> by the </a:t>
            </a:r>
            <a:r>
              <a:rPr kumimoji="0" lang="en-US" sz="1000" b="0" i="0" u="none" strike="noStrike" kern="1200" cap="none" spc="0" normalizeH="0" baseline="0" noProof="0" dirty="0" err="1" smtClean="0">
                <a:ln>
                  <a:noFill/>
                </a:ln>
                <a:effectLst/>
                <a:uLnTx/>
                <a:uFillTx/>
                <a:ea typeface="+mn-ea"/>
                <a:cs typeface="Arial" panose="020B0604020202020204" pitchFamily="34" charset="0"/>
              </a:rPr>
              <a:t>Sulzbacher</a:t>
            </a:r>
            <a:r>
              <a:rPr kumimoji="0" lang="en-US" sz="1000" b="0" i="0" u="none" strike="noStrike" kern="1200" cap="none" spc="0" normalizeH="0" baseline="0" noProof="0" dirty="0" smtClean="0">
                <a:ln>
                  <a:noFill/>
                </a:ln>
                <a:effectLst/>
                <a:uLnTx/>
                <a:uFillTx/>
                <a:ea typeface="+mn-ea"/>
                <a:cs typeface="Arial" panose="020B0604020202020204" pitchFamily="34" charset="0"/>
              </a:rPr>
              <a:t> Center staff</a:t>
            </a:r>
          </a:p>
          <a:p>
            <a:pPr marL="274320" marR="0" lvl="0" indent="-274320" algn="l" defTabSz="914400" rtl="0" eaLnBrk="1" fontAlgn="auto" latinLnBrk="0" hangingPunct="1">
              <a:lnSpc>
                <a:spcPct val="100000"/>
              </a:lnSpc>
              <a:spcBef>
                <a:spcPts val="580"/>
              </a:spcBef>
              <a:spcAft>
                <a:spcPts val="0"/>
              </a:spcAft>
              <a:buClr>
                <a:srgbClr val="4F81BD"/>
              </a:buClr>
              <a:buSzPct val="85000"/>
              <a:buFont typeface="Wingdings 2"/>
              <a:buChar char=""/>
              <a:tabLst/>
              <a:defRPr/>
            </a:pPr>
            <a:r>
              <a:rPr kumimoji="0" lang="en-US" sz="1000" b="0" i="0" u="none" strike="noStrike" kern="1200" cap="none" spc="0" normalizeH="0" baseline="0" noProof="0" dirty="0" smtClean="0">
                <a:ln>
                  <a:noFill/>
                </a:ln>
                <a:effectLst/>
                <a:uLnTx/>
                <a:uFillTx/>
                <a:ea typeface="+mn-ea"/>
                <a:cs typeface="Arial" panose="020B0604020202020204" pitchFamily="34" charset="0"/>
              </a:rPr>
              <a:t>Defendants are </a:t>
            </a:r>
            <a:r>
              <a:rPr kumimoji="0" lang="en-US" sz="1000" b="0" i="0" u="sng" strike="noStrike" kern="1200" cap="none" spc="0" normalizeH="0" baseline="0" noProof="0" dirty="0" smtClean="0">
                <a:ln>
                  <a:noFill/>
                </a:ln>
                <a:effectLst/>
                <a:uLnTx/>
                <a:uFillTx/>
                <a:ea typeface="+mn-ea"/>
                <a:cs typeface="Arial" panose="020B0604020202020204" pitchFamily="34" charset="0"/>
              </a:rPr>
              <a:t>referred </a:t>
            </a:r>
            <a:r>
              <a:rPr kumimoji="0" lang="en-US" sz="1000" b="0" i="0" u="none" strike="noStrike" kern="1200" cap="none" spc="0" normalizeH="0" baseline="0" noProof="0" dirty="0" smtClean="0">
                <a:ln>
                  <a:noFill/>
                </a:ln>
                <a:effectLst/>
                <a:uLnTx/>
                <a:uFillTx/>
                <a:ea typeface="+mn-ea"/>
                <a:cs typeface="Arial" panose="020B0604020202020204" pitchFamily="34" charset="0"/>
              </a:rPr>
              <a:t>to the Judge in First Appearance. If approved, the defendant is released from custody under the supervision of </a:t>
            </a:r>
            <a:r>
              <a:rPr kumimoji="0" lang="en-US" sz="1000" b="0" i="0" u="none" strike="noStrike" kern="1200" cap="none" spc="0" normalizeH="0" baseline="0" noProof="0" dirty="0" err="1" smtClean="0">
                <a:ln>
                  <a:noFill/>
                </a:ln>
                <a:effectLst/>
                <a:uLnTx/>
                <a:uFillTx/>
                <a:ea typeface="+mn-ea"/>
                <a:cs typeface="Arial" panose="020B0604020202020204" pitchFamily="34" charset="0"/>
              </a:rPr>
              <a:t>JSO’s</a:t>
            </a:r>
            <a:r>
              <a:rPr kumimoji="0" lang="en-US" sz="1000" b="0" i="0" u="none" strike="noStrike" kern="1200" cap="none" spc="0" normalizeH="0" baseline="0" noProof="0" dirty="0" smtClean="0">
                <a:ln>
                  <a:noFill/>
                </a:ln>
                <a:effectLst/>
                <a:uLnTx/>
                <a:uFillTx/>
                <a:ea typeface="+mn-ea"/>
                <a:cs typeface="Arial" panose="020B0604020202020204" pitchFamily="34" charset="0"/>
              </a:rPr>
              <a:t> Pretrial Services Unit</a:t>
            </a:r>
          </a:p>
          <a:p>
            <a:pPr marL="274320" marR="0" lvl="0" indent="-274320" algn="l" defTabSz="914400" rtl="0" eaLnBrk="1" fontAlgn="auto" latinLnBrk="0" hangingPunct="1">
              <a:lnSpc>
                <a:spcPct val="100000"/>
              </a:lnSpc>
              <a:spcBef>
                <a:spcPts val="580"/>
              </a:spcBef>
              <a:spcAft>
                <a:spcPts val="0"/>
              </a:spcAft>
              <a:buClr>
                <a:srgbClr val="4F81BD"/>
              </a:buClr>
              <a:buSzPct val="85000"/>
              <a:buFont typeface="Wingdings 2"/>
              <a:buChar char=""/>
              <a:tabLst/>
              <a:defRPr/>
            </a:pPr>
            <a:r>
              <a:rPr kumimoji="0" lang="en-US" sz="1000" b="0" i="0" u="none" strike="noStrike" kern="1200" cap="none" spc="0" normalizeH="0" baseline="0" noProof="0" dirty="0" err="1" smtClean="0">
                <a:ln>
                  <a:noFill/>
                </a:ln>
                <a:effectLst/>
                <a:uLnTx/>
                <a:uFillTx/>
                <a:ea typeface="+mn-ea"/>
                <a:cs typeface="Arial" panose="020B0604020202020204" pitchFamily="34" charset="0"/>
              </a:rPr>
              <a:t>Sulzbacher</a:t>
            </a:r>
            <a:r>
              <a:rPr kumimoji="0" lang="en-US" sz="1000" b="0" i="0" u="none" strike="noStrike" kern="1200" cap="none" spc="0" normalizeH="0" baseline="0" noProof="0" dirty="0" smtClean="0">
                <a:ln>
                  <a:noFill/>
                </a:ln>
                <a:effectLst/>
                <a:uLnTx/>
                <a:uFillTx/>
                <a:ea typeface="+mn-ea"/>
                <a:cs typeface="Arial" panose="020B0604020202020204" pitchFamily="34" charset="0"/>
              </a:rPr>
              <a:t> staff </a:t>
            </a:r>
            <a:r>
              <a:rPr kumimoji="0" lang="en-US" sz="1000" b="0" i="0" u="sng" strike="noStrike" kern="1200" cap="none" spc="0" normalizeH="0" baseline="0" noProof="0" dirty="0" smtClean="0">
                <a:ln>
                  <a:noFill/>
                </a:ln>
                <a:effectLst/>
                <a:uLnTx/>
                <a:uFillTx/>
                <a:ea typeface="+mn-ea"/>
                <a:cs typeface="Arial" panose="020B0604020202020204" pitchFamily="34" charset="0"/>
              </a:rPr>
              <a:t>transport</a:t>
            </a:r>
            <a:r>
              <a:rPr kumimoji="0" lang="en-US" sz="1000" b="0" i="0" u="none" strike="noStrike" kern="1200" cap="none" spc="0" normalizeH="0" baseline="0" noProof="0" dirty="0" smtClean="0">
                <a:ln>
                  <a:noFill/>
                </a:ln>
                <a:effectLst/>
                <a:uLnTx/>
                <a:uFillTx/>
                <a:ea typeface="+mn-ea"/>
                <a:cs typeface="Arial" panose="020B0604020202020204" pitchFamily="34" charset="0"/>
              </a:rPr>
              <a:t> the Defendant to temporary housing for stabilization.</a:t>
            </a:r>
          </a:p>
          <a:p>
            <a:pPr marL="274320" marR="0" lvl="0" indent="-274320" algn="l" defTabSz="914400" rtl="0" eaLnBrk="1" fontAlgn="auto" latinLnBrk="0" hangingPunct="1">
              <a:lnSpc>
                <a:spcPct val="100000"/>
              </a:lnSpc>
              <a:spcBef>
                <a:spcPts val="580"/>
              </a:spcBef>
              <a:spcAft>
                <a:spcPts val="0"/>
              </a:spcAft>
              <a:buClr>
                <a:srgbClr val="4F81BD"/>
              </a:buClr>
              <a:buSzPct val="85000"/>
              <a:buFont typeface="Wingdings 2"/>
              <a:buChar char=""/>
              <a:tabLst/>
              <a:defRPr/>
            </a:pPr>
            <a:r>
              <a:rPr kumimoji="0" lang="en-US" sz="1000" b="0" i="0" u="none" strike="noStrike" kern="1200" cap="none" spc="0" normalizeH="0" baseline="0" noProof="0" dirty="0" smtClean="0">
                <a:ln>
                  <a:noFill/>
                </a:ln>
                <a:effectLst/>
                <a:uLnTx/>
                <a:uFillTx/>
                <a:ea typeface="+mn-ea"/>
                <a:cs typeface="Arial" panose="020B0604020202020204" pitchFamily="34" charset="0"/>
              </a:rPr>
              <a:t>During the </a:t>
            </a:r>
            <a:r>
              <a:rPr kumimoji="0" lang="en-US" sz="1000" b="0" i="0" u="sng" strike="noStrike" kern="1200" cap="none" spc="0" normalizeH="0" baseline="0" noProof="0" dirty="0" smtClean="0">
                <a:ln>
                  <a:noFill/>
                </a:ln>
                <a:effectLst/>
                <a:uLnTx/>
                <a:uFillTx/>
                <a:ea typeface="+mn-ea"/>
                <a:cs typeface="Arial" panose="020B0604020202020204" pitchFamily="34" charset="0"/>
              </a:rPr>
              <a:t>first two weeks </a:t>
            </a:r>
            <a:r>
              <a:rPr kumimoji="0" lang="en-US" sz="1000" b="0" i="0" u="none" strike="noStrike" kern="1200" cap="none" spc="0" normalizeH="0" baseline="0" noProof="0" dirty="0" smtClean="0">
                <a:ln>
                  <a:noFill/>
                </a:ln>
                <a:effectLst/>
                <a:uLnTx/>
                <a:uFillTx/>
                <a:ea typeface="+mn-ea"/>
                <a:cs typeface="Arial" panose="020B0604020202020204" pitchFamily="34" charset="0"/>
              </a:rPr>
              <a:t>the Defendant is screened and assessed by </a:t>
            </a:r>
            <a:r>
              <a:rPr kumimoji="0" lang="en-US" sz="1000" b="0" i="0" u="none" strike="noStrike" kern="1200" cap="none" spc="0" normalizeH="0" baseline="0" noProof="0" dirty="0" err="1" smtClean="0">
                <a:ln>
                  <a:noFill/>
                </a:ln>
                <a:effectLst/>
                <a:uLnTx/>
                <a:uFillTx/>
                <a:ea typeface="+mn-ea"/>
                <a:cs typeface="Arial" panose="020B0604020202020204" pitchFamily="34" charset="0"/>
              </a:rPr>
              <a:t>Sulzbacher</a:t>
            </a:r>
            <a:r>
              <a:rPr kumimoji="0" lang="en-US" sz="1000" b="0" i="0" u="none" strike="noStrike" kern="1200" cap="none" spc="0" normalizeH="0" baseline="0" noProof="0" dirty="0" smtClean="0">
                <a:ln>
                  <a:noFill/>
                </a:ln>
                <a:effectLst/>
                <a:uLnTx/>
                <a:uFillTx/>
                <a:ea typeface="+mn-ea"/>
                <a:cs typeface="Arial" panose="020B0604020202020204" pitchFamily="34" charset="0"/>
              </a:rPr>
              <a:t> treatment providers and intensive case managers to prepare a plan of care for the Court’s consideration</a:t>
            </a:r>
            <a:r>
              <a:rPr kumimoji="0" lang="en-US" sz="1000" b="0" i="0" u="none" strike="noStrike" kern="1200" cap="none" spc="0" normalizeH="0" baseline="0" noProof="0" dirty="0" smtClean="0">
                <a:ln>
                  <a:noFill/>
                </a:ln>
                <a:effectLst/>
                <a:uLnTx/>
                <a:uFillTx/>
                <a:ea typeface="+mn-ea"/>
              </a:rPr>
              <a:t> </a:t>
            </a:r>
          </a:p>
          <a:p>
            <a:pPr marL="274320" marR="0" lvl="0" indent="-274320" algn="l" defTabSz="914400" rtl="0" eaLnBrk="1" fontAlgn="auto" latinLnBrk="0" hangingPunct="1">
              <a:lnSpc>
                <a:spcPct val="100000"/>
              </a:lnSpc>
              <a:spcBef>
                <a:spcPts val="580"/>
              </a:spcBef>
              <a:spcAft>
                <a:spcPts val="0"/>
              </a:spcAft>
              <a:buClr>
                <a:srgbClr val="4F81BD"/>
              </a:buClr>
              <a:buSzPct val="85000"/>
              <a:buFont typeface="Wingdings 2"/>
              <a:buChar char=""/>
              <a:tabLst/>
              <a:defRPr/>
            </a:pPr>
            <a:r>
              <a:rPr kumimoji="0" lang="en-US" sz="1000" b="0" i="0" u="none" strike="noStrike" kern="1200" cap="none" spc="0" normalizeH="0" baseline="0" noProof="0" dirty="0" smtClean="0">
                <a:ln>
                  <a:noFill/>
                </a:ln>
                <a:effectLst/>
                <a:uLnTx/>
                <a:uFillTx/>
                <a:ea typeface="+mn-ea"/>
                <a:cs typeface="Arial" panose="020B0604020202020204" pitchFamily="34" charset="0"/>
              </a:rPr>
              <a:t>Defendant’s customized plan of care and pretrial diversion proposal is presented to the defendant, the Court, the SAO, and the Public Defender for consideration and approval. </a:t>
            </a:r>
            <a:r>
              <a:rPr kumimoji="0" lang="en-US" sz="1000" b="0" i="0" u="none" strike="noStrike" kern="1200" cap="none" spc="0" normalizeH="0" baseline="0" noProof="0" dirty="0" smtClean="0">
                <a:ln>
                  <a:noFill/>
                </a:ln>
                <a:effectLst/>
                <a:uLnTx/>
                <a:uFillTx/>
                <a:ea typeface="+mn-ea"/>
                <a:cs typeface="Arial" panose="020B0604020202020204" pitchFamily="34" charset="0"/>
              </a:rPr>
              <a:t>If </a:t>
            </a:r>
            <a:r>
              <a:rPr kumimoji="0" lang="en-US" sz="1000" b="0" i="0" u="none" strike="noStrike" kern="1200" cap="none" spc="0" normalizeH="0" baseline="0" noProof="0" dirty="0" smtClean="0">
                <a:ln>
                  <a:noFill/>
                </a:ln>
                <a:effectLst/>
                <a:uLnTx/>
                <a:uFillTx/>
                <a:ea typeface="+mn-ea"/>
                <a:cs typeface="Arial" panose="020B0604020202020204" pitchFamily="34" charset="0"/>
              </a:rPr>
              <a:t>defendant accepts, he/she is placed into the Pretrial diversion program to complete the program. </a:t>
            </a:r>
            <a:r>
              <a:rPr kumimoji="0" lang="en-US" sz="1000" b="0" i="0" u="none" strike="noStrike" kern="1200" cap="none" spc="0" normalizeH="0" baseline="0" noProof="0" dirty="0" smtClean="0">
                <a:ln>
                  <a:noFill/>
                </a:ln>
                <a:effectLst/>
                <a:uLnTx/>
                <a:uFillTx/>
                <a:ea typeface="+mn-ea"/>
                <a:cs typeface="Arial" panose="020B0604020202020204" pitchFamily="34" charset="0"/>
              </a:rPr>
              <a:t>If </a:t>
            </a:r>
            <a:r>
              <a:rPr kumimoji="0" lang="en-US" sz="1000" b="0" i="0" u="none" strike="noStrike" kern="1200" cap="none" spc="0" normalizeH="0" baseline="0" noProof="0" dirty="0" smtClean="0">
                <a:ln>
                  <a:noFill/>
                </a:ln>
                <a:effectLst/>
                <a:uLnTx/>
                <a:uFillTx/>
                <a:ea typeface="+mn-ea"/>
                <a:cs typeface="Arial" panose="020B0604020202020204" pitchFamily="34" charset="0"/>
              </a:rPr>
              <a:t>defendant declines, his/her case is transferred back to the original division for traditional prosecution.</a:t>
            </a:r>
          </a:p>
          <a:p>
            <a:pPr marL="274320" marR="0" lvl="0" indent="-274320" algn="l" defTabSz="914400" rtl="0" eaLnBrk="1" fontAlgn="auto" latinLnBrk="0" hangingPunct="1">
              <a:lnSpc>
                <a:spcPct val="100000"/>
              </a:lnSpc>
              <a:spcBef>
                <a:spcPts val="580"/>
              </a:spcBef>
              <a:spcAft>
                <a:spcPts val="0"/>
              </a:spcAft>
              <a:buClr>
                <a:srgbClr val="4F81BD"/>
              </a:buClr>
              <a:buSzPct val="85000"/>
              <a:buFont typeface="Wingdings 2"/>
              <a:buChar char=""/>
              <a:tabLst/>
              <a:defRPr/>
            </a:pPr>
            <a:r>
              <a:rPr kumimoji="0" lang="en-US" sz="1000" b="0" i="0" u="sng" strike="noStrike" kern="1200" cap="none" spc="0" normalizeH="0" baseline="0" noProof="0" dirty="0" smtClean="0">
                <a:ln>
                  <a:noFill/>
                </a:ln>
                <a:effectLst/>
                <a:uLnTx/>
                <a:uFillTx/>
                <a:ea typeface="+mn-ea"/>
                <a:cs typeface="Arial" panose="020B0604020202020204" pitchFamily="34" charset="0"/>
              </a:rPr>
              <a:t>The </a:t>
            </a:r>
            <a:r>
              <a:rPr kumimoji="0" lang="en-US" sz="1000" b="0" i="0" u="sng" strike="noStrike" kern="1200" cap="none" spc="0" normalizeH="0" baseline="0" noProof="0" dirty="0" err="1" smtClean="0">
                <a:ln>
                  <a:noFill/>
                </a:ln>
                <a:effectLst/>
                <a:uLnTx/>
                <a:uFillTx/>
                <a:ea typeface="+mn-ea"/>
                <a:cs typeface="Arial" panose="020B0604020202020204" pitchFamily="34" charset="0"/>
              </a:rPr>
              <a:t>Sulzbacher</a:t>
            </a:r>
            <a:r>
              <a:rPr kumimoji="0" lang="en-US" sz="1000" b="0" i="0" u="sng" strike="noStrike" kern="1200" cap="none" spc="0" normalizeH="0" baseline="0" noProof="0" dirty="0" smtClean="0">
                <a:ln>
                  <a:noFill/>
                </a:ln>
                <a:effectLst/>
                <a:uLnTx/>
                <a:uFillTx/>
                <a:ea typeface="+mn-ea"/>
                <a:cs typeface="Arial" panose="020B0604020202020204" pitchFamily="34" charset="0"/>
              </a:rPr>
              <a:t> Center will supervise Defendant and provide all critical services </a:t>
            </a:r>
            <a:r>
              <a:rPr kumimoji="0" lang="en-US" sz="1000" b="0" i="0" u="none" strike="noStrike" kern="1200" cap="none" spc="0" normalizeH="0" baseline="0" noProof="0" dirty="0" smtClean="0">
                <a:ln>
                  <a:noFill/>
                </a:ln>
                <a:effectLst/>
                <a:uLnTx/>
                <a:uFillTx/>
                <a:ea typeface="+mn-ea"/>
                <a:cs typeface="Arial" panose="020B0604020202020204" pitchFamily="34" charset="0"/>
              </a:rPr>
              <a:t>such as mental health treatment and intensive case management. Additional support will be provided depending on the needs of the Defendant including Defendant’s customized plan of care and pretrial diversion proposal is presented to the defendant, the Court, the SAO, and the Public Defender for consideration and approval. </a:t>
            </a:r>
          </a:p>
          <a:p>
            <a:pPr marL="274320" marR="0" lvl="0" indent="-274320" algn="l" defTabSz="914400" rtl="0" eaLnBrk="1" fontAlgn="auto" latinLnBrk="0" hangingPunct="1">
              <a:lnSpc>
                <a:spcPct val="100000"/>
              </a:lnSpc>
              <a:spcBef>
                <a:spcPts val="580"/>
              </a:spcBef>
              <a:spcAft>
                <a:spcPts val="0"/>
              </a:spcAft>
              <a:buClr>
                <a:srgbClr val="4F81BD"/>
              </a:buClr>
              <a:buSzPct val="85000"/>
              <a:buFont typeface="Wingdings 2"/>
              <a:buChar char=""/>
              <a:tabLst/>
              <a:defRPr/>
            </a:pPr>
            <a:r>
              <a:rPr kumimoji="0" lang="en-US" sz="1000" b="0" i="0" u="sng" strike="noStrike" kern="1200" cap="none" spc="0" normalizeH="0" baseline="0" noProof="0" dirty="0" smtClean="0">
                <a:ln>
                  <a:noFill/>
                </a:ln>
                <a:effectLst/>
                <a:uLnTx/>
                <a:uFillTx/>
                <a:ea typeface="+mn-ea"/>
                <a:cs typeface="Arial" panose="020B0604020202020204" pitchFamily="34" charset="0"/>
              </a:rPr>
              <a:t>Services </a:t>
            </a:r>
            <a:r>
              <a:rPr kumimoji="0" lang="en-US" sz="1000" b="0" i="0" u="sng" strike="noStrike" kern="1200" cap="none" spc="0" normalizeH="0" baseline="0" noProof="0" dirty="0" smtClean="0">
                <a:ln>
                  <a:noFill/>
                </a:ln>
                <a:effectLst/>
                <a:uLnTx/>
                <a:uFillTx/>
                <a:ea typeface="+mn-ea"/>
                <a:cs typeface="Arial" panose="020B0604020202020204" pitchFamily="34" charset="0"/>
              </a:rPr>
              <a:t>include </a:t>
            </a:r>
            <a:r>
              <a:rPr kumimoji="0" lang="en-US" sz="1000" b="0" i="0" u="none" strike="noStrike" kern="1200" cap="none" spc="0" normalizeH="0" baseline="0" noProof="0" dirty="0" smtClean="0">
                <a:ln>
                  <a:noFill/>
                </a:ln>
                <a:effectLst/>
                <a:uLnTx/>
                <a:uFillTx/>
                <a:ea typeface="+mn-ea"/>
                <a:cs typeface="Arial" panose="020B0604020202020204" pitchFamily="34" charset="0"/>
              </a:rPr>
              <a:t>critical  mental health treatment and intensive case management. Additional support will be provided depending on the needs of the Defendant including housing, substance abuse treatment, employment services, SOAR processing, etc. </a:t>
            </a:r>
            <a:endParaRPr kumimoji="0" lang="en-US" sz="1000" b="0" i="0" u="none" strike="noStrike" kern="1200" cap="none" spc="0" normalizeH="0" baseline="0" noProof="0" dirty="0" smtClean="0">
              <a:ln>
                <a:noFill/>
              </a:ln>
              <a:effectLst/>
              <a:uLnTx/>
              <a:uFillTx/>
              <a:ea typeface="+mn-ea"/>
            </a:endParaRPr>
          </a:p>
          <a:p>
            <a:pPr eaLnBrk="1" hangingPunct="1">
              <a:spcBef>
                <a:spcPct val="0"/>
              </a:spcBef>
            </a:pPr>
            <a:endParaRPr lang="en-US" dirty="0"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A67BF8E-6DF0-47F7-90D4-F6AD0924D3B0}" type="slidenum">
              <a:rPr lang="en-US" smtClean="0"/>
              <a:pPr fontAlgn="base">
                <a:spcBef>
                  <a:spcPct val="0"/>
                </a:spcBef>
                <a:spcAft>
                  <a:spcPct val="0"/>
                </a:spcAft>
                <a:defRPr/>
              </a:pPr>
              <a:t>10</a:t>
            </a:fld>
            <a:endParaRPr lang="en-US" smtClean="0"/>
          </a:p>
        </p:txBody>
      </p:sp>
    </p:spTree>
    <p:extLst>
      <p:ext uri="{BB962C8B-B14F-4D97-AF65-F5344CB8AC3E}">
        <p14:creationId xmlns:p14="http://schemas.microsoft.com/office/powerpoint/2010/main" val="2376991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b="0" i="0" u="none" strike="noStrike" kern="1200" cap="none" spc="0" normalizeH="0" baseline="0" noProof="0" dirty="0" smtClean="0">
                <a:ln>
                  <a:noFill/>
                </a:ln>
                <a:effectLst/>
                <a:uLnTx/>
                <a:uFillTx/>
                <a:ea typeface="+mn-ea"/>
                <a:cs typeface="Arial" charset="0"/>
              </a:rPr>
              <a:t>These outcomes will be measured and reported on.</a:t>
            </a:r>
          </a:p>
          <a:p>
            <a:pPr eaLnBrk="1" hangingPunct="1">
              <a:spcBef>
                <a:spcPct val="0"/>
              </a:spcBef>
            </a:pPr>
            <a:endParaRPr lang="en-US" dirty="0" smtClean="0"/>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17BC5CA-EA5D-40CA-8638-DE9B4B0C1B95}" type="slidenum">
              <a:rPr lang="en-US" smtClean="0"/>
              <a:pPr fontAlgn="base">
                <a:spcBef>
                  <a:spcPct val="0"/>
                </a:spcBef>
                <a:spcAft>
                  <a:spcPct val="0"/>
                </a:spcAft>
                <a:defRPr/>
              </a:pPr>
              <a:t>11</a:t>
            </a:fld>
            <a:endParaRPr lang="en-US" smtClean="0"/>
          </a:p>
        </p:txBody>
      </p:sp>
    </p:spTree>
    <p:extLst>
      <p:ext uri="{BB962C8B-B14F-4D97-AF65-F5344CB8AC3E}">
        <p14:creationId xmlns:p14="http://schemas.microsoft.com/office/powerpoint/2010/main" val="16599167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DB25D8F-B43C-42CA-9219-2D22864EC4E8}" type="slidenum">
              <a:rPr lang="en-US" smtClean="0"/>
              <a:pPr>
                <a:defRPr/>
              </a:pPr>
              <a:t>12</a:t>
            </a:fld>
            <a:endParaRPr lang="en-US"/>
          </a:p>
        </p:txBody>
      </p:sp>
    </p:spTree>
    <p:extLst>
      <p:ext uri="{BB962C8B-B14F-4D97-AF65-F5344CB8AC3E}">
        <p14:creationId xmlns:p14="http://schemas.microsoft.com/office/powerpoint/2010/main" val="27669591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DB25D8F-B43C-42CA-9219-2D22864EC4E8}" type="slidenum">
              <a:rPr lang="en-US" smtClean="0"/>
              <a:pPr>
                <a:defRPr/>
              </a:pPr>
              <a:t>13</a:t>
            </a:fld>
            <a:endParaRPr lang="en-US"/>
          </a:p>
        </p:txBody>
      </p:sp>
    </p:spTree>
    <p:extLst>
      <p:ext uri="{BB962C8B-B14F-4D97-AF65-F5344CB8AC3E}">
        <p14:creationId xmlns:p14="http://schemas.microsoft.com/office/powerpoint/2010/main" val="13897896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DB25D8F-B43C-42CA-9219-2D22864EC4E8}" type="slidenum">
              <a:rPr lang="en-US" smtClean="0"/>
              <a:pPr>
                <a:defRPr/>
              </a:pPr>
              <a:t>14</a:t>
            </a:fld>
            <a:endParaRPr lang="en-US"/>
          </a:p>
        </p:txBody>
      </p:sp>
    </p:spTree>
    <p:extLst>
      <p:ext uri="{BB962C8B-B14F-4D97-AF65-F5344CB8AC3E}">
        <p14:creationId xmlns:p14="http://schemas.microsoft.com/office/powerpoint/2010/main" val="13318524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DB25D8F-B43C-42CA-9219-2D22864EC4E8}" type="slidenum">
              <a:rPr lang="en-US" smtClean="0"/>
              <a:pPr>
                <a:defRPr/>
              </a:pPr>
              <a:t>15</a:t>
            </a:fld>
            <a:endParaRPr lang="en-US"/>
          </a:p>
        </p:txBody>
      </p:sp>
    </p:spTree>
    <p:extLst>
      <p:ext uri="{BB962C8B-B14F-4D97-AF65-F5344CB8AC3E}">
        <p14:creationId xmlns:p14="http://schemas.microsoft.com/office/powerpoint/2010/main" val="3216977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DB25D8F-B43C-42CA-9219-2D22864EC4E8}" type="slidenum">
              <a:rPr lang="en-US" smtClean="0"/>
              <a:pPr>
                <a:defRPr/>
              </a:pPr>
              <a:t>16</a:t>
            </a:fld>
            <a:endParaRPr lang="en-US"/>
          </a:p>
        </p:txBody>
      </p:sp>
    </p:spTree>
    <p:extLst>
      <p:ext uri="{BB962C8B-B14F-4D97-AF65-F5344CB8AC3E}">
        <p14:creationId xmlns:p14="http://schemas.microsoft.com/office/powerpoint/2010/main" val="33437870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DB25D8F-B43C-42CA-9219-2D22864EC4E8}" type="slidenum">
              <a:rPr lang="en-US" smtClean="0"/>
              <a:pPr>
                <a:defRPr/>
              </a:pPr>
              <a:t>17</a:t>
            </a:fld>
            <a:endParaRPr lang="en-US"/>
          </a:p>
        </p:txBody>
      </p:sp>
    </p:spTree>
    <p:extLst>
      <p:ext uri="{BB962C8B-B14F-4D97-AF65-F5344CB8AC3E}">
        <p14:creationId xmlns:p14="http://schemas.microsoft.com/office/powerpoint/2010/main" val="1297974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DB25D8F-B43C-42CA-9219-2D22864EC4E8}" type="slidenum">
              <a:rPr lang="en-US" smtClean="0"/>
              <a:pPr>
                <a:defRPr/>
              </a:pPr>
              <a:t>18</a:t>
            </a:fld>
            <a:endParaRPr lang="en-US"/>
          </a:p>
        </p:txBody>
      </p:sp>
    </p:spTree>
    <p:extLst>
      <p:ext uri="{BB962C8B-B14F-4D97-AF65-F5344CB8AC3E}">
        <p14:creationId xmlns:p14="http://schemas.microsoft.com/office/powerpoint/2010/main" val="36085095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DB25D8F-B43C-42CA-9219-2D22864EC4E8}" type="slidenum">
              <a:rPr lang="en-US" smtClean="0"/>
              <a:pPr>
                <a:defRPr/>
              </a:pPr>
              <a:t>19</a:t>
            </a:fld>
            <a:endParaRPr lang="en-US"/>
          </a:p>
        </p:txBody>
      </p:sp>
    </p:spTree>
    <p:extLst>
      <p:ext uri="{BB962C8B-B14F-4D97-AF65-F5344CB8AC3E}">
        <p14:creationId xmlns:p14="http://schemas.microsoft.com/office/powerpoint/2010/main" val="178770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EC3E25A-76C9-476A-87CD-C27316BFE22B}" type="slidenum">
              <a:rPr lang="en-US" smtClean="0"/>
              <a:pPr fontAlgn="base">
                <a:spcBef>
                  <a:spcPct val="0"/>
                </a:spcBef>
                <a:spcAft>
                  <a:spcPct val="0"/>
                </a:spcAft>
                <a:defRPr/>
              </a:pPr>
              <a:t>2</a:t>
            </a:fld>
            <a:endParaRPr lang="en-US" smtClean="0"/>
          </a:p>
        </p:txBody>
      </p:sp>
    </p:spTree>
    <p:extLst>
      <p:ext uri="{BB962C8B-B14F-4D97-AF65-F5344CB8AC3E}">
        <p14:creationId xmlns:p14="http://schemas.microsoft.com/office/powerpoint/2010/main" val="36241158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DB25D8F-B43C-42CA-9219-2D22864EC4E8}" type="slidenum">
              <a:rPr lang="en-US" smtClean="0"/>
              <a:pPr>
                <a:defRPr/>
              </a:pPr>
              <a:t>20</a:t>
            </a:fld>
            <a:endParaRPr lang="en-US"/>
          </a:p>
        </p:txBody>
      </p:sp>
    </p:spTree>
    <p:extLst>
      <p:ext uri="{BB962C8B-B14F-4D97-AF65-F5344CB8AC3E}">
        <p14:creationId xmlns:p14="http://schemas.microsoft.com/office/powerpoint/2010/main" val="36452442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29D4ACD-4070-4029-B552-B38881B296C9}" type="slidenum">
              <a:rPr lang="en-US" smtClean="0"/>
              <a:pPr fontAlgn="base">
                <a:spcBef>
                  <a:spcPct val="0"/>
                </a:spcBef>
                <a:spcAft>
                  <a:spcPct val="0"/>
                </a:spcAft>
                <a:defRPr/>
              </a:pPr>
              <a:t>21</a:t>
            </a:fld>
            <a:endParaRPr lang="en-US" smtClean="0"/>
          </a:p>
        </p:txBody>
      </p:sp>
    </p:spTree>
    <p:extLst>
      <p:ext uri="{BB962C8B-B14F-4D97-AF65-F5344CB8AC3E}">
        <p14:creationId xmlns:p14="http://schemas.microsoft.com/office/powerpoint/2010/main" val="22398179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100" b="1" dirty="0" smtClean="0">
                <a:cs typeface="Arial" panose="020B0604020202020204" pitchFamily="34" charset="0"/>
              </a:rPr>
              <a:t>STATEMENT OF JUDGE STEVE LEIFMAN</a:t>
            </a:r>
            <a:r>
              <a:rPr lang="en-US" sz="1100" dirty="0" smtClean="0">
                <a:cs typeface="Arial" panose="020B0604020202020204" pitchFamily="34" charset="0"/>
              </a:rPr>
              <a:t> Chair, Supreme Court of Florida Task Force on Substance Abuse and Mental Health Issues in the Courts before the Subcommittee on Oversight and Investigations of the Energy and Commerce Committee of the UNITED STATES HOUSE OF REPRESENTATIVES:</a:t>
            </a:r>
          </a:p>
          <a:p>
            <a:pPr marL="0" indent="0">
              <a:buNone/>
            </a:pPr>
            <a:r>
              <a:rPr lang="en-US" sz="1200" i="1" dirty="0" smtClean="0">
                <a:cs typeface="Arial" panose="020B0604020202020204" pitchFamily="34" charset="0"/>
              </a:rPr>
              <a:t>Nationwide, jails and prisons have become the largest psychiatric facilities in most states. It is estimated that there are nearly 14 times as many people with mental illnesses in jails and prisons in the United States as there are in all state psychiatric hospitals combined…………Several years ago, the Florida Mental Health Institute at the University of South Florida completed an analysis examining arrest, incarceration, acute care, and inpatient service utilization rates among a group of 97 individuals in Miami-Dade County identified to be frequent recidivists to the criminal justice and acute care systems. Nearly every individual was diagnosed with schizophrenia, and the vast majority of individuals were homeless at the time of arrest…. </a:t>
            </a:r>
            <a:endParaRPr lang="en-US" sz="1200" dirty="0" smtClean="0">
              <a:cs typeface="Arial" panose="020B0604020202020204" pitchFamily="34" charset="0"/>
            </a:endParaRPr>
          </a:p>
          <a:p>
            <a:pPr marL="0" marR="0" lvl="0" indent="0" algn="l" defTabSz="914400" rtl="0" eaLnBrk="1" fontAlgn="auto" latinLnBrk="0" hangingPunct="1">
              <a:lnSpc>
                <a:spcPct val="100000"/>
              </a:lnSpc>
              <a:spcBef>
                <a:spcPts val="580"/>
              </a:spcBef>
              <a:spcAft>
                <a:spcPts val="0"/>
              </a:spcAft>
              <a:buClr>
                <a:srgbClr val="4F81BD"/>
              </a:buClr>
              <a:buSzPct val="85000"/>
              <a:buFont typeface="Wingdings 2"/>
              <a:buNone/>
              <a:tabLst/>
              <a:defRPr/>
            </a:pPr>
            <a:endParaRPr kumimoji="0" lang="en-US" sz="1200" b="0" i="0" u="none" strike="noStrike" kern="1200" cap="none" spc="0" normalizeH="0" baseline="0" noProof="0" dirty="0" smtClean="0">
              <a:ln>
                <a:noFill/>
              </a:ln>
              <a:effectLst/>
              <a:uLnTx/>
              <a:uFillTx/>
            </a:endParaRPr>
          </a:p>
          <a:p>
            <a:pPr marL="0" marR="0" lvl="0" indent="0" algn="l" defTabSz="914400" rtl="0" eaLnBrk="1" fontAlgn="auto" latinLnBrk="0" hangingPunct="1">
              <a:lnSpc>
                <a:spcPct val="100000"/>
              </a:lnSpc>
              <a:spcBef>
                <a:spcPts val="580"/>
              </a:spcBef>
              <a:spcAft>
                <a:spcPts val="0"/>
              </a:spcAft>
              <a:buClr>
                <a:srgbClr val="4F81BD"/>
              </a:buClr>
              <a:buSzPct val="85000"/>
              <a:buFont typeface="Wingdings 2"/>
              <a:buNone/>
              <a:tabLst/>
              <a:defRPr/>
            </a:pPr>
            <a:r>
              <a:rPr kumimoji="0" lang="en-US" sz="1200" b="0" i="0" u="none" strike="noStrike" kern="1200" cap="none" spc="0" normalizeH="0" baseline="0" noProof="0" dirty="0" smtClean="0">
                <a:ln>
                  <a:noFill/>
                </a:ln>
                <a:effectLst/>
                <a:uLnTx/>
                <a:uFillTx/>
              </a:rPr>
              <a:t>*Citation for stats on Background </a:t>
            </a:r>
            <a:r>
              <a:rPr kumimoji="0" lang="en-US" sz="1200" b="0" i="0" u="none" strike="noStrike" kern="1200" cap="none" spc="0" normalizeH="0" baseline="0" noProof="0" dirty="0" err="1" smtClean="0">
                <a:ln>
                  <a:noFill/>
                </a:ln>
                <a:effectLst/>
                <a:uLnTx/>
                <a:uFillTx/>
              </a:rPr>
              <a:t>slide:</a:t>
            </a:r>
            <a:r>
              <a:rPr kumimoji="0" lang="en-US" sz="1400" b="1" i="1" u="none" strike="noStrike" kern="1200" cap="none" spc="0" normalizeH="0" baseline="0" noProof="0" dirty="0" err="1" smtClean="0">
                <a:ln>
                  <a:noFill/>
                </a:ln>
                <a:effectLst/>
                <a:uLnTx/>
                <a:uFillTx/>
                <a:cs typeface="Arial" panose="020B0604020202020204" pitchFamily="34" charset="0"/>
              </a:rPr>
              <a:t>“Ending</a:t>
            </a:r>
            <a:r>
              <a:rPr kumimoji="0" lang="en-US" sz="1400" b="1" i="1" u="none" strike="noStrike" kern="1200" cap="none" spc="0" normalizeH="0" baseline="0" noProof="0" dirty="0" smtClean="0">
                <a:ln>
                  <a:noFill/>
                </a:ln>
                <a:effectLst/>
                <a:uLnTx/>
                <a:uFillTx/>
                <a:cs typeface="Arial" panose="020B0604020202020204" pitchFamily="34" charset="0"/>
              </a:rPr>
              <a:t> Chronic Homelessness Saves Taxpayers Money” Feb.17, 2017 Retrieved from  </a:t>
            </a:r>
            <a:r>
              <a:rPr kumimoji="0" lang="en-US" sz="1400" b="1" i="1" u="sng" strike="noStrike" kern="1200" cap="none" spc="0" normalizeH="0" baseline="0" noProof="0" dirty="0" smtClean="0">
                <a:ln>
                  <a:noFill/>
                </a:ln>
                <a:effectLst/>
                <a:uLnTx/>
                <a:uFillTx/>
                <a:cs typeface="Arial" panose="020B0604020202020204" pitchFamily="34" charset="0"/>
              </a:rPr>
              <a:t>Endhomelessness.org</a:t>
            </a:r>
            <a:r>
              <a:rPr kumimoji="0" lang="en-US" sz="1400" b="1" i="1" u="none" strike="noStrike" kern="1200" cap="none" spc="0" normalizeH="0" baseline="0" noProof="0" dirty="0" smtClean="0">
                <a:ln>
                  <a:noFill/>
                </a:ln>
                <a:effectLst/>
                <a:uLnTx/>
                <a:uFillTx/>
                <a:cs typeface="Arial" panose="020B0604020202020204" pitchFamily="34" charset="0"/>
              </a:rPr>
              <a:t> (National Alliance to End Homelessness)</a:t>
            </a:r>
          </a:p>
          <a:p>
            <a:endParaRPr lang="en-US" dirty="0"/>
          </a:p>
        </p:txBody>
      </p:sp>
      <p:sp>
        <p:nvSpPr>
          <p:cNvPr id="4" name="Slide Number Placeholder 3"/>
          <p:cNvSpPr>
            <a:spLocks noGrp="1"/>
          </p:cNvSpPr>
          <p:nvPr>
            <p:ph type="sldNum" sz="quarter" idx="10"/>
          </p:nvPr>
        </p:nvSpPr>
        <p:spPr/>
        <p:txBody>
          <a:bodyPr/>
          <a:lstStyle/>
          <a:p>
            <a:pPr>
              <a:defRPr/>
            </a:pPr>
            <a:fld id="{6DB25D8F-B43C-42CA-9219-2D22864EC4E8}" type="slidenum">
              <a:rPr lang="en-US" smtClean="0"/>
              <a:pPr>
                <a:defRPr/>
              </a:pPr>
              <a:t>3</a:t>
            </a:fld>
            <a:endParaRPr lang="en-US" dirty="0"/>
          </a:p>
        </p:txBody>
      </p:sp>
    </p:spTree>
    <p:extLst>
      <p:ext uri="{BB962C8B-B14F-4D97-AF65-F5344CB8AC3E}">
        <p14:creationId xmlns:p14="http://schemas.microsoft.com/office/powerpoint/2010/main" val="3766370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20040" marR="0" lvl="1" indent="0" algn="l" defTabSz="914400" rtl="0" eaLnBrk="1" fontAlgn="auto" latinLnBrk="0" hangingPunct="1">
              <a:lnSpc>
                <a:spcPct val="100000"/>
              </a:lnSpc>
              <a:spcBef>
                <a:spcPts val="370"/>
              </a:spcBef>
              <a:spcAft>
                <a:spcPts val="0"/>
              </a:spcAft>
              <a:buClr>
                <a:srgbClr val="C0504D"/>
              </a:buClr>
              <a:buSzPct val="85000"/>
              <a:buFont typeface="Wingdings 2"/>
              <a:buNone/>
              <a:tabLst/>
              <a:defRPr/>
            </a:pPr>
            <a:r>
              <a:rPr kumimoji="0" lang="en-US" sz="1400" b="0" i="0" u="none" strike="noStrike" kern="1200" cap="none" spc="0" normalizeH="0" baseline="0" noProof="0" dirty="0" smtClean="0">
                <a:ln>
                  <a:noFill/>
                </a:ln>
                <a:effectLst/>
                <a:uLnTx/>
                <a:uFillTx/>
                <a:ea typeface="+mn-ea"/>
                <a:cs typeface="Arial" panose="020B0604020202020204" pitchFamily="34" charset="0"/>
                <a:sym typeface="Wingdings" panose="05000000000000000000" pitchFamily="2" charset="2"/>
              </a:rPr>
              <a:t> </a:t>
            </a:r>
            <a:r>
              <a:rPr kumimoji="0" lang="en-US" sz="1400" b="0" i="0" u="none" strike="noStrike" kern="1200" cap="none" spc="0" normalizeH="0" baseline="0" noProof="0" dirty="0" smtClean="0">
                <a:ln>
                  <a:noFill/>
                </a:ln>
                <a:effectLst/>
                <a:uLnTx/>
                <a:uFillTx/>
                <a:ea typeface="+mn-ea"/>
                <a:cs typeface="Arial" panose="020B0604020202020204" pitchFamily="34" charset="0"/>
              </a:rPr>
              <a:t>Same population frequently circulates through the Crisis Stabilization Units (CSU) via Baker Acts</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100" b="0" i="0" u="none" strike="noStrike" kern="1200" cap="none" spc="0" normalizeH="0" baseline="0" noProof="0" dirty="0" smtClean="0">
              <a:ln>
                <a:noFill/>
              </a:ln>
              <a:effectLst/>
              <a:uLnTx/>
              <a:uFillTx/>
              <a:ea typeface="+mn-ea"/>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100" b="0" i="0" u="none" strike="noStrike" kern="1200" cap="none" spc="0" normalizeH="0" baseline="0" noProof="0" dirty="0" smtClean="0">
                <a:ln>
                  <a:noFill/>
                </a:ln>
                <a:effectLst/>
                <a:uLnTx/>
                <a:uFillTx/>
                <a:ea typeface="+mn-ea"/>
                <a:cs typeface="Arial" charset="0"/>
              </a:rPr>
              <a:t>Citations from Background, continued slide:</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100" b="0" i="0" u="none" strike="noStrike" kern="1200" cap="none" spc="0" normalizeH="0" baseline="0" noProof="0" dirty="0" smtClean="0">
                <a:ln>
                  <a:noFill/>
                </a:ln>
                <a:effectLst/>
                <a:uLnTx/>
                <a:uFillTx/>
                <a:ea typeface="+mn-ea"/>
                <a:cs typeface="Arial" charset="0"/>
              </a:rPr>
              <a:t>*Seth </a:t>
            </a:r>
            <a:r>
              <a:rPr kumimoji="0" lang="en-US" sz="1100" b="0" i="0" u="none" strike="noStrike" kern="1200" cap="none" spc="0" normalizeH="0" baseline="0" noProof="0" dirty="0" err="1" smtClean="0">
                <a:ln>
                  <a:noFill/>
                </a:ln>
                <a:effectLst/>
                <a:uLnTx/>
                <a:uFillTx/>
                <a:ea typeface="+mn-ea"/>
                <a:cs typeface="Arial" charset="0"/>
              </a:rPr>
              <a:t>Prins</a:t>
            </a:r>
            <a:r>
              <a:rPr kumimoji="0" lang="en-US" sz="1100" b="0" i="0" u="none" strike="noStrike" kern="1200" cap="none" spc="0" normalizeH="0" baseline="0" noProof="0" dirty="0" smtClean="0">
                <a:ln>
                  <a:noFill/>
                </a:ln>
                <a:effectLst/>
                <a:uLnTx/>
                <a:uFillTx/>
                <a:ea typeface="+mn-ea"/>
                <a:cs typeface="Arial" charset="0"/>
              </a:rPr>
              <a:t>, </a:t>
            </a:r>
            <a:r>
              <a:rPr kumimoji="0" lang="en-US" sz="1100" b="0" i="1" u="none" strike="noStrike" kern="1200" cap="none" spc="0" normalizeH="0" baseline="0" noProof="0" dirty="0" smtClean="0">
                <a:ln>
                  <a:noFill/>
                </a:ln>
                <a:effectLst/>
                <a:uLnTx/>
                <a:uFillTx/>
                <a:ea typeface="+mn-ea"/>
                <a:cs typeface="Arial" charset="0"/>
              </a:rPr>
              <a:t>“The Prevalence of Mental Illness in US Prisons, A Systemic Review</a:t>
            </a:r>
            <a:r>
              <a:rPr kumimoji="0" lang="en-US" sz="1100" b="0" i="0" u="none" strike="noStrike" kern="1200" cap="none" spc="0" normalizeH="0" baseline="0" noProof="0" dirty="0" smtClean="0">
                <a:ln>
                  <a:noFill/>
                </a:ln>
                <a:effectLst/>
                <a:uLnTx/>
                <a:uFillTx/>
                <a:ea typeface="+mn-ea"/>
                <a:cs typeface="Arial" charset="0"/>
              </a:rPr>
              <a:t>” Retrieved from ncbi.nlm.nih.gov/</a:t>
            </a:r>
            <a:r>
              <a:rPr kumimoji="0" lang="en-US" sz="1100" b="0" i="0" u="none" strike="noStrike" kern="1200" cap="none" spc="0" normalizeH="0" baseline="0" noProof="0" dirty="0" err="1" smtClean="0">
                <a:ln>
                  <a:noFill/>
                </a:ln>
                <a:effectLst/>
                <a:uLnTx/>
                <a:uFillTx/>
                <a:ea typeface="+mn-ea"/>
                <a:cs typeface="Arial" charset="0"/>
              </a:rPr>
              <a:t>pmc</a:t>
            </a:r>
            <a:r>
              <a:rPr kumimoji="0" lang="en-US" sz="1100" b="0" i="0" u="none" strike="noStrike" kern="1200" cap="none" spc="0" normalizeH="0" baseline="0" noProof="0" dirty="0" smtClean="0">
                <a:ln>
                  <a:noFill/>
                </a:ln>
                <a:effectLst/>
                <a:uLnTx/>
                <a:uFillTx/>
                <a:ea typeface="+mn-ea"/>
                <a:cs typeface="Arial" charset="0"/>
              </a:rPr>
              <a:t>/articles/July 2015</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100" b="0" i="0" u="none" strike="noStrike" kern="1200" cap="none" spc="0" normalizeH="0" baseline="0" noProof="0" dirty="0" smtClean="0">
              <a:ln>
                <a:noFill/>
              </a:ln>
              <a:effectLst/>
              <a:uLnTx/>
              <a:uFillTx/>
              <a:ea typeface="+mn-ea"/>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100" b="0" i="1" u="none" strike="noStrike" kern="1200" cap="none" spc="0" normalizeH="0" baseline="0" noProof="0" dirty="0" smtClean="0">
                <a:ln>
                  <a:noFill/>
                </a:ln>
                <a:effectLst/>
                <a:uLnTx/>
                <a:uFillTx/>
                <a:ea typeface="+mn-ea"/>
                <a:cs typeface="Arial" charset="0"/>
              </a:rPr>
              <a:t>*“More Mentally Ill Persons Are In Jails and Prisons than Hospitals: A Survey of States</a:t>
            </a:r>
            <a:r>
              <a:rPr kumimoji="0" lang="en-US" sz="1100" b="0" i="0" u="none" strike="noStrike" kern="1200" cap="none" spc="0" normalizeH="0" baseline="0" noProof="0" dirty="0" smtClean="0">
                <a:ln>
                  <a:noFill/>
                </a:ln>
                <a:effectLst/>
                <a:uLnTx/>
                <a:uFillTx/>
                <a:ea typeface="+mn-ea"/>
                <a:cs typeface="Arial" charset="0"/>
              </a:rPr>
              <a:t>” Retrieved from treatmentadvocacycenter.org/documents/</a:t>
            </a:r>
            <a:r>
              <a:rPr kumimoji="0" lang="en-US" sz="1100" b="0" i="0" u="none" strike="noStrike" kern="1200" cap="none" spc="0" normalizeH="0" baseline="0" noProof="0" dirty="0" err="1" smtClean="0">
                <a:ln>
                  <a:noFill/>
                </a:ln>
                <a:effectLst/>
                <a:uLnTx/>
                <a:uFillTx/>
                <a:ea typeface="+mn-ea"/>
                <a:cs typeface="Arial" charset="0"/>
              </a:rPr>
              <a:t>final_jails</a:t>
            </a:r>
            <a:r>
              <a:rPr kumimoji="0" lang="en-US" sz="1100" b="0" i="0" u="none" strike="noStrike" kern="1200" cap="none" spc="0" normalizeH="0" baseline="0" noProof="0" dirty="0" smtClean="0">
                <a:ln>
                  <a:noFill/>
                </a:ln>
                <a:effectLst/>
                <a:uLnTx/>
                <a:uFillTx/>
                <a:ea typeface="+mn-ea"/>
                <a:cs typeface="Arial" charset="0"/>
              </a:rPr>
              <a:t> v hospitals study (treatment Advocacy Center, National Sheriffs Association</a:t>
            </a:r>
          </a:p>
          <a:p>
            <a:endParaRPr lang="en-US" dirty="0"/>
          </a:p>
        </p:txBody>
      </p:sp>
      <p:sp>
        <p:nvSpPr>
          <p:cNvPr id="4" name="Slide Number Placeholder 3"/>
          <p:cNvSpPr>
            <a:spLocks noGrp="1"/>
          </p:cNvSpPr>
          <p:nvPr>
            <p:ph type="sldNum" sz="quarter" idx="10"/>
          </p:nvPr>
        </p:nvSpPr>
        <p:spPr/>
        <p:txBody>
          <a:bodyPr/>
          <a:lstStyle/>
          <a:p>
            <a:pPr>
              <a:defRPr/>
            </a:pPr>
            <a:fld id="{6DB25D8F-B43C-42CA-9219-2D22864EC4E8}" type="slidenum">
              <a:rPr lang="en-US" smtClean="0"/>
              <a:pPr>
                <a:defRPr/>
              </a:pPr>
              <a:t>4</a:t>
            </a:fld>
            <a:endParaRPr lang="en-US"/>
          </a:p>
        </p:txBody>
      </p:sp>
    </p:spTree>
    <p:extLst>
      <p:ext uri="{BB962C8B-B14F-4D97-AF65-F5344CB8AC3E}">
        <p14:creationId xmlns:p14="http://schemas.microsoft.com/office/powerpoint/2010/main" val="38955901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z="1400" dirty="0"/>
              <a:t>(will be representative of all MH flags 37% homeless and 63% housed)</a:t>
            </a:r>
          </a:p>
          <a:p>
            <a:pPr eaLnBrk="1" hangingPunct="1">
              <a:spcBef>
                <a:spcPct val="0"/>
              </a:spcBef>
            </a:pPr>
            <a:endParaRPr lang="en-US" sz="1400" dirty="0" smtClean="0"/>
          </a:p>
          <a:p>
            <a:pPr marL="274320" marR="0" lvl="0" indent="-274320" algn="l" defTabSz="914400" rtl="0" eaLnBrk="1" fontAlgn="auto" latinLnBrk="0" hangingPunct="1">
              <a:lnSpc>
                <a:spcPct val="120000"/>
              </a:lnSpc>
              <a:spcBef>
                <a:spcPts val="1200"/>
              </a:spcBef>
              <a:spcAft>
                <a:spcPts val="0"/>
              </a:spcAft>
              <a:buClr>
                <a:srgbClr val="4F81BD"/>
              </a:buClr>
              <a:buSzPct val="85000"/>
              <a:buFont typeface="Wingdings 2"/>
              <a:buChar char=""/>
              <a:tabLst/>
              <a:defRPr/>
            </a:pPr>
            <a:r>
              <a:rPr kumimoji="0" lang="en-US" sz="1400" b="0" i="0" u="none" strike="noStrike" kern="1200" cap="none" spc="0" normalizeH="0" baseline="0" noProof="0" dirty="0" smtClean="0">
                <a:ln>
                  <a:noFill/>
                </a:ln>
                <a:solidFill>
                  <a:prstClr val="black"/>
                </a:solidFill>
                <a:effectLst/>
                <a:uLnTx/>
                <a:uFillTx/>
                <a:cs typeface="Arial" panose="020B0604020202020204" pitchFamily="34" charset="0"/>
              </a:rPr>
              <a:t>Criteria – history of repeated arrests for non-violent misdemeanors, are severely mentally ill and require intensive wraparound services</a:t>
            </a:r>
          </a:p>
          <a:p>
            <a:pPr eaLnBrk="1" hangingPunct="1">
              <a:spcBef>
                <a:spcPct val="0"/>
              </a:spcBef>
            </a:pPr>
            <a:endParaRPr lang="en-US" dirty="0" smtClean="0"/>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183C39-F106-4439-A3B1-CD736FEB1B31}" type="slidenum">
              <a:rPr lang="en-US" smtClean="0"/>
              <a:pPr fontAlgn="base">
                <a:spcBef>
                  <a:spcPct val="0"/>
                </a:spcBef>
                <a:spcAft>
                  <a:spcPct val="0"/>
                </a:spcAft>
                <a:defRPr/>
              </a:pPr>
              <a:t>5</a:t>
            </a:fld>
            <a:endParaRPr lang="en-US" smtClean="0"/>
          </a:p>
        </p:txBody>
      </p:sp>
    </p:spTree>
    <p:extLst>
      <p:ext uri="{BB962C8B-B14F-4D97-AF65-F5344CB8AC3E}">
        <p14:creationId xmlns:p14="http://schemas.microsoft.com/office/powerpoint/2010/main" val="39543426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DB25D8F-B43C-42CA-9219-2D22864EC4E8}" type="slidenum">
              <a:rPr lang="en-US" smtClean="0"/>
              <a:pPr>
                <a:defRPr/>
              </a:pPr>
              <a:t>6</a:t>
            </a:fld>
            <a:endParaRPr lang="en-US"/>
          </a:p>
        </p:txBody>
      </p:sp>
    </p:spTree>
    <p:extLst>
      <p:ext uri="{BB962C8B-B14F-4D97-AF65-F5344CB8AC3E}">
        <p14:creationId xmlns:p14="http://schemas.microsoft.com/office/powerpoint/2010/main" val="41367456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94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E390DFD-8C6D-423D-BBC6-2EB95094C943}" type="slidenum">
              <a:rPr lang="en-US" smtClean="0"/>
              <a:pPr fontAlgn="base">
                <a:spcBef>
                  <a:spcPct val="0"/>
                </a:spcBef>
                <a:spcAft>
                  <a:spcPct val="0"/>
                </a:spcAft>
                <a:defRPr/>
              </a:pPr>
              <a:t>7</a:t>
            </a:fld>
            <a:endParaRPr lang="en-US" smtClean="0"/>
          </a:p>
        </p:txBody>
      </p:sp>
    </p:spTree>
    <p:extLst>
      <p:ext uri="{BB962C8B-B14F-4D97-AF65-F5344CB8AC3E}">
        <p14:creationId xmlns:p14="http://schemas.microsoft.com/office/powerpoint/2010/main" val="30174479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33DC7E0-FBDA-4D16-B9EF-6541B1CFAB75}" type="slidenum">
              <a:rPr lang="en-US" smtClean="0"/>
              <a:pPr fontAlgn="base">
                <a:spcBef>
                  <a:spcPct val="0"/>
                </a:spcBef>
                <a:spcAft>
                  <a:spcPct val="0"/>
                </a:spcAft>
                <a:defRPr/>
              </a:pPr>
              <a:t>8</a:t>
            </a:fld>
            <a:endParaRPr lang="en-US" smtClean="0"/>
          </a:p>
        </p:txBody>
      </p:sp>
    </p:spTree>
    <p:extLst>
      <p:ext uri="{BB962C8B-B14F-4D97-AF65-F5344CB8AC3E}">
        <p14:creationId xmlns:p14="http://schemas.microsoft.com/office/powerpoint/2010/main" val="25254622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0D838B6-EE4B-43D1-BC48-B8EE26F52DA4}" type="slidenum">
              <a:rPr lang="en-US" smtClean="0"/>
              <a:pPr fontAlgn="base">
                <a:spcBef>
                  <a:spcPct val="0"/>
                </a:spcBef>
                <a:spcAft>
                  <a:spcPct val="0"/>
                </a:spcAft>
                <a:defRPr/>
              </a:pPr>
              <a:t>9</a:t>
            </a:fld>
            <a:endParaRPr lang="en-US" smtClean="0"/>
          </a:p>
        </p:txBody>
      </p:sp>
    </p:spTree>
    <p:extLst>
      <p:ext uri="{BB962C8B-B14F-4D97-AF65-F5344CB8AC3E}">
        <p14:creationId xmlns:p14="http://schemas.microsoft.com/office/powerpoint/2010/main" val="34692217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defRPr/>
            </a:pPr>
            <a:fld id="{3E14D052-18E9-460D-AA9A-F989D3740177}" type="datetimeFigureOut">
              <a:rPr lang="en-US" smtClean="0"/>
              <a:pPr>
                <a:defRPr/>
              </a:pPr>
              <a:t>11/12/2020</a:t>
            </a:fld>
            <a:endParaRPr lang="en-US"/>
          </a:p>
        </p:txBody>
      </p:sp>
      <p:sp>
        <p:nvSpPr>
          <p:cNvPr id="17" name="Footer Placeholder 16"/>
          <p:cNvSpPr>
            <a:spLocks noGrp="1"/>
          </p:cNvSpPr>
          <p:nvPr>
            <p:ph type="ftr" sz="quarter" idx="11"/>
          </p:nvPr>
        </p:nvSpPr>
        <p:spPr/>
        <p:txBody>
          <a:bodyPr/>
          <a:lstStyle/>
          <a:p>
            <a:pPr>
              <a:defRPr/>
            </a:pPr>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defRPr/>
            </a:pPr>
            <a:fld id="{F62166BD-48D5-4F17-9538-BF97CD4890C1}" type="slidenum">
              <a:rPr lang="en-US" smtClean="0"/>
              <a:pPr>
                <a:defRPr/>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pic>
        <p:nvPicPr>
          <p:cNvPr id="14" name="Picture 7"/>
          <p:cNvPicPr>
            <a:picLocks noChangeAspect="1"/>
          </p:cNvPicPr>
          <p:nvPr userDrawn="1"/>
        </p:nvPicPr>
        <p:blipFill>
          <a:blip r:embed="rId2" cstate="print"/>
          <a:srcRect/>
          <a:stretch>
            <a:fillRect/>
          </a:stretch>
        </p:blipFill>
        <p:spPr bwMode="auto">
          <a:xfrm>
            <a:off x="3721100" y="152400"/>
            <a:ext cx="1308100" cy="1893888"/>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C4E8DCFC-DD43-4B87-95B9-421B4F92EE0D}" type="datetimeFigureOut">
              <a:rPr lang="en-US" smtClean="0"/>
              <a:pPr>
                <a:defRPr/>
              </a:pPr>
              <a:t>11/12/2020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43F53E2-CFF0-4195-BFD3-E17A4E81DD84}"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4A881DCB-0D49-4DF3-9786-3376A01DCFDB}" type="datetimeFigureOut">
              <a:rPr lang="en-US" smtClean="0"/>
              <a:pPr>
                <a:defRPr/>
              </a:pPr>
              <a:t>11/12/2020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0C25419-7D4D-4E37-B26C-95B777773910}"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fld id="{80F6E941-DAB5-40C9-86A9-237FBD9FD6E3}" type="datetimeFigureOut">
              <a:rPr lang="en-US" smtClean="0"/>
              <a:pPr>
                <a:defRPr/>
              </a:pPr>
              <a:t>11/12/2020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D6F22FF-8A56-4C60-A63C-99A0A6F53D5E}" type="slidenum">
              <a:rPr lang="en-US" smtClean="0"/>
              <a:pPr>
                <a:defRPr/>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B0CA4B2C-7005-41FD-8B01-691DDAFC3F31}" type="datetimeFigureOut">
              <a:rPr lang="en-US" smtClean="0"/>
              <a:pPr>
                <a:defRPr/>
              </a:pPr>
              <a:t>11/12/2020</a:t>
            </a:fld>
            <a:endParaRPr lang="en-US"/>
          </a:p>
        </p:txBody>
      </p:sp>
      <p:sp>
        <p:nvSpPr>
          <p:cNvPr id="5" name="Footer Placeholder 4"/>
          <p:cNvSpPr>
            <a:spLocks noGrp="1"/>
          </p:cNvSpPr>
          <p:nvPr>
            <p:ph type="ftr" sz="quarter" idx="11"/>
          </p:nvPr>
        </p:nvSpPr>
        <p:spPr>
          <a:xfrm>
            <a:off x="800100" y="6172200"/>
            <a:ext cx="4000500" cy="457200"/>
          </a:xfrm>
        </p:spPr>
        <p:txBody>
          <a:bodyPr/>
          <a:lstStyle/>
          <a:p>
            <a:pPr>
              <a:defRPr/>
            </a:pPr>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pPr>
              <a:defRPr/>
            </a:pPr>
            <a:fld id="{AA6AD980-89A6-474F-B25C-71F068F320A8}"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fld id="{90D06972-C1A2-4A16-A001-D9207DAE8176}" type="datetimeFigureOut">
              <a:rPr lang="en-US" smtClean="0"/>
              <a:pPr>
                <a:defRPr/>
              </a:pPr>
              <a:t>11/12/2020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78A1541-745D-48D8-BA61-76138A2CEED7}" type="slidenum">
              <a:rPr lang="en-US" smtClean="0"/>
              <a:pPr>
                <a:defRPr/>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defRPr/>
            </a:pPr>
            <a:fld id="{00A03453-BA9E-4E46-8672-357348B5D5F3}" type="datetimeFigureOut">
              <a:rPr lang="en-US" smtClean="0"/>
              <a:pPr>
                <a:defRPr/>
              </a:pPr>
              <a:t>11/12/2020</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08D6E8E1-A340-4001-B546-CC46D5292379}" type="slidenum">
              <a:rPr lang="en-US" smtClean="0"/>
              <a:pPr>
                <a:defRPr/>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01457F66-BD80-4D15-92DC-CCF8DB25418C}" type="datetimeFigureOut">
              <a:rPr lang="en-US" smtClean="0"/>
              <a:pPr>
                <a:defRPr/>
              </a:pPr>
              <a:t>11/12/2020</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ACF6E638-A9DE-4991-B814-464D445E03E4}"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CEA847E8-EB9A-41A5-B8CA-C7B1B7D059F2}" type="datetimeFigureOut">
              <a:rPr lang="en-US" smtClean="0"/>
              <a:pPr>
                <a:defRPr/>
              </a:pPr>
              <a:t>11/12/2020</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3F8F05DA-9302-40DD-84F4-D385A517B3A8}"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E800C16D-917B-4D7E-B600-0F0354BDAEAD}" type="datetimeFigureOut">
              <a:rPr lang="en-US" smtClean="0"/>
              <a:pPr>
                <a:defRPr/>
              </a:pPr>
              <a:t>11/12/2020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0DD9A08-881C-47C6-A10B-65F8B972326D}" type="slidenum">
              <a:rPr lang="en-US" smtClean="0"/>
              <a:pPr>
                <a:defRPr/>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CB326C0E-A97F-4B3E-89F2-2474424DE6ED}" type="datetimeFigureOut">
              <a:rPr lang="en-US" smtClean="0"/>
              <a:pPr>
                <a:defRPr/>
              </a:pPr>
              <a:t>11/12/2020</a:t>
            </a:fld>
            <a:endParaRPr lang="en-US"/>
          </a:p>
        </p:txBody>
      </p:sp>
      <p:sp>
        <p:nvSpPr>
          <p:cNvPr id="6" name="Footer Placeholder 5"/>
          <p:cNvSpPr>
            <a:spLocks noGrp="1"/>
          </p:cNvSpPr>
          <p:nvPr>
            <p:ph type="ftr" sz="quarter" idx="11"/>
          </p:nvPr>
        </p:nvSpPr>
        <p:spPr>
          <a:xfrm>
            <a:off x="914400" y="6172200"/>
            <a:ext cx="3886200" cy="457200"/>
          </a:xfrm>
        </p:spPr>
        <p:txBody>
          <a:bodyPr/>
          <a:lstStyle/>
          <a:p>
            <a:pPr>
              <a:defRPr/>
            </a:pPr>
            <a:endParaRPr lang="en-US"/>
          </a:p>
        </p:txBody>
      </p:sp>
      <p:sp>
        <p:nvSpPr>
          <p:cNvPr id="7" name="Slide Number Placeholder 6"/>
          <p:cNvSpPr>
            <a:spLocks noGrp="1"/>
          </p:cNvSpPr>
          <p:nvPr>
            <p:ph type="sldNum" sz="quarter" idx="12"/>
          </p:nvPr>
        </p:nvSpPr>
        <p:spPr>
          <a:xfrm>
            <a:off x="146304" y="6208776"/>
            <a:ext cx="457200" cy="457200"/>
          </a:xfrm>
        </p:spPr>
        <p:txBody>
          <a:bodyPr/>
          <a:lstStyle/>
          <a:p>
            <a:pPr>
              <a:defRPr/>
            </a:pPr>
            <a:fld id="{68A9EE5E-2602-449C-843D-D83EAE2C1C60}" type="slidenum">
              <a:rPr lang="en-US" smtClean="0"/>
              <a:pPr>
                <a:defRPr/>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defRPr/>
            </a:pPr>
            <a:fld id="{B714808F-2DA5-40F9-B24F-325864303CC9}" type="datetimeFigureOut">
              <a:rPr lang="en-US" smtClean="0"/>
              <a:pPr>
                <a:defRPr/>
              </a:pPr>
              <a:t>11/12/2020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defRPr/>
            </a:pPr>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defRPr/>
            </a:pPr>
            <a:fld id="{23686F83-0C85-4DAC-8084-29ABA621B4B1}"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gif"/><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685800" y="1828800"/>
            <a:ext cx="7772400" cy="1470025"/>
          </a:xfrm>
        </p:spPr>
        <p:txBody>
          <a:bodyPr>
            <a:normAutofit fontScale="90000"/>
          </a:bodyPr>
          <a:lstStyle/>
          <a:p>
            <a:pPr eaLnBrk="1" hangingPunct="1"/>
            <a:r>
              <a:rPr lang="en-US" sz="8800" dirty="0" smtClean="0">
                <a:latin typeface="Arial" charset="0"/>
                <a:cs typeface="Arial" charset="0"/>
              </a:rPr>
              <a:t>M.H.O.P.</a:t>
            </a:r>
          </a:p>
        </p:txBody>
      </p:sp>
      <p:sp>
        <p:nvSpPr>
          <p:cNvPr id="3075" name="TextBox 2"/>
          <p:cNvSpPr txBox="1">
            <a:spLocks noChangeArrowheads="1"/>
          </p:cNvSpPr>
          <p:nvPr/>
        </p:nvSpPr>
        <p:spPr bwMode="auto">
          <a:xfrm>
            <a:off x="1523444" y="3534582"/>
            <a:ext cx="6097118" cy="584775"/>
          </a:xfrm>
          <a:prstGeom prst="rect">
            <a:avLst/>
          </a:prstGeom>
          <a:noFill/>
          <a:ln w="9525">
            <a:noFill/>
            <a:miter lim="800000"/>
            <a:headEnd/>
            <a:tailEnd/>
          </a:ln>
        </p:spPr>
        <p:txBody>
          <a:bodyPr wrap="none">
            <a:spAutoFit/>
          </a:bodyPr>
          <a:lstStyle/>
          <a:p>
            <a:pPr algn="ctr"/>
            <a:r>
              <a:rPr lang="en-US" sz="3200" dirty="0" smtClean="0">
                <a:solidFill>
                  <a:srgbClr val="FF0000"/>
                </a:solidFill>
              </a:rPr>
              <a:t>Mental Health Offender Program</a:t>
            </a:r>
            <a:endParaRPr lang="en-US" sz="3200" dirty="0">
              <a:solidFill>
                <a:srgbClr val="FF0000"/>
              </a:solidFill>
            </a:endParaRPr>
          </a:p>
        </p:txBody>
      </p:sp>
      <p:pic>
        <p:nvPicPr>
          <p:cNvPr id="3077" name="Picture 4"/>
          <p:cNvPicPr>
            <a:picLocks noChangeAspect="1"/>
          </p:cNvPicPr>
          <p:nvPr/>
        </p:nvPicPr>
        <p:blipFill>
          <a:blip r:embed="rId3" cstate="print"/>
          <a:srcRect/>
          <a:stretch>
            <a:fillRect/>
          </a:stretch>
        </p:blipFill>
        <p:spPr bwMode="auto">
          <a:xfrm>
            <a:off x="2034333" y="4963036"/>
            <a:ext cx="1418111" cy="1418111"/>
          </a:xfrm>
          <a:prstGeom prst="rect">
            <a:avLst/>
          </a:prstGeom>
          <a:noFill/>
          <a:ln w="9525">
            <a:noFill/>
            <a:miter lim="800000"/>
            <a:headEnd/>
            <a:tailEnd/>
          </a:ln>
        </p:spPr>
      </p:pic>
      <p:pic>
        <p:nvPicPr>
          <p:cNvPr id="2" name="Picture 1"/>
          <p:cNvPicPr>
            <a:picLocks noChangeAspect="1"/>
          </p:cNvPicPr>
          <p:nvPr/>
        </p:nvPicPr>
        <p:blipFill>
          <a:blip r:embed="rId4" cstate="print"/>
          <a:stretch>
            <a:fillRect/>
          </a:stretch>
        </p:blipFill>
        <p:spPr>
          <a:xfrm>
            <a:off x="5713898" y="4963036"/>
            <a:ext cx="1495642" cy="1473095"/>
          </a:xfrm>
          <a:prstGeom prst="rect">
            <a:avLst/>
          </a:prstGeom>
        </p:spPr>
      </p:pic>
      <p:pic>
        <p:nvPicPr>
          <p:cNvPr id="3" name="Picture 2"/>
          <p:cNvPicPr>
            <a:picLocks noChangeAspect="1"/>
          </p:cNvPicPr>
          <p:nvPr/>
        </p:nvPicPr>
        <p:blipFill>
          <a:blip r:embed="rId5" cstate="print"/>
          <a:stretch>
            <a:fillRect/>
          </a:stretch>
        </p:blipFill>
        <p:spPr>
          <a:xfrm>
            <a:off x="429764" y="5285793"/>
            <a:ext cx="1518836" cy="971507"/>
          </a:xfrm>
          <a:prstGeom prst="rect">
            <a:avLst/>
          </a:prstGeom>
        </p:spPr>
      </p:pic>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400750" y="4963036"/>
            <a:ext cx="1020528" cy="1549235"/>
          </a:xfrm>
          <a:prstGeom prst="rect">
            <a:avLst/>
          </a:prstGeom>
        </p:spPr>
      </p:pic>
      <p:pic>
        <p:nvPicPr>
          <p:cNvPr id="5" name="Picture 2" descr="Judge Harvey L. Jay, III - First District Court of Appeal"/>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55799" y="4749420"/>
            <a:ext cx="1632407" cy="163240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b="1" dirty="0">
                <a:latin typeface="Palatino Linotype" panose="02040502050505030304" pitchFamily="18" charset="0"/>
                <a:cs typeface="Arial" charset="0"/>
              </a:rPr>
              <a:t>M</a:t>
            </a:r>
            <a:r>
              <a:rPr lang="en-US" b="1" dirty="0" smtClean="0">
                <a:latin typeface="Palatino Linotype" panose="02040502050505030304" pitchFamily="18" charset="0"/>
                <a:cs typeface="Arial" charset="0"/>
              </a:rPr>
              <a:t>HOP Process Overview</a:t>
            </a:r>
          </a:p>
        </p:txBody>
      </p:sp>
      <p:sp>
        <p:nvSpPr>
          <p:cNvPr id="3" name="Content Placeholder 2"/>
          <p:cNvSpPr>
            <a:spLocks noGrp="1"/>
          </p:cNvSpPr>
          <p:nvPr>
            <p:ph sz="quarter" idx="1"/>
          </p:nvPr>
        </p:nvSpPr>
        <p:spPr>
          <a:xfrm>
            <a:off x="914400" y="1447800"/>
            <a:ext cx="7772400" cy="5181600"/>
          </a:xfrm>
        </p:spPr>
        <p:txBody>
          <a:bodyPr rtlCol="0">
            <a:normAutofit fontScale="62500" lnSpcReduction="20000"/>
          </a:bodyPr>
          <a:lstStyle/>
          <a:p>
            <a:pPr lvl="0">
              <a:lnSpc>
                <a:spcPct val="120000"/>
              </a:lnSpc>
              <a:spcBef>
                <a:spcPts val="1200"/>
              </a:spcBef>
            </a:pPr>
            <a:r>
              <a:rPr lang="en-US" sz="3600" dirty="0">
                <a:latin typeface="Palatino Linotype" panose="02040502050505030304" pitchFamily="18" charset="0"/>
                <a:cs typeface="Arial" panose="020B0604020202020204" pitchFamily="34" charset="0"/>
              </a:rPr>
              <a:t>Target Population </a:t>
            </a:r>
            <a:endParaRPr lang="en-US" sz="3600" dirty="0" smtClean="0">
              <a:latin typeface="Palatino Linotype" panose="02040502050505030304" pitchFamily="18" charset="0"/>
              <a:cs typeface="Arial" panose="020B0604020202020204" pitchFamily="34" charset="0"/>
            </a:endParaRPr>
          </a:p>
          <a:p>
            <a:pPr lvl="0">
              <a:lnSpc>
                <a:spcPct val="120000"/>
              </a:lnSpc>
              <a:spcBef>
                <a:spcPts val="1200"/>
              </a:spcBef>
            </a:pPr>
            <a:r>
              <a:rPr lang="en-US" sz="3600" dirty="0" smtClean="0">
                <a:latin typeface="Palatino Linotype" panose="02040502050505030304" pitchFamily="18" charset="0"/>
                <a:cs typeface="Arial" panose="020B0604020202020204" pitchFamily="34" charset="0"/>
              </a:rPr>
              <a:t>Eligibility </a:t>
            </a:r>
            <a:r>
              <a:rPr lang="en-US" sz="3600" dirty="0">
                <a:latin typeface="Palatino Linotype" panose="02040502050505030304" pitchFamily="18" charset="0"/>
                <a:cs typeface="Arial" panose="020B0604020202020204" pitchFamily="34" charset="0"/>
              </a:rPr>
              <a:t>Criteria</a:t>
            </a:r>
          </a:p>
          <a:p>
            <a:pPr lvl="0">
              <a:lnSpc>
                <a:spcPct val="120000"/>
              </a:lnSpc>
              <a:spcBef>
                <a:spcPts val="1200"/>
              </a:spcBef>
            </a:pPr>
            <a:r>
              <a:rPr lang="en-US" sz="3600" dirty="0" smtClean="0">
                <a:latin typeface="Palatino Linotype" panose="02040502050505030304" pitchFamily="18" charset="0"/>
                <a:cs typeface="Arial" panose="020B0604020202020204" pitchFamily="34" charset="0"/>
              </a:rPr>
              <a:t>Defendant Arrested, Identified, and Screened</a:t>
            </a:r>
            <a:endParaRPr lang="en-US" sz="3600" dirty="0">
              <a:latin typeface="Palatino Linotype" panose="02040502050505030304" pitchFamily="18" charset="0"/>
              <a:cs typeface="Arial" panose="020B0604020202020204" pitchFamily="34" charset="0"/>
            </a:endParaRPr>
          </a:p>
          <a:p>
            <a:pPr lvl="0">
              <a:lnSpc>
                <a:spcPct val="120000"/>
              </a:lnSpc>
              <a:spcBef>
                <a:spcPts val="1200"/>
              </a:spcBef>
            </a:pPr>
            <a:r>
              <a:rPr lang="en-US" sz="3600" dirty="0" smtClean="0">
                <a:latin typeface="Palatino Linotype" panose="02040502050505030304" pitchFamily="18" charset="0"/>
                <a:cs typeface="Arial" panose="020B0604020202020204" pitchFamily="34" charset="0"/>
              </a:rPr>
              <a:t>Defendant Referred to Judge for Approval and Release</a:t>
            </a:r>
          </a:p>
          <a:p>
            <a:pPr lvl="0">
              <a:lnSpc>
                <a:spcPct val="120000"/>
              </a:lnSpc>
              <a:spcBef>
                <a:spcPts val="1200"/>
              </a:spcBef>
            </a:pPr>
            <a:r>
              <a:rPr lang="en-US" sz="3600" dirty="0" err="1">
                <a:latin typeface="Palatino Linotype" panose="02040502050505030304" pitchFamily="18" charset="0"/>
                <a:cs typeface="Arial" panose="020B0604020202020204" pitchFamily="34" charset="0"/>
              </a:rPr>
              <a:t>S</a:t>
            </a:r>
            <a:r>
              <a:rPr lang="en-US" sz="3600" dirty="0" err="1" smtClean="0">
                <a:latin typeface="Palatino Linotype" panose="02040502050505030304" pitchFamily="18" charset="0"/>
                <a:cs typeface="Arial" panose="020B0604020202020204" pitchFamily="34" charset="0"/>
              </a:rPr>
              <a:t>ulzbacher</a:t>
            </a:r>
            <a:r>
              <a:rPr lang="en-US" sz="3600" dirty="0" smtClean="0">
                <a:latin typeface="Palatino Linotype" panose="02040502050505030304" pitchFamily="18" charset="0"/>
                <a:cs typeface="Arial" panose="020B0604020202020204" pitchFamily="34" charset="0"/>
              </a:rPr>
              <a:t> </a:t>
            </a:r>
            <a:r>
              <a:rPr lang="en-US" sz="3600" dirty="0">
                <a:latin typeface="Palatino Linotype" panose="02040502050505030304" pitchFamily="18" charset="0"/>
                <a:cs typeface="Arial" panose="020B0604020202020204" pitchFamily="34" charset="0"/>
              </a:rPr>
              <a:t>S</a:t>
            </a:r>
            <a:r>
              <a:rPr lang="en-US" sz="3600" dirty="0" smtClean="0">
                <a:latin typeface="Palatino Linotype" panose="02040502050505030304" pitchFamily="18" charset="0"/>
                <a:cs typeface="Arial" panose="020B0604020202020204" pitchFamily="34" charset="0"/>
              </a:rPr>
              <a:t>taff </a:t>
            </a:r>
            <a:r>
              <a:rPr lang="en-US" sz="3600" dirty="0">
                <a:latin typeface="Palatino Linotype" panose="02040502050505030304" pitchFamily="18" charset="0"/>
                <a:cs typeface="Arial" panose="020B0604020202020204" pitchFamily="34" charset="0"/>
              </a:rPr>
              <a:t>T</a:t>
            </a:r>
            <a:r>
              <a:rPr lang="en-US" sz="3600" dirty="0" smtClean="0">
                <a:latin typeface="Palatino Linotype" panose="02040502050505030304" pitchFamily="18" charset="0"/>
                <a:cs typeface="Arial" panose="020B0604020202020204" pitchFamily="34" charset="0"/>
              </a:rPr>
              <a:t>ransport Defendant </a:t>
            </a:r>
          </a:p>
          <a:p>
            <a:pPr lvl="0">
              <a:lnSpc>
                <a:spcPct val="120000"/>
              </a:lnSpc>
              <a:spcBef>
                <a:spcPts val="1200"/>
              </a:spcBef>
            </a:pPr>
            <a:r>
              <a:rPr lang="en-US" sz="3600" dirty="0" smtClean="0">
                <a:latin typeface="Palatino Linotype" panose="02040502050505030304" pitchFamily="18" charset="0"/>
                <a:cs typeface="Arial" panose="020B0604020202020204" pitchFamily="34" charset="0"/>
              </a:rPr>
              <a:t>Defendant Stabilized </a:t>
            </a:r>
            <a:r>
              <a:rPr lang="en-US" sz="3600" dirty="0">
                <a:latin typeface="Palatino Linotype" panose="02040502050505030304" pitchFamily="18" charset="0"/>
                <a:cs typeface="Arial" panose="020B0604020202020204" pitchFamily="34" charset="0"/>
              </a:rPr>
              <a:t>and </a:t>
            </a:r>
            <a:r>
              <a:rPr lang="en-US" sz="3600" dirty="0" smtClean="0">
                <a:latin typeface="Palatino Linotype" panose="02040502050505030304" pitchFamily="18" charset="0"/>
                <a:cs typeface="Arial" panose="020B0604020202020204" pitchFamily="34" charset="0"/>
              </a:rPr>
              <a:t>Assessed by Clinicians</a:t>
            </a:r>
          </a:p>
          <a:p>
            <a:pPr lvl="0">
              <a:lnSpc>
                <a:spcPct val="120000"/>
              </a:lnSpc>
              <a:spcBef>
                <a:spcPts val="1200"/>
              </a:spcBef>
            </a:pPr>
            <a:r>
              <a:rPr lang="en-US" sz="3600" dirty="0">
                <a:latin typeface="Palatino Linotype" panose="02040502050505030304" pitchFamily="18" charset="0"/>
              </a:rPr>
              <a:t>Defendant’s customized plan of care and pretrial diversion proposal is presented </a:t>
            </a:r>
            <a:endParaRPr lang="en-US" sz="3600" dirty="0" smtClean="0">
              <a:latin typeface="Palatino Linotype" panose="02040502050505030304" pitchFamily="18" charset="0"/>
            </a:endParaRPr>
          </a:p>
          <a:p>
            <a:pPr lvl="0">
              <a:lnSpc>
                <a:spcPct val="120000"/>
              </a:lnSpc>
              <a:spcBef>
                <a:spcPts val="1200"/>
              </a:spcBef>
            </a:pPr>
            <a:r>
              <a:rPr lang="en-US" sz="3600" dirty="0">
                <a:latin typeface="Palatino Linotype" panose="02040502050505030304" pitchFamily="18" charset="0"/>
              </a:rPr>
              <a:t>The </a:t>
            </a:r>
            <a:r>
              <a:rPr lang="en-US" sz="3600" dirty="0" err="1">
                <a:latin typeface="Palatino Linotype" panose="02040502050505030304" pitchFamily="18" charset="0"/>
              </a:rPr>
              <a:t>Sulzbacher</a:t>
            </a:r>
            <a:r>
              <a:rPr lang="en-US" sz="3600" dirty="0">
                <a:latin typeface="Palatino Linotype" panose="02040502050505030304" pitchFamily="18" charset="0"/>
              </a:rPr>
              <a:t> Center will supervise Defendant and provide all critical services </a:t>
            </a:r>
            <a:endParaRPr lang="en-US" sz="3600" dirty="0" smtClean="0">
              <a:latin typeface="Palatino Linotype" panose="02040502050505030304" pitchFamily="18" charset="0"/>
            </a:endParaRPr>
          </a:p>
          <a:p>
            <a:pPr lvl="0">
              <a:lnSpc>
                <a:spcPct val="120000"/>
              </a:lnSpc>
              <a:spcBef>
                <a:spcPts val="1200"/>
              </a:spcBef>
            </a:pPr>
            <a:r>
              <a:rPr lang="en-US" sz="3600" dirty="0" smtClean="0">
                <a:latin typeface="Palatino Linotype" panose="02040502050505030304" pitchFamily="18" charset="0"/>
              </a:rPr>
              <a:t>Scope of Services</a:t>
            </a:r>
            <a:endParaRPr lang="en-US" sz="3600" dirty="0">
              <a:latin typeface="Palatino Linotype" panose="02040502050505030304" pitchFamily="18" charset="0"/>
            </a:endParaRPr>
          </a:p>
          <a:p>
            <a:pPr eaLnBrk="1" fontAlgn="auto" hangingPunct="1">
              <a:spcAft>
                <a:spcPts val="0"/>
              </a:spcAft>
              <a:buFont typeface="Arial" pitchFamily="34" charset="0"/>
              <a:buChar char="•"/>
              <a:defRPr/>
            </a:pPr>
            <a:endParaRPr lang="en-US" dirty="0">
              <a:latin typeface="Palatino Linotype" panose="0204050205050503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a:bodyPr>
          <a:lstStyle/>
          <a:p>
            <a:pPr eaLnBrk="1" hangingPunct="1"/>
            <a:r>
              <a:rPr lang="en-US" b="1" dirty="0" smtClean="0">
                <a:latin typeface="Palatino Linotype" panose="02040502050505030304" pitchFamily="18" charset="0"/>
                <a:cs typeface="Arial" charset="0"/>
              </a:rPr>
              <a:t>Reported Outcomes</a:t>
            </a:r>
          </a:p>
        </p:txBody>
      </p:sp>
      <p:sp>
        <p:nvSpPr>
          <p:cNvPr id="13315" name="Content Placeholder 2"/>
          <p:cNvSpPr>
            <a:spLocks noGrp="1"/>
          </p:cNvSpPr>
          <p:nvPr>
            <p:ph sz="quarter" idx="1"/>
          </p:nvPr>
        </p:nvSpPr>
        <p:spPr/>
        <p:txBody>
          <a:bodyPr>
            <a:normAutofit/>
          </a:bodyPr>
          <a:lstStyle/>
          <a:p>
            <a:pPr eaLnBrk="1" hangingPunct="1">
              <a:spcBef>
                <a:spcPts val="1200"/>
              </a:spcBef>
            </a:pPr>
            <a:r>
              <a:rPr lang="en-US" dirty="0" smtClean="0">
                <a:latin typeface="Palatino Linotype" panose="02040502050505030304" pitchFamily="18" charset="0"/>
                <a:cs typeface="Arial" charset="0"/>
              </a:rPr>
              <a:t>Taxpayer Savings: arrests, jail time, CSU and hospitals admissions</a:t>
            </a:r>
          </a:p>
          <a:p>
            <a:pPr eaLnBrk="1" hangingPunct="1">
              <a:spcBef>
                <a:spcPts val="1200"/>
              </a:spcBef>
            </a:pPr>
            <a:r>
              <a:rPr lang="en-US" dirty="0" smtClean="0">
                <a:latin typeface="Palatino Linotype" panose="02040502050505030304" pitchFamily="18" charset="0"/>
                <a:cs typeface="Arial" charset="0"/>
              </a:rPr>
              <a:t>Reduction in Homelessness</a:t>
            </a:r>
          </a:p>
          <a:p>
            <a:pPr eaLnBrk="1" hangingPunct="1">
              <a:spcBef>
                <a:spcPts val="1200"/>
              </a:spcBef>
            </a:pPr>
            <a:r>
              <a:rPr lang="en-US" dirty="0" smtClean="0">
                <a:latin typeface="Palatino Linotype" panose="02040502050505030304" pitchFamily="18" charset="0"/>
                <a:cs typeface="Arial" charset="0"/>
              </a:rPr>
              <a:t>Decrease in Recidivism</a:t>
            </a:r>
          </a:p>
          <a:p>
            <a:pPr eaLnBrk="1" hangingPunct="1">
              <a:spcBef>
                <a:spcPts val="1200"/>
              </a:spcBef>
            </a:pPr>
            <a:r>
              <a:rPr lang="en-US" dirty="0" smtClean="0">
                <a:latin typeface="Palatino Linotype" panose="02040502050505030304" pitchFamily="18" charset="0"/>
                <a:cs typeface="Arial" charset="0"/>
              </a:rPr>
              <a:t>Increase Substance Abuse Treatment and Recovery</a:t>
            </a:r>
          </a:p>
          <a:p>
            <a:pPr eaLnBrk="1" hangingPunct="1">
              <a:spcBef>
                <a:spcPts val="1200"/>
              </a:spcBef>
            </a:pPr>
            <a:r>
              <a:rPr lang="en-US" dirty="0" smtClean="0">
                <a:latin typeface="Palatino Linotype" panose="02040502050505030304" pitchFamily="18" charset="0"/>
                <a:cs typeface="Arial" charset="0"/>
              </a:rPr>
              <a:t>Income Attainment via employment and mainstream benefits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Palatino Linotype" panose="02040502050505030304" pitchFamily="18" charset="0"/>
              </a:rPr>
              <a:t>Collateral Community Benefits</a:t>
            </a:r>
            <a:endParaRPr lang="en-US" b="1" dirty="0">
              <a:latin typeface="Palatino Linotype" panose="02040502050505030304" pitchFamily="18" charset="0"/>
            </a:endParaRPr>
          </a:p>
        </p:txBody>
      </p:sp>
      <p:sp>
        <p:nvSpPr>
          <p:cNvPr id="3" name="Content Placeholder 2"/>
          <p:cNvSpPr>
            <a:spLocks noGrp="1"/>
          </p:cNvSpPr>
          <p:nvPr>
            <p:ph sz="quarter" idx="1"/>
          </p:nvPr>
        </p:nvSpPr>
        <p:spPr/>
        <p:txBody>
          <a:bodyPr/>
          <a:lstStyle/>
          <a:p>
            <a:r>
              <a:rPr lang="en-US" dirty="0" smtClean="0">
                <a:latin typeface="Palatino Linotype" panose="02040502050505030304" pitchFamily="18" charset="0"/>
              </a:rPr>
              <a:t>Conservation of JSO resources</a:t>
            </a:r>
          </a:p>
          <a:p>
            <a:r>
              <a:rPr lang="en-US" dirty="0" smtClean="0">
                <a:latin typeface="Palatino Linotype" panose="02040502050505030304" pitchFamily="18" charset="0"/>
              </a:rPr>
              <a:t>Conservation of </a:t>
            </a:r>
            <a:r>
              <a:rPr lang="en-US" dirty="0" err="1" smtClean="0">
                <a:latin typeface="Palatino Linotype" panose="02040502050505030304" pitchFamily="18" charset="0"/>
              </a:rPr>
              <a:t>JFRD</a:t>
            </a:r>
            <a:r>
              <a:rPr lang="en-US" dirty="0" smtClean="0">
                <a:latin typeface="Palatino Linotype" panose="02040502050505030304" pitchFamily="18" charset="0"/>
              </a:rPr>
              <a:t> resources</a:t>
            </a:r>
          </a:p>
          <a:p>
            <a:r>
              <a:rPr lang="en-US" dirty="0" smtClean="0">
                <a:latin typeface="Palatino Linotype" panose="02040502050505030304" pitchFamily="18" charset="0"/>
              </a:rPr>
              <a:t>Reduction </a:t>
            </a:r>
            <a:r>
              <a:rPr lang="en-US" dirty="0">
                <a:latin typeface="Palatino Linotype" panose="02040502050505030304" pitchFamily="18" charset="0"/>
              </a:rPr>
              <a:t>in demands on law enforcement for low level offenses </a:t>
            </a:r>
            <a:r>
              <a:rPr lang="en-US" dirty="0" smtClean="0">
                <a:latin typeface="Palatino Linotype" panose="02040502050505030304" pitchFamily="18" charset="0"/>
              </a:rPr>
              <a:t>thereby increasing </a:t>
            </a:r>
            <a:r>
              <a:rPr lang="en-US" dirty="0">
                <a:latin typeface="Palatino Linotype" panose="02040502050505030304" pitchFamily="18" charset="0"/>
              </a:rPr>
              <a:t>resources for violent </a:t>
            </a:r>
            <a:r>
              <a:rPr lang="en-US" dirty="0" smtClean="0">
                <a:latin typeface="Palatino Linotype" panose="02040502050505030304" pitchFamily="18" charset="0"/>
              </a:rPr>
              <a:t>crime reduction</a:t>
            </a:r>
            <a:endParaRPr lang="en-US" dirty="0">
              <a:latin typeface="Palatino Linotype" panose="02040502050505030304" pitchFamily="18" charset="0"/>
            </a:endParaRPr>
          </a:p>
          <a:p>
            <a:r>
              <a:rPr lang="en-US" dirty="0">
                <a:latin typeface="Palatino Linotype" panose="02040502050505030304" pitchFamily="18" charset="0"/>
              </a:rPr>
              <a:t>Improved </a:t>
            </a:r>
            <a:r>
              <a:rPr lang="en-US" dirty="0" smtClean="0">
                <a:latin typeface="Palatino Linotype" panose="02040502050505030304" pitchFamily="18" charset="0"/>
              </a:rPr>
              <a:t>criminal justice system collaboration</a:t>
            </a:r>
          </a:p>
          <a:p>
            <a:r>
              <a:rPr lang="en-US" dirty="0" smtClean="0">
                <a:latin typeface="Palatino Linotype" panose="02040502050505030304" pitchFamily="18" charset="0"/>
              </a:rPr>
              <a:t>Restoration </a:t>
            </a:r>
            <a:r>
              <a:rPr lang="en-US" dirty="0">
                <a:latin typeface="Palatino Linotype" panose="02040502050505030304" pitchFamily="18" charset="0"/>
              </a:rPr>
              <a:t>for </a:t>
            </a:r>
            <a:r>
              <a:rPr lang="en-US" dirty="0" smtClean="0">
                <a:latin typeface="Palatino Linotype" panose="02040502050505030304" pitchFamily="18" charset="0"/>
              </a:rPr>
              <a:t>mentally ill defendants</a:t>
            </a:r>
            <a:endParaRPr lang="en-US" dirty="0">
              <a:latin typeface="Palatino Linotype" panose="02040502050505030304" pitchFamily="18" charset="0"/>
            </a:endParaRPr>
          </a:p>
          <a:p>
            <a:r>
              <a:rPr lang="en-US" dirty="0">
                <a:latin typeface="Palatino Linotype" panose="02040502050505030304" pitchFamily="18" charset="0"/>
              </a:rPr>
              <a:t>Increased capacity and safety for Pre-trial Detention </a:t>
            </a:r>
            <a:r>
              <a:rPr lang="en-US" dirty="0" smtClean="0">
                <a:latin typeface="Palatino Linotype" panose="02040502050505030304" pitchFamily="18" charset="0"/>
              </a:rPr>
              <a:t>Facility inmates and officers</a:t>
            </a:r>
            <a:endParaRPr lang="en-US" dirty="0">
              <a:latin typeface="Palatino Linotype" panose="02040502050505030304" pitchFamily="18" charset="0"/>
            </a:endParaRPr>
          </a:p>
          <a:p>
            <a:r>
              <a:rPr lang="en-US" dirty="0">
                <a:latin typeface="Palatino Linotype" panose="02040502050505030304" pitchFamily="18" charset="0"/>
              </a:rPr>
              <a:t>Reduction of </a:t>
            </a:r>
            <a:r>
              <a:rPr lang="en-US" dirty="0" smtClean="0">
                <a:latin typeface="Palatino Linotype" panose="02040502050505030304" pitchFamily="18" charset="0"/>
              </a:rPr>
              <a:t>crime incidents and victimization</a:t>
            </a:r>
            <a:endParaRPr lang="en-US" dirty="0">
              <a:latin typeface="Palatino Linotype" panose="02040502050505030304" pitchFamily="18" charset="0"/>
            </a:endParaRPr>
          </a:p>
          <a:p>
            <a:endParaRPr lang="en-US" dirty="0"/>
          </a:p>
        </p:txBody>
      </p:sp>
    </p:spTree>
    <p:extLst>
      <p:ext uri="{BB962C8B-B14F-4D97-AF65-F5344CB8AC3E}">
        <p14:creationId xmlns:p14="http://schemas.microsoft.com/office/powerpoint/2010/main" val="18719730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latin typeface="Palatino Linotype" panose="02040502050505030304" pitchFamily="18" charset="0"/>
              </a:rPr>
              <a:t>C.H.O.P</a:t>
            </a:r>
            <a:r>
              <a:rPr lang="en-US" b="1" dirty="0" smtClean="0">
                <a:latin typeface="Palatino Linotype" panose="02040502050505030304" pitchFamily="18" charset="0"/>
              </a:rPr>
              <a:t>. Study</a:t>
            </a:r>
            <a:endParaRPr lang="en-US" b="1" dirty="0">
              <a:latin typeface="Palatino Linotype" panose="02040502050505030304" pitchFamily="18" charset="0"/>
            </a:endParaRPr>
          </a:p>
        </p:txBody>
      </p:sp>
      <p:sp>
        <p:nvSpPr>
          <p:cNvPr id="3" name="Content Placeholder 2"/>
          <p:cNvSpPr>
            <a:spLocks noGrp="1"/>
          </p:cNvSpPr>
          <p:nvPr>
            <p:ph sz="quarter" idx="1"/>
          </p:nvPr>
        </p:nvSpPr>
        <p:spPr>
          <a:xfrm>
            <a:off x="914400" y="1447800"/>
            <a:ext cx="7772400" cy="5181600"/>
          </a:xfrm>
        </p:spPr>
        <p:txBody>
          <a:bodyPr/>
          <a:lstStyle/>
          <a:p>
            <a:pPr>
              <a:spcBef>
                <a:spcPts val="600"/>
              </a:spcBef>
            </a:pPr>
            <a:r>
              <a:rPr lang="en-US" dirty="0" smtClean="0">
                <a:latin typeface="Palatino Linotype" panose="02040502050505030304" pitchFamily="18" charset="0"/>
                <a:cs typeface="Arial" panose="020B0604020202020204" pitchFamily="34" charset="0"/>
              </a:rPr>
              <a:t>12 </a:t>
            </a:r>
            <a:r>
              <a:rPr lang="en-US" dirty="0">
                <a:latin typeface="Palatino Linotype" panose="02040502050505030304" pitchFamily="18" charset="0"/>
                <a:cs typeface="Arial" panose="020B0604020202020204" pitchFamily="34" charset="0"/>
              </a:rPr>
              <a:t>months </a:t>
            </a:r>
            <a:r>
              <a:rPr lang="en-US" dirty="0" smtClean="0">
                <a:latin typeface="Palatino Linotype" panose="02040502050505030304" pitchFamily="18" charset="0"/>
                <a:cs typeface="Arial" panose="020B0604020202020204" pitchFamily="34" charset="0"/>
              </a:rPr>
              <a:t>pre and post entry into program</a:t>
            </a:r>
          </a:p>
          <a:p>
            <a:pPr>
              <a:spcBef>
                <a:spcPts val="1200"/>
              </a:spcBef>
            </a:pPr>
            <a:r>
              <a:rPr lang="en-US" dirty="0" smtClean="0">
                <a:latin typeface="Palatino Linotype" panose="02040502050505030304" pitchFamily="18" charset="0"/>
                <a:cs typeface="Arial" panose="020B0604020202020204" pitchFamily="34" charset="0"/>
              </a:rPr>
              <a:t>23 client sample </a:t>
            </a:r>
          </a:p>
          <a:p>
            <a:pPr>
              <a:spcBef>
                <a:spcPts val="1200"/>
              </a:spcBef>
            </a:pPr>
            <a:r>
              <a:rPr lang="en-US" dirty="0" smtClean="0">
                <a:latin typeface="Palatino Linotype" panose="02040502050505030304" pitchFamily="18" charset="0"/>
                <a:cs typeface="Arial" panose="020B0604020202020204" pitchFamily="34" charset="0"/>
              </a:rPr>
              <a:t>Arrests </a:t>
            </a:r>
            <a:r>
              <a:rPr lang="en-US" smtClean="0">
                <a:latin typeface="Palatino Linotype" panose="02040502050505030304" pitchFamily="18" charset="0"/>
                <a:cs typeface="Arial"/>
              </a:rPr>
              <a:t>↓</a:t>
            </a:r>
            <a:r>
              <a:rPr lang="en-US" smtClean="0">
                <a:latin typeface="Palatino Linotype" panose="02040502050505030304" pitchFamily="18" charset="0"/>
                <a:cs typeface="Arial" panose="020B0604020202020204" pitchFamily="34" charset="0"/>
              </a:rPr>
              <a:t> 62% (67 </a:t>
            </a:r>
            <a:r>
              <a:rPr lang="en-US" dirty="0">
                <a:latin typeface="Palatino Linotype" panose="02040502050505030304" pitchFamily="18" charset="0"/>
                <a:cs typeface="Arial" panose="020B0604020202020204" pitchFamily="34" charset="0"/>
              </a:rPr>
              <a:t>to </a:t>
            </a:r>
            <a:r>
              <a:rPr lang="en-US" dirty="0" smtClean="0">
                <a:latin typeface="Palatino Linotype" panose="02040502050505030304" pitchFamily="18" charset="0"/>
                <a:cs typeface="Arial" panose="020B0604020202020204" pitchFamily="34" charset="0"/>
              </a:rPr>
              <a:t>26) </a:t>
            </a:r>
            <a:endParaRPr lang="en-US" dirty="0">
              <a:latin typeface="Palatino Linotype" panose="02040502050505030304" pitchFamily="18" charset="0"/>
              <a:cs typeface="Arial" panose="020B0604020202020204" pitchFamily="34" charset="0"/>
            </a:endParaRPr>
          </a:p>
          <a:p>
            <a:pPr lvl="1">
              <a:spcBef>
                <a:spcPts val="1200"/>
              </a:spcBef>
            </a:pPr>
            <a:r>
              <a:rPr lang="en-US" dirty="0" smtClean="0">
                <a:latin typeface="Palatino Linotype" panose="02040502050505030304" pitchFamily="18" charset="0"/>
                <a:cs typeface="Arial" panose="020B0604020202020204" pitchFamily="34" charset="0"/>
              </a:rPr>
              <a:t>Costs </a:t>
            </a:r>
            <a:r>
              <a:rPr lang="en-US" dirty="0" smtClean="0">
                <a:latin typeface="Palatino Linotype" panose="02040502050505030304" pitchFamily="18" charset="0"/>
                <a:cs typeface="Arial"/>
              </a:rPr>
              <a:t>↓</a:t>
            </a:r>
            <a:r>
              <a:rPr lang="en-US" dirty="0" smtClean="0">
                <a:latin typeface="Palatino Linotype" panose="02040502050505030304" pitchFamily="18" charset="0"/>
                <a:cs typeface="Arial" panose="020B0604020202020204" pitchFamily="34" charset="0"/>
              </a:rPr>
              <a:t> ($59,228 </a:t>
            </a:r>
            <a:r>
              <a:rPr lang="en-US" dirty="0">
                <a:latin typeface="Palatino Linotype" panose="02040502050505030304" pitchFamily="18" charset="0"/>
                <a:cs typeface="Arial" panose="020B0604020202020204" pitchFamily="34" charset="0"/>
              </a:rPr>
              <a:t>to $</a:t>
            </a:r>
            <a:r>
              <a:rPr lang="en-US" dirty="0" smtClean="0">
                <a:latin typeface="Palatino Linotype" panose="02040502050505030304" pitchFamily="18" charset="0"/>
                <a:cs typeface="Arial" panose="020B0604020202020204" pitchFamily="34" charset="0"/>
              </a:rPr>
              <a:t>22,984)</a:t>
            </a:r>
          </a:p>
          <a:p>
            <a:pPr>
              <a:spcBef>
                <a:spcPts val="1200"/>
              </a:spcBef>
            </a:pPr>
            <a:r>
              <a:rPr lang="en-US" dirty="0" smtClean="0">
                <a:latin typeface="Palatino Linotype" panose="02040502050505030304" pitchFamily="18" charset="0"/>
                <a:cs typeface="Arial" panose="020B0604020202020204" pitchFamily="34" charset="0"/>
              </a:rPr>
              <a:t>Days </a:t>
            </a:r>
            <a:r>
              <a:rPr lang="en-US" dirty="0">
                <a:latin typeface="Palatino Linotype" panose="02040502050505030304" pitchFamily="18" charset="0"/>
                <a:cs typeface="Arial" panose="020B0604020202020204" pitchFamily="34" charset="0"/>
              </a:rPr>
              <a:t>in </a:t>
            </a:r>
            <a:r>
              <a:rPr lang="en-US" dirty="0" smtClean="0">
                <a:latin typeface="Palatino Linotype" panose="02040502050505030304" pitchFamily="18" charset="0"/>
                <a:cs typeface="Arial" panose="020B0604020202020204" pitchFamily="34" charset="0"/>
              </a:rPr>
              <a:t>Jail </a:t>
            </a:r>
            <a:r>
              <a:rPr lang="en-US" dirty="0">
                <a:solidFill>
                  <a:prstClr val="black"/>
                </a:solidFill>
                <a:latin typeface="Palatino Linotype" panose="02040502050505030304" pitchFamily="18" charset="0"/>
                <a:cs typeface="Arial"/>
              </a:rPr>
              <a:t>↓ </a:t>
            </a:r>
            <a:r>
              <a:rPr lang="en-US" dirty="0" smtClean="0">
                <a:solidFill>
                  <a:prstClr val="black"/>
                </a:solidFill>
                <a:latin typeface="Palatino Linotype" panose="02040502050505030304" pitchFamily="18" charset="0"/>
                <a:cs typeface="Arial"/>
              </a:rPr>
              <a:t>(</a:t>
            </a:r>
            <a:r>
              <a:rPr lang="en-US" dirty="0" smtClean="0">
                <a:latin typeface="Palatino Linotype" panose="02040502050505030304" pitchFamily="18" charset="0"/>
                <a:cs typeface="Arial" panose="020B0604020202020204" pitchFamily="34" charset="0"/>
              </a:rPr>
              <a:t>871 </a:t>
            </a:r>
            <a:r>
              <a:rPr lang="en-US" dirty="0">
                <a:latin typeface="Palatino Linotype" panose="02040502050505030304" pitchFamily="18" charset="0"/>
                <a:cs typeface="Arial" panose="020B0604020202020204" pitchFamily="34" charset="0"/>
              </a:rPr>
              <a:t>to </a:t>
            </a:r>
            <a:r>
              <a:rPr lang="en-US" dirty="0" smtClean="0">
                <a:latin typeface="Palatino Linotype" panose="02040502050505030304" pitchFamily="18" charset="0"/>
                <a:cs typeface="Arial" panose="020B0604020202020204" pitchFamily="34" charset="0"/>
              </a:rPr>
              <a:t>182) </a:t>
            </a:r>
          </a:p>
          <a:p>
            <a:pPr lvl="1">
              <a:spcBef>
                <a:spcPts val="600"/>
              </a:spcBef>
            </a:pPr>
            <a:r>
              <a:rPr lang="en-US" dirty="0">
                <a:latin typeface="Palatino Linotype" panose="02040502050505030304" pitchFamily="18" charset="0"/>
                <a:cs typeface="Arial" panose="020B0604020202020204" pitchFamily="34" charset="0"/>
              </a:rPr>
              <a:t>C</a:t>
            </a:r>
            <a:r>
              <a:rPr lang="en-US" dirty="0" smtClean="0">
                <a:latin typeface="Palatino Linotype" panose="02040502050505030304" pitchFamily="18" charset="0"/>
                <a:cs typeface="Arial" panose="020B0604020202020204" pitchFamily="34" charset="0"/>
              </a:rPr>
              <a:t>osts </a:t>
            </a:r>
            <a:r>
              <a:rPr lang="en-US" sz="2600" dirty="0">
                <a:solidFill>
                  <a:prstClr val="black"/>
                </a:solidFill>
                <a:latin typeface="Palatino Linotype" panose="02040502050505030304" pitchFamily="18" charset="0"/>
                <a:cs typeface="Arial"/>
              </a:rPr>
              <a:t>↓ </a:t>
            </a:r>
            <a:r>
              <a:rPr lang="en-US" sz="2600" dirty="0" smtClean="0">
                <a:solidFill>
                  <a:prstClr val="black"/>
                </a:solidFill>
                <a:latin typeface="Palatino Linotype" panose="02040502050505030304" pitchFamily="18" charset="0"/>
                <a:cs typeface="Arial"/>
              </a:rPr>
              <a:t>(</a:t>
            </a:r>
            <a:r>
              <a:rPr lang="en-US" dirty="0" smtClean="0">
                <a:latin typeface="Palatino Linotype" panose="02040502050505030304" pitchFamily="18" charset="0"/>
                <a:cs typeface="Arial" panose="020B0604020202020204" pitchFamily="34" charset="0"/>
              </a:rPr>
              <a:t>$53,131 </a:t>
            </a:r>
            <a:r>
              <a:rPr lang="en-US" dirty="0">
                <a:latin typeface="Palatino Linotype" panose="02040502050505030304" pitchFamily="18" charset="0"/>
                <a:cs typeface="Arial" panose="020B0604020202020204" pitchFamily="34" charset="0"/>
              </a:rPr>
              <a:t>to </a:t>
            </a:r>
            <a:r>
              <a:rPr lang="en-US" dirty="0" smtClean="0">
                <a:latin typeface="Palatino Linotype" panose="02040502050505030304" pitchFamily="18" charset="0"/>
                <a:cs typeface="Arial" panose="020B0604020202020204" pitchFamily="34" charset="0"/>
              </a:rPr>
              <a:t>$11,102)</a:t>
            </a:r>
          </a:p>
          <a:p>
            <a:pPr>
              <a:spcBef>
                <a:spcPts val="1200"/>
              </a:spcBef>
            </a:pPr>
            <a:r>
              <a:rPr lang="en-US" dirty="0" smtClean="0">
                <a:latin typeface="Palatino Linotype" panose="02040502050505030304" pitchFamily="18" charset="0"/>
                <a:cs typeface="Arial" panose="020B0604020202020204" pitchFamily="34" charset="0"/>
              </a:rPr>
              <a:t>Crisis Stabilization Unit Admissions </a:t>
            </a:r>
            <a:r>
              <a:rPr lang="en-US" dirty="0">
                <a:solidFill>
                  <a:prstClr val="black"/>
                </a:solidFill>
                <a:latin typeface="Palatino Linotype" panose="02040502050505030304" pitchFamily="18" charset="0"/>
                <a:cs typeface="Arial"/>
              </a:rPr>
              <a:t>↓ </a:t>
            </a:r>
            <a:r>
              <a:rPr lang="en-US" dirty="0" smtClean="0">
                <a:solidFill>
                  <a:prstClr val="black"/>
                </a:solidFill>
                <a:latin typeface="Palatino Linotype" panose="02040502050505030304" pitchFamily="18" charset="0"/>
                <a:cs typeface="Arial"/>
              </a:rPr>
              <a:t>(</a:t>
            </a:r>
            <a:r>
              <a:rPr lang="en-US" dirty="0" smtClean="0">
                <a:latin typeface="Palatino Linotype" panose="02040502050505030304" pitchFamily="18" charset="0"/>
                <a:cs typeface="Arial" panose="020B0604020202020204" pitchFamily="34" charset="0"/>
              </a:rPr>
              <a:t>28 </a:t>
            </a:r>
            <a:r>
              <a:rPr lang="en-US" dirty="0">
                <a:latin typeface="Palatino Linotype" panose="02040502050505030304" pitchFamily="18" charset="0"/>
                <a:cs typeface="Arial" panose="020B0604020202020204" pitchFamily="34" charset="0"/>
              </a:rPr>
              <a:t>to </a:t>
            </a:r>
            <a:r>
              <a:rPr lang="en-US" dirty="0" smtClean="0">
                <a:latin typeface="Palatino Linotype" panose="02040502050505030304" pitchFamily="18" charset="0"/>
                <a:cs typeface="Arial" panose="020B0604020202020204" pitchFamily="34" charset="0"/>
              </a:rPr>
              <a:t>0) </a:t>
            </a:r>
          </a:p>
          <a:p>
            <a:pPr lvl="1">
              <a:spcBef>
                <a:spcPts val="600"/>
              </a:spcBef>
            </a:pPr>
            <a:r>
              <a:rPr lang="en-US" dirty="0" smtClean="0">
                <a:latin typeface="Palatino Linotype" panose="02040502050505030304" pitchFamily="18" charset="0"/>
                <a:cs typeface="Arial" panose="020B0604020202020204" pitchFamily="34" charset="0"/>
              </a:rPr>
              <a:t>Costs </a:t>
            </a:r>
            <a:r>
              <a:rPr lang="en-US" sz="2600" dirty="0">
                <a:solidFill>
                  <a:prstClr val="black"/>
                </a:solidFill>
                <a:latin typeface="Palatino Linotype" panose="02040502050505030304" pitchFamily="18" charset="0"/>
                <a:cs typeface="Arial"/>
              </a:rPr>
              <a:t>↓ </a:t>
            </a:r>
            <a:r>
              <a:rPr lang="en-US" sz="2600" dirty="0" smtClean="0">
                <a:solidFill>
                  <a:prstClr val="black"/>
                </a:solidFill>
                <a:latin typeface="Palatino Linotype" panose="02040502050505030304" pitchFamily="18" charset="0"/>
                <a:cs typeface="Arial"/>
              </a:rPr>
              <a:t>(</a:t>
            </a:r>
            <a:r>
              <a:rPr lang="en-US" dirty="0" smtClean="0">
                <a:latin typeface="Palatino Linotype" panose="02040502050505030304" pitchFamily="18" charset="0"/>
                <a:cs typeface="Arial" panose="020B0604020202020204" pitchFamily="34" charset="0"/>
              </a:rPr>
              <a:t>$</a:t>
            </a:r>
            <a:r>
              <a:rPr lang="en-US" dirty="0">
                <a:latin typeface="Palatino Linotype" panose="02040502050505030304" pitchFamily="18" charset="0"/>
                <a:cs typeface="Arial" panose="020B0604020202020204" pitchFamily="34" charset="0"/>
              </a:rPr>
              <a:t>10,556 to </a:t>
            </a:r>
            <a:r>
              <a:rPr lang="en-US" dirty="0" smtClean="0">
                <a:latin typeface="Palatino Linotype" panose="02040502050505030304" pitchFamily="18" charset="0"/>
                <a:cs typeface="Arial" panose="020B0604020202020204" pitchFamily="34" charset="0"/>
              </a:rPr>
              <a:t>$0) </a:t>
            </a:r>
          </a:p>
          <a:p>
            <a:pPr>
              <a:spcBef>
                <a:spcPts val="1200"/>
              </a:spcBef>
            </a:pPr>
            <a:r>
              <a:rPr lang="en-US" dirty="0">
                <a:latin typeface="Palatino Linotype" panose="02040502050505030304" pitchFamily="18" charset="0"/>
                <a:cs typeface="Arial" panose="020B0604020202020204" pitchFamily="34" charset="0"/>
              </a:rPr>
              <a:t>T</a:t>
            </a:r>
            <a:r>
              <a:rPr lang="en-US" dirty="0" smtClean="0">
                <a:latin typeface="Palatino Linotype" panose="02040502050505030304" pitchFamily="18" charset="0"/>
                <a:cs typeface="Arial" panose="020B0604020202020204" pitchFamily="34" charset="0"/>
              </a:rPr>
              <a:t>otal </a:t>
            </a:r>
            <a:r>
              <a:rPr lang="en-US" dirty="0">
                <a:latin typeface="Palatino Linotype" panose="02040502050505030304" pitchFamily="18" charset="0"/>
                <a:cs typeface="Arial" panose="020B0604020202020204" pitchFamily="34" charset="0"/>
              </a:rPr>
              <a:t>costs dropped from $122,915 to $34,086. </a:t>
            </a:r>
          </a:p>
        </p:txBody>
      </p:sp>
    </p:spTree>
    <p:extLst>
      <p:ext uri="{BB962C8B-B14F-4D97-AF65-F5344CB8AC3E}">
        <p14:creationId xmlns:p14="http://schemas.microsoft.com/office/powerpoint/2010/main" val="17096156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Palatino Linotype" panose="02040502050505030304" pitchFamily="18" charset="0"/>
              </a:rPr>
              <a:t>Incidents</a:t>
            </a:r>
            <a:endParaRPr lang="en-US" b="1" dirty="0">
              <a:latin typeface="Palatino Linotype" panose="02040502050505030304" pitchFamily="18" charset="0"/>
            </a:endParaRPr>
          </a:p>
        </p:txBody>
      </p:sp>
      <p:pic>
        <p:nvPicPr>
          <p:cNvPr id="4" name="Content Placeholder 3"/>
          <p:cNvPicPr>
            <a:picLocks noGrp="1" noChangeAspect="1"/>
          </p:cNvPicPr>
          <p:nvPr>
            <p:ph sz="quarter" idx="1"/>
          </p:nvPr>
        </p:nvPicPr>
        <p:blipFill>
          <a:blip r:embed="rId3" cstate="print"/>
          <a:stretch>
            <a:fillRect/>
          </a:stretch>
        </p:blipFill>
        <p:spPr>
          <a:xfrm>
            <a:off x="1752600" y="1600200"/>
            <a:ext cx="5741812" cy="3503625"/>
          </a:xfrm>
          <a:prstGeom prst="rect">
            <a:avLst/>
          </a:prstGeom>
        </p:spPr>
      </p:pic>
      <p:sp>
        <p:nvSpPr>
          <p:cNvPr id="3" name="TextBox 2"/>
          <p:cNvSpPr txBox="1"/>
          <p:nvPr/>
        </p:nvSpPr>
        <p:spPr>
          <a:xfrm>
            <a:off x="6553200" y="4524494"/>
            <a:ext cx="838199" cy="430887"/>
          </a:xfrm>
          <a:prstGeom prst="rect">
            <a:avLst/>
          </a:prstGeom>
          <a:noFill/>
        </p:spPr>
        <p:txBody>
          <a:bodyPr wrap="square" rtlCol="0">
            <a:spAutoFit/>
          </a:bodyPr>
          <a:lstStyle/>
          <a:p>
            <a:r>
              <a:rPr lang="en-US" sz="1100" b="1" dirty="0" smtClean="0">
                <a:solidFill>
                  <a:srgbClr val="FF0000"/>
                </a:solidFill>
              </a:rPr>
              <a:t>62% Decrease</a:t>
            </a:r>
            <a:endParaRPr lang="en-US" sz="1100" b="1" dirty="0">
              <a:solidFill>
                <a:srgbClr val="FF0000"/>
              </a:solidFill>
            </a:endParaRPr>
          </a:p>
        </p:txBody>
      </p:sp>
    </p:spTree>
    <p:extLst>
      <p:ext uri="{BB962C8B-B14F-4D97-AF65-F5344CB8AC3E}">
        <p14:creationId xmlns:p14="http://schemas.microsoft.com/office/powerpoint/2010/main" val="12351811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Palatino Linotype" panose="02040502050505030304" pitchFamily="18" charset="0"/>
              </a:rPr>
              <a:t>Incidents</a:t>
            </a:r>
            <a:endParaRPr lang="en-US" b="1" dirty="0">
              <a:latin typeface="Palatino Linotype" panose="02040502050505030304" pitchFamily="18" charset="0"/>
            </a:endParaRPr>
          </a:p>
        </p:txBody>
      </p:sp>
      <p:pic>
        <p:nvPicPr>
          <p:cNvPr id="4" name="Content Placeholder 3"/>
          <p:cNvPicPr>
            <a:picLocks noGrp="1" noChangeAspect="1"/>
          </p:cNvPicPr>
          <p:nvPr>
            <p:ph sz="quarter" idx="1"/>
          </p:nvPr>
        </p:nvPicPr>
        <p:blipFill>
          <a:blip r:embed="rId3" cstate="print"/>
          <a:stretch>
            <a:fillRect/>
          </a:stretch>
        </p:blipFill>
        <p:spPr>
          <a:xfrm>
            <a:off x="1828800" y="1905000"/>
            <a:ext cx="5698153" cy="3198825"/>
          </a:xfrm>
          <a:prstGeom prst="rect">
            <a:avLst/>
          </a:prstGeom>
        </p:spPr>
      </p:pic>
    </p:spTree>
    <p:extLst>
      <p:ext uri="{BB962C8B-B14F-4D97-AF65-F5344CB8AC3E}">
        <p14:creationId xmlns:p14="http://schemas.microsoft.com/office/powerpoint/2010/main" val="28355278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Palatino Linotype" panose="02040502050505030304" pitchFamily="18" charset="0"/>
              </a:rPr>
              <a:t>Incidents</a:t>
            </a:r>
            <a:endParaRPr lang="en-US" b="1" dirty="0">
              <a:latin typeface="Palatino Linotype" panose="02040502050505030304" pitchFamily="18" charset="0"/>
            </a:endParaRPr>
          </a:p>
        </p:txBody>
      </p:sp>
      <p:pic>
        <p:nvPicPr>
          <p:cNvPr id="4" name="Content Placeholder 3"/>
          <p:cNvPicPr>
            <a:picLocks noGrp="1" noChangeAspect="1"/>
          </p:cNvPicPr>
          <p:nvPr>
            <p:ph sz="quarter" idx="1"/>
          </p:nvPr>
        </p:nvPicPr>
        <p:blipFill>
          <a:blip r:embed="rId3" cstate="print"/>
          <a:stretch>
            <a:fillRect/>
          </a:stretch>
        </p:blipFill>
        <p:spPr>
          <a:xfrm>
            <a:off x="1839280" y="1752600"/>
            <a:ext cx="5465439" cy="3206802"/>
          </a:xfrm>
          <a:prstGeom prst="rect">
            <a:avLst/>
          </a:prstGeom>
        </p:spPr>
      </p:pic>
    </p:spTree>
    <p:extLst>
      <p:ext uri="{BB962C8B-B14F-4D97-AF65-F5344CB8AC3E}">
        <p14:creationId xmlns:p14="http://schemas.microsoft.com/office/powerpoint/2010/main" val="5350185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Palatino Linotype" panose="02040502050505030304" pitchFamily="18" charset="0"/>
              </a:rPr>
              <a:t>Cost Savings (Arrests)</a:t>
            </a:r>
            <a:endParaRPr lang="en-US" b="1" dirty="0">
              <a:latin typeface="Palatino Linotype" panose="02040502050505030304" pitchFamily="18" charset="0"/>
            </a:endParaRPr>
          </a:p>
        </p:txBody>
      </p:sp>
      <p:pic>
        <p:nvPicPr>
          <p:cNvPr id="7" name="Content Placeholder 6"/>
          <p:cNvPicPr>
            <a:picLocks noGrp="1" noChangeAspect="1"/>
          </p:cNvPicPr>
          <p:nvPr>
            <p:ph sz="quarter" idx="1"/>
          </p:nvPr>
        </p:nvPicPr>
        <p:blipFill>
          <a:blip r:embed="rId3" cstate="print"/>
          <a:stretch>
            <a:fillRect/>
          </a:stretch>
        </p:blipFill>
        <p:spPr>
          <a:xfrm>
            <a:off x="2200266" y="1828800"/>
            <a:ext cx="4743467" cy="3259254"/>
          </a:xfrm>
          <a:prstGeom prst="rect">
            <a:avLst/>
          </a:prstGeom>
        </p:spPr>
      </p:pic>
    </p:spTree>
    <p:extLst>
      <p:ext uri="{BB962C8B-B14F-4D97-AF65-F5344CB8AC3E}">
        <p14:creationId xmlns:p14="http://schemas.microsoft.com/office/powerpoint/2010/main" val="285474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Palatino Linotype" panose="02040502050505030304" pitchFamily="18" charset="0"/>
              </a:rPr>
              <a:t>Cost Savings (CSU)</a:t>
            </a:r>
            <a:endParaRPr lang="en-US" b="1" dirty="0">
              <a:latin typeface="Palatino Linotype" panose="02040502050505030304" pitchFamily="18" charset="0"/>
            </a:endParaRPr>
          </a:p>
        </p:txBody>
      </p:sp>
      <p:pic>
        <p:nvPicPr>
          <p:cNvPr id="6" name="Content Placeholder 5"/>
          <p:cNvPicPr>
            <a:picLocks noGrp="1" noChangeAspect="1"/>
          </p:cNvPicPr>
          <p:nvPr>
            <p:ph sz="quarter" idx="1"/>
          </p:nvPr>
        </p:nvPicPr>
        <p:blipFill>
          <a:blip r:embed="rId3" cstate="print"/>
          <a:stretch>
            <a:fillRect/>
          </a:stretch>
        </p:blipFill>
        <p:spPr>
          <a:xfrm>
            <a:off x="2286000" y="1828800"/>
            <a:ext cx="4847904" cy="3476458"/>
          </a:xfrm>
          <a:prstGeom prst="rect">
            <a:avLst/>
          </a:prstGeom>
        </p:spPr>
      </p:pic>
    </p:spTree>
    <p:extLst>
      <p:ext uri="{BB962C8B-B14F-4D97-AF65-F5344CB8AC3E}">
        <p14:creationId xmlns:p14="http://schemas.microsoft.com/office/powerpoint/2010/main" val="18260716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Palatino Linotype" panose="02040502050505030304" pitchFamily="18" charset="0"/>
              </a:rPr>
              <a:t>Cost Savings (Days in Jail)</a:t>
            </a:r>
            <a:endParaRPr lang="en-US" b="1" dirty="0">
              <a:latin typeface="Palatino Linotype" panose="02040502050505030304" pitchFamily="18" charset="0"/>
            </a:endParaRPr>
          </a:p>
        </p:txBody>
      </p:sp>
      <p:pic>
        <p:nvPicPr>
          <p:cNvPr id="6" name="Content Placeholder 5"/>
          <p:cNvPicPr>
            <a:picLocks noGrp="1" noChangeAspect="1"/>
          </p:cNvPicPr>
          <p:nvPr>
            <p:ph sz="quarter" idx="1"/>
          </p:nvPr>
        </p:nvPicPr>
        <p:blipFill>
          <a:blip r:embed="rId3" cstate="print"/>
          <a:stretch>
            <a:fillRect/>
          </a:stretch>
        </p:blipFill>
        <p:spPr>
          <a:xfrm>
            <a:off x="2057400" y="1828800"/>
            <a:ext cx="5342594" cy="3412164"/>
          </a:xfrm>
          <a:prstGeom prst="rect">
            <a:avLst/>
          </a:prstGeom>
        </p:spPr>
      </p:pic>
    </p:spTree>
    <p:extLst>
      <p:ext uri="{BB962C8B-B14F-4D97-AF65-F5344CB8AC3E}">
        <p14:creationId xmlns:p14="http://schemas.microsoft.com/office/powerpoint/2010/main" val="6064652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b="1" dirty="0" smtClean="0">
                <a:latin typeface="Palatino Linotype" panose="02040502050505030304" pitchFamily="18" charset="0"/>
                <a:cs typeface="Arial" charset="0"/>
              </a:rPr>
              <a:t>Purpose</a:t>
            </a:r>
          </a:p>
        </p:txBody>
      </p:sp>
      <p:sp>
        <p:nvSpPr>
          <p:cNvPr id="3" name="Content Placeholder 2"/>
          <p:cNvSpPr>
            <a:spLocks noGrp="1"/>
          </p:cNvSpPr>
          <p:nvPr>
            <p:ph sz="quarter" idx="1"/>
          </p:nvPr>
        </p:nvSpPr>
        <p:spPr/>
        <p:txBody>
          <a:bodyPr rtlCol="0">
            <a:normAutofit/>
          </a:bodyPr>
          <a:lstStyle/>
          <a:p>
            <a:pPr marL="0" indent="0" algn="just">
              <a:lnSpc>
                <a:spcPct val="110000"/>
              </a:lnSpc>
              <a:buNone/>
            </a:pPr>
            <a:r>
              <a:rPr lang="en-US" sz="3200" dirty="0">
                <a:latin typeface="Palatino Linotype" panose="02040502050505030304" pitchFamily="18" charset="0"/>
                <a:cs typeface="Arial" panose="020B0604020202020204" pitchFamily="34" charset="0"/>
              </a:rPr>
              <a:t>A pilot program to reduce the demands on the criminal justice system by helping those with mental illness. The program will provide pretrial release from custody, a customized plan of care to stabilize defendants, and court supervision to ensure compliance. </a:t>
            </a:r>
          </a:p>
          <a:p>
            <a:pPr marL="0" indent="0" eaLnBrk="1" fontAlgn="auto" hangingPunct="1">
              <a:spcAft>
                <a:spcPts val="0"/>
              </a:spcAft>
              <a:buFont typeface="Arial" pitchFamily="34" charset="0"/>
              <a:buNone/>
              <a:defRPr/>
            </a:pPr>
            <a:endParaRPr lang="en-US" dirty="0"/>
          </a:p>
          <a:p>
            <a:pPr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Palatino Linotype" panose="02040502050505030304" pitchFamily="18" charset="0"/>
              </a:rPr>
              <a:t>Total Cost Savings</a:t>
            </a:r>
            <a:endParaRPr lang="en-US" b="1" dirty="0">
              <a:latin typeface="Palatino Linotype" panose="02040502050505030304" pitchFamily="18" charset="0"/>
            </a:endParaRPr>
          </a:p>
        </p:txBody>
      </p:sp>
      <p:pic>
        <p:nvPicPr>
          <p:cNvPr id="6" name="Content Placeholder 5"/>
          <p:cNvPicPr>
            <a:picLocks noGrp="1" noChangeAspect="1"/>
          </p:cNvPicPr>
          <p:nvPr>
            <p:ph sz="quarter" idx="1"/>
          </p:nvPr>
        </p:nvPicPr>
        <p:blipFill>
          <a:blip r:embed="rId3" cstate="print"/>
          <a:stretch>
            <a:fillRect/>
          </a:stretch>
        </p:blipFill>
        <p:spPr>
          <a:xfrm>
            <a:off x="1368254" y="1944469"/>
            <a:ext cx="6864691" cy="3578662"/>
          </a:xfrm>
          <a:prstGeom prst="rect">
            <a:avLst/>
          </a:prstGeom>
        </p:spPr>
      </p:pic>
    </p:spTree>
    <p:extLst>
      <p:ext uri="{BB962C8B-B14F-4D97-AF65-F5344CB8AC3E}">
        <p14:creationId xmlns:p14="http://schemas.microsoft.com/office/powerpoint/2010/main" val="35620200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b="1" dirty="0" smtClean="0">
                <a:latin typeface="Palatino Linotype" panose="02040502050505030304" pitchFamily="18" charset="0"/>
                <a:cs typeface="Arial" charset="0"/>
              </a:rPr>
              <a:t>Questions?</a:t>
            </a:r>
          </a:p>
        </p:txBody>
      </p:sp>
      <p:sp>
        <p:nvSpPr>
          <p:cNvPr id="4" name="Content Placeholder 3"/>
          <p:cNvSpPr>
            <a:spLocks noGrp="1"/>
          </p:cNvSpPr>
          <p:nvPr>
            <p:ph sz="quarter" idx="1"/>
          </p:nvPr>
        </p:nvSpPr>
        <p:spPr/>
        <p:txBody>
          <a:bodyPr/>
          <a:lstStyle/>
          <a:p>
            <a:endParaRPr lang="en-US" dirty="0"/>
          </a:p>
        </p:txBody>
      </p:sp>
      <p:pic>
        <p:nvPicPr>
          <p:cNvPr id="1028" name="Picture 4" descr="C:\Users\cfunkhouser\AppData\Local\Microsoft\Windows\Temporary Internet Files\Content.IE5\Y85JNR1H\questions-1515443524gvX[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200" y="1502664"/>
            <a:ext cx="6522229" cy="495621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latin typeface="Palatino Linotype" panose="02040502050505030304" pitchFamily="18" charset="0"/>
                <a:cs typeface="Arial" panose="020B0604020202020204" pitchFamily="34" charset="0"/>
              </a:rPr>
              <a:t>Background (Community Costs)</a:t>
            </a:r>
            <a:endParaRPr lang="en-US" b="1" dirty="0">
              <a:latin typeface="Palatino Linotype" panose="02040502050505030304" pitchFamily="18" charset="0"/>
              <a:cs typeface="Arial" panose="020B0604020202020204" pitchFamily="34" charset="0"/>
            </a:endParaRPr>
          </a:p>
        </p:txBody>
      </p:sp>
      <p:sp>
        <p:nvSpPr>
          <p:cNvPr id="3" name="Content Placeholder 2"/>
          <p:cNvSpPr>
            <a:spLocks noGrp="1"/>
          </p:cNvSpPr>
          <p:nvPr>
            <p:ph sz="quarter" idx="1"/>
          </p:nvPr>
        </p:nvSpPr>
        <p:spPr/>
        <p:txBody>
          <a:bodyPr>
            <a:normAutofit fontScale="55000" lnSpcReduction="20000"/>
          </a:bodyPr>
          <a:lstStyle/>
          <a:p>
            <a:pPr lvl="0">
              <a:lnSpc>
                <a:spcPct val="120000"/>
              </a:lnSpc>
            </a:pPr>
            <a:r>
              <a:rPr lang="en-US" sz="5100" dirty="0" smtClean="0">
                <a:latin typeface="Palatino Linotype" panose="02040502050505030304" pitchFamily="18" charset="0"/>
                <a:cs typeface="Arial" panose="020B0604020202020204" pitchFamily="34" charset="0"/>
              </a:rPr>
              <a:t>For </a:t>
            </a:r>
            <a:r>
              <a:rPr lang="en-US" sz="5100" dirty="0">
                <a:latin typeface="Palatino Linotype" panose="02040502050505030304" pitchFamily="18" charset="0"/>
                <a:cs typeface="Arial" panose="020B0604020202020204" pitchFamily="34" charset="0"/>
              </a:rPr>
              <a:t>mentally ill persons experiencing homelessness, the average cost to the community is $50,000 per person, per year. This includes jail time, emergency room visits, social services and other costs</a:t>
            </a:r>
            <a:r>
              <a:rPr lang="en-US" sz="5100" dirty="0" smtClean="0">
                <a:latin typeface="Palatino Linotype" panose="02040502050505030304" pitchFamily="18" charset="0"/>
                <a:cs typeface="Arial" panose="020B0604020202020204" pitchFamily="34" charset="0"/>
              </a:rPr>
              <a:t>.*  </a:t>
            </a:r>
            <a:endParaRPr lang="en-US" sz="5100" dirty="0">
              <a:latin typeface="Palatino Linotype" panose="02040502050505030304" pitchFamily="18" charset="0"/>
              <a:cs typeface="Arial" panose="020B0604020202020204" pitchFamily="34" charset="0"/>
            </a:endParaRPr>
          </a:p>
          <a:p>
            <a:pPr lvl="0">
              <a:lnSpc>
                <a:spcPct val="120000"/>
              </a:lnSpc>
              <a:spcBef>
                <a:spcPts val="1200"/>
              </a:spcBef>
            </a:pPr>
            <a:r>
              <a:rPr lang="en-US" sz="5100" dirty="0">
                <a:latin typeface="Palatino Linotype" panose="02040502050505030304" pitchFamily="18" charset="0"/>
                <a:cs typeface="Arial" panose="020B0604020202020204" pitchFamily="34" charset="0"/>
              </a:rPr>
              <a:t>When a permanent supportive housing solution is implemented, the average cost to the community is 25% to 50% less (between $12,000 and $24,000) when coupled with the necessary wraparound services</a:t>
            </a:r>
            <a:r>
              <a:rPr lang="en-US" sz="5100" dirty="0" smtClean="0">
                <a:latin typeface="Palatino Linotype" panose="02040502050505030304" pitchFamily="18" charset="0"/>
                <a:cs typeface="Arial" panose="020B0604020202020204" pitchFamily="34" charset="0"/>
              </a:rPr>
              <a:t>.</a:t>
            </a:r>
          </a:p>
          <a:p>
            <a:pPr lvl="0"/>
            <a:endParaRPr lang="en-US" sz="1800" b="1" dirty="0">
              <a:solidFill>
                <a:srgbClr val="7030A0"/>
              </a:solidFill>
              <a:latin typeface="Arial" panose="020B0604020202020204" pitchFamily="34" charset="0"/>
              <a:cs typeface="Arial" panose="020B0604020202020204" pitchFamily="34" charset="0"/>
            </a:endParaRPr>
          </a:p>
          <a:p>
            <a:endParaRPr lang="en-US" sz="19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32706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Palatino Linotype" panose="02040502050505030304" pitchFamily="18" charset="0"/>
                <a:cs typeface="Arial" panose="020B0604020202020204" pitchFamily="34" charset="0"/>
              </a:rPr>
              <a:t>Background (Increasing Need)</a:t>
            </a:r>
            <a:endParaRPr lang="en-US" b="1" dirty="0">
              <a:latin typeface="Palatino Linotype" panose="02040502050505030304" pitchFamily="18" charset="0"/>
              <a:cs typeface="Arial" panose="020B0604020202020204" pitchFamily="34" charset="0"/>
            </a:endParaRPr>
          </a:p>
        </p:txBody>
      </p:sp>
      <p:sp>
        <p:nvSpPr>
          <p:cNvPr id="3" name="Content Placeholder 2"/>
          <p:cNvSpPr>
            <a:spLocks noGrp="1"/>
          </p:cNvSpPr>
          <p:nvPr>
            <p:ph sz="quarter" idx="1"/>
          </p:nvPr>
        </p:nvSpPr>
        <p:spPr/>
        <p:txBody>
          <a:bodyPr>
            <a:noAutofit/>
          </a:bodyPr>
          <a:lstStyle/>
          <a:p>
            <a:pPr lvl="0">
              <a:spcAft>
                <a:spcPts val="600"/>
              </a:spcAft>
            </a:pPr>
            <a:r>
              <a:rPr lang="en-US" sz="2800" dirty="0">
                <a:latin typeface="Palatino Linotype" panose="02040502050505030304" pitchFamily="18" charset="0"/>
                <a:cs typeface="Arial" panose="020B0604020202020204" pitchFamily="34" charset="0"/>
              </a:rPr>
              <a:t>In the U.S., serious mental illness among jail inmates and prisoners is approximately 2 to 5 times higher than the general </a:t>
            </a:r>
            <a:r>
              <a:rPr lang="en-US" sz="2800" dirty="0" smtClean="0">
                <a:latin typeface="Palatino Linotype" panose="02040502050505030304" pitchFamily="18" charset="0"/>
                <a:cs typeface="Arial" panose="020B0604020202020204" pitchFamily="34" charset="0"/>
              </a:rPr>
              <a:t>population.*</a:t>
            </a:r>
            <a:endParaRPr lang="en-US" sz="2800" dirty="0">
              <a:latin typeface="Palatino Linotype" panose="02040502050505030304" pitchFamily="18" charset="0"/>
              <a:cs typeface="Arial" panose="020B0604020202020204" pitchFamily="34" charset="0"/>
            </a:endParaRPr>
          </a:p>
          <a:p>
            <a:pPr lvl="0">
              <a:spcBef>
                <a:spcPts val="1200"/>
              </a:spcBef>
            </a:pPr>
            <a:r>
              <a:rPr lang="en-US" sz="2800" dirty="0" smtClean="0">
                <a:latin typeface="Palatino Linotype" panose="02040502050505030304" pitchFamily="18" charset="0"/>
                <a:cs typeface="Arial" panose="020B0604020202020204" pitchFamily="34" charset="0"/>
              </a:rPr>
              <a:t>Duval County Data </a:t>
            </a:r>
            <a:r>
              <a:rPr lang="en-US" sz="2800" dirty="0">
                <a:latin typeface="Palatino Linotype" panose="02040502050505030304" pitchFamily="18" charset="0"/>
                <a:cs typeface="Arial" panose="020B0604020202020204" pitchFamily="34" charset="0"/>
              </a:rPr>
              <a:t>(JSO):</a:t>
            </a:r>
          </a:p>
          <a:p>
            <a:pPr lvl="1"/>
            <a:r>
              <a:rPr lang="en-US" sz="2800" dirty="0">
                <a:latin typeface="Palatino Linotype" panose="02040502050505030304" pitchFamily="18" charset="0"/>
                <a:cs typeface="Arial" panose="020B0604020202020204" pitchFamily="34" charset="0"/>
              </a:rPr>
              <a:t>2019: 925 people arrested with a mental health flag and 92 were homeless (10%)</a:t>
            </a:r>
          </a:p>
          <a:p>
            <a:pPr lvl="1"/>
            <a:r>
              <a:rPr lang="en-US" sz="2800" dirty="0">
                <a:latin typeface="Palatino Linotype" panose="02040502050505030304" pitchFamily="18" charset="0"/>
                <a:cs typeface="Arial" panose="020B0604020202020204" pitchFamily="34" charset="0"/>
              </a:rPr>
              <a:t>2020 (through Sept.): 658 people arrested with a mental health flag and 242 were homeless (37%) </a:t>
            </a:r>
          </a:p>
          <a:p>
            <a:endParaRPr lang="en-US" sz="2400" dirty="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25694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b="1" dirty="0" smtClean="0">
                <a:latin typeface="Palatino Linotype" panose="02040502050505030304" pitchFamily="18" charset="0"/>
                <a:cs typeface="Arial" charset="0"/>
              </a:rPr>
              <a:t>Program Summary</a:t>
            </a:r>
          </a:p>
        </p:txBody>
      </p:sp>
      <p:sp>
        <p:nvSpPr>
          <p:cNvPr id="5123" name="Content Placeholder 2"/>
          <p:cNvSpPr>
            <a:spLocks noGrp="1"/>
          </p:cNvSpPr>
          <p:nvPr>
            <p:ph sz="quarter" idx="1"/>
          </p:nvPr>
        </p:nvSpPr>
        <p:spPr/>
        <p:txBody>
          <a:bodyPr>
            <a:normAutofit fontScale="77500" lnSpcReduction="20000"/>
          </a:bodyPr>
          <a:lstStyle/>
          <a:p>
            <a:pPr>
              <a:lnSpc>
                <a:spcPct val="120000"/>
              </a:lnSpc>
              <a:spcBef>
                <a:spcPts val="1200"/>
              </a:spcBef>
            </a:pPr>
            <a:r>
              <a:rPr lang="en-US" sz="3600" dirty="0" smtClean="0">
                <a:latin typeface="Palatino Linotype" panose="02040502050505030304" pitchFamily="18" charset="0"/>
                <a:cs typeface="Arial" panose="020B0604020202020204" pitchFamily="34" charset="0"/>
              </a:rPr>
              <a:t>Target population identified by JSO, </a:t>
            </a:r>
            <a:r>
              <a:rPr lang="en-US" sz="3600" dirty="0">
                <a:latin typeface="Palatino Linotype" panose="02040502050505030304" pitchFamily="18" charset="0"/>
                <a:cs typeface="Arial" panose="020B0604020202020204" pitchFamily="34" charset="0"/>
              </a:rPr>
              <a:t>State </a:t>
            </a:r>
            <a:r>
              <a:rPr lang="en-US" sz="3600" dirty="0" smtClean="0">
                <a:latin typeface="Palatino Linotype" panose="02040502050505030304" pitchFamily="18" charset="0"/>
                <a:cs typeface="Arial" panose="020B0604020202020204" pitchFamily="34" charset="0"/>
              </a:rPr>
              <a:t>Attorney’s Office, </a:t>
            </a:r>
            <a:r>
              <a:rPr lang="en-US" sz="3600" dirty="0">
                <a:latin typeface="Palatino Linotype" panose="02040502050505030304" pitchFamily="18" charset="0"/>
                <a:cs typeface="Arial" panose="020B0604020202020204" pitchFamily="34" charset="0"/>
              </a:rPr>
              <a:t>and </a:t>
            </a:r>
            <a:r>
              <a:rPr lang="en-US" sz="3600" dirty="0" err="1" smtClean="0">
                <a:latin typeface="Palatino Linotype" panose="02040502050505030304" pitchFamily="18" charset="0"/>
                <a:cs typeface="Arial" panose="020B0604020202020204" pitchFamily="34" charset="0"/>
              </a:rPr>
              <a:t>Sulzbacher</a:t>
            </a:r>
            <a:r>
              <a:rPr lang="en-US" sz="3600" dirty="0" smtClean="0">
                <a:latin typeface="Palatino Linotype" panose="02040502050505030304" pitchFamily="18" charset="0"/>
                <a:cs typeface="Arial" panose="020B0604020202020204" pitchFamily="34" charset="0"/>
              </a:rPr>
              <a:t> based on prior data </a:t>
            </a:r>
          </a:p>
          <a:p>
            <a:pPr>
              <a:lnSpc>
                <a:spcPct val="120000"/>
              </a:lnSpc>
              <a:spcBef>
                <a:spcPts val="1200"/>
              </a:spcBef>
            </a:pPr>
            <a:r>
              <a:rPr lang="en-US" sz="3600" dirty="0" smtClean="0">
                <a:latin typeface="Palatino Linotype" panose="02040502050505030304" pitchFamily="18" charset="0"/>
                <a:cs typeface="Arial" panose="020B0604020202020204" pitchFamily="34" charset="0"/>
              </a:rPr>
              <a:t>Pre-trial diversion program</a:t>
            </a:r>
          </a:p>
          <a:p>
            <a:pPr eaLnBrk="1" hangingPunct="1">
              <a:lnSpc>
                <a:spcPct val="120000"/>
              </a:lnSpc>
              <a:spcBef>
                <a:spcPts val="1200"/>
              </a:spcBef>
            </a:pPr>
            <a:r>
              <a:rPr lang="en-US" sz="3600" dirty="0" smtClean="0">
                <a:latin typeface="Palatino Linotype" panose="02040502050505030304" pitchFamily="18" charset="0"/>
                <a:cs typeface="Arial" panose="020B0604020202020204" pitchFamily="34" charset="0"/>
              </a:rPr>
              <a:t>Criminal Justice system &amp; Sulzbacher Center administer </a:t>
            </a:r>
          </a:p>
          <a:p>
            <a:pPr eaLnBrk="1" hangingPunct="1">
              <a:lnSpc>
                <a:spcPct val="120000"/>
              </a:lnSpc>
              <a:spcBef>
                <a:spcPts val="1200"/>
              </a:spcBef>
            </a:pPr>
            <a:r>
              <a:rPr lang="en-US" sz="3600" dirty="0" smtClean="0">
                <a:latin typeface="Palatino Linotype" panose="02040502050505030304" pitchFamily="18" charset="0"/>
                <a:cs typeface="Arial" panose="020B0604020202020204" pitchFamily="34" charset="0"/>
              </a:rPr>
              <a:t>Restore mentally ill individuals from criminal cycle to stability and personal responsibility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extLst>
              <p:ext uri="{D42A27DB-BD31-4B8C-83A1-F6EECF244321}">
                <p14:modId xmlns:p14="http://schemas.microsoft.com/office/powerpoint/2010/main" val="3906366483"/>
              </p:ext>
            </p:extLst>
          </p:nvPr>
        </p:nvGraphicFramePr>
        <p:xfrm>
          <a:off x="609600" y="228600"/>
          <a:ext cx="7696201" cy="6400797"/>
        </p:xfrm>
        <a:graphic>
          <a:graphicData uri="http://schemas.openxmlformats.org/drawingml/2006/table">
            <a:tbl>
              <a:tblPr>
                <a:tableStyleId>{5C22544A-7EE6-4342-B048-85BDC9FD1C3A}</a:tableStyleId>
              </a:tblPr>
              <a:tblGrid>
                <a:gridCol w="5575924"/>
                <a:gridCol w="1058851"/>
                <a:gridCol w="1061426"/>
              </a:tblGrid>
              <a:tr h="243905">
                <a:tc>
                  <a:txBody>
                    <a:bodyPr/>
                    <a:lstStyle/>
                    <a:p>
                      <a:pPr algn="l" fontAlgn="ctr"/>
                      <a:r>
                        <a:rPr lang="en-US" sz="1400" u="none" strike="noStrike" dirty="0" smtClean="0">
                          <a:solidFill>
                            <a:schemeClr val="tx2"/>
                          </a:solidFill>
                          <a:effectLst/>
                        </a:rPr>
                        <a:t>BUDGET / EXPENSES:</a:t>
                      </a:r>
                      <a:endParaRPr lang="en-US" sz="1400" b="1" i="0" u="none" strike="noStrike" dirty="0">
                        <a:solidFill>
                          <a:schemeClr val="tx2"/>
                        </a:solidFill>
                        <a:effectLst/>
                        <a:latin typeface="Calibri"/>
                      </a:endParaRPr>
                    </a:p>
                  </a:txBody>
                  <a:tcPr marL="9306" marR="9306" marT="8192" marB="0" anchor="ctr"/>
                </a:tc>
                <a:tc>
                  <a:txBody>
                    <a:bodyPr/>
                    <a:lstStyle/>
                    <a:p>
                      <a:pPr algn="l" fontAlgn="b"/>
                      <a:endParaRPr lang="en-US" sz="900" b="0" i="0" u="none" strike="noStrike">
                        <a:solidFill>
                          <a:srgbClr val="000000"/>
                        </a:solidFill>
                        <a:effectLst/>
                        <a:latin typeface="Calibri"/>
                      </a:endParaRPr>
                    </a:p>
                  </a:txBody>
                  <a:tcPr marL="9306" marR="9306" marT="8192" marB="0" anchor="b"/>
                </a:tc>
                <a:tc>
                  <a:txBody>
                    <a:bodyPr/>
                    <a:lstStyle/>
                    <a:p>
                      <a:pPr algn="l" fontAlgn="b"/>
                      <a:r>
                        <a:rPr lang="en-US" sz="900" u="none" strike="noStrike">
                          <a:effectLst/>
                        </a:rPr>
                        <a:t> </a:t>
                      </a:r>
                      <a:endParaRPr lang="en-US" sz="900" b="0" i="0" u="none" strike="noStrike">
                        <a:solidFill>
                          <a:srgbClr val="000000"/>
                        </a:solidFill>
                        <a:effectLst/>
                        <a:latin typeface="Calibri"/>
                      </a:endParaRPr>
                    </a:p>
                  </a:txBody>
                  <a:tcPr marL="9306" marR="9306" marT="8192" marB="0" anchor="b"/>
                </a:tc>
              </a:tr>
              <a:tr h="333549">
                <a:tc>
                  <a:txBody>
                    <a:bodyPr/>
                    <a:lstStyle/>
                    <a:p>
                      <a:pPr algn="l" fontAlgn="ctr"/>
                      <a:r>
                        <a:rPr lang="en-US" sz="900" b="1" u="none" strike="noStrike" dirty="0">
                          <a:effectLst/>
                        </a:rPr>
                        <a:t>Personnel</a:t>
                      </a:r>
                      <a:r>
                        <a:rPr lang="en-US" sz="900" u="none" strike="noStrike" dirty="0">
                          <a:effectLst/>
                        </a:rPr>
                        <a:t>:</a:t>
                      </a:r>
                      <a:endParaRPr lang="en-US" sz="900" b="1" i="0" u="none" strike="noStrike" dirty="0">
                        <a:solidFill>
                          <a:srgbClr val="000000"/>
                        </a:solidFill>
                        <a:effectLst/>
                        <a:latin typeface="Calibri"/>
                      </a:endParaRPr>
                    </a:p>
                  </a:txBody>
                  <a:tcPr marL="9306" marR="9306" marT="8192" marB="0" anchor="ctr"/>
                </a:tc>
                <a:tc>
                  <a:txBody>
                    <a:bodyPr/>
                    <a:lstStyle/>
                    <a:p>
                      <a:pPr algn="ctr" fontAlgn="ctr"/>
                      <a:r>
                        <a:rPr lang="en-US" sz="900" u="none" strike="noStrike">
                          <a:effectLst/>
                        </a:rPr>
                        <a:t>Request:</a:t>
                      </a:r>
                      <a:endParaRPr lang="en-US" sz="900" b="1" i="0" u="none" strike="noStrike">
                        <a:solidFill>
                          <a:srgbClr val="000000"/>
                        </a:solidFill>
                        <a:effectLst/>
                        <a:latin typeface="Calibri"/>
                      </a:endParaRPr>
                    </a:p>
                  </a:txBody>
                  <a:tcPr marL="9306" marR="9306" marT="8192" marB="0" anchor="ctr"/>
                </a:tc>
                <a:tc>
                  <a:txBody>
                    <a:bodyPr/>
                    <a:lstStyle/>
                    <a:p>
                      <a:pPr algn="ctr" fontAlgn="ctr"/>
                      <a:r>
                        <a:rPr lang="en-US" sz="900" u="none" strike="noStrike">
                          <a:effectLst/>
                        </a:rPr>
                        <a:t>Sulzbacher Match</a:t>
                      </a:r>
                      <a:endParaRPr lang="en-US" sz="900" b="1" i="0" u="none" strike="noStrike">
                        <a:solidFill>
                          <a:srgbClr val="000000"/>
                        </a:solidFill>
                        <a:effectLst/>
                        <a:latin typeface="Calibri"/>
                      </a:endParaRPr>
                    </a:p>
                  </a:txBody>
                  <a:tcPr marL="9306" marR="9306" marT="8192" marB="0" anchor="ctr"/>
                </a:tc>
              </a:tr>
              <a:tr h="169889">
                <a:tc>
                  <a:txBody>
                    <a:bodyPr/>
                    <a:lstStyle/>
                    <a:p>
                      <a:pPr algn="l" fontAlgn="ctr"/>
                      <a:r>
                        <a:rPr lang="en-US" sz="900" b="1" u="none" strike="noStrike" dirty="0">
                          <a:effectLst/>
                        </a:rPr>
                        <a:t>.75 Mental Health Jail Initiative Coordinator (to be housed at Courthouse) </a:t>
                      </a:r>
                      <a:r>
                        <a:rPr lang="en-US" sz="900" b="1" u="none" strike="noStrike" dirty="0">
                          <a:solidFill>
                            <a:srgbClr val="FF0000"/>
                          </a:solidFill>
                          <a:effectLst/>
                        </a:rPr>
                        <a:t>New Hire</a:t>
                      </a:r>
                      <a:endParaRPr lang="en-US" sz="900" b="1" i="0" u="none" strike="noStrike" dirty="0">
                        <a:solidFill>
                          <a:srgbClr val="FF0000"/>
                        </a:solidFill>
                        <a:effectLst/>
                        <a:latin typeface="Calibri"/>
                      </a:endParaRPr>
                    </a:p>
                  </a:txBody>
                  <a:tcPr marL="9306" marR="9306" marT="8192" marB="0" anchor="ctr"/>
                </a:tc>
                <a:tc>
                  <a:txBody>
                    <a:bodyPr/>
                    <a:lstStyle/>
                    <a:p>
                      <a:pPr algn="r" fontAlgn="ctr"/>
                      <a:r>
                        <a:rPr lang="en-US" sz="900" b="1" u="none" strike="noStrike" dirty="0">
                          <a:effectLst/>
                        </a:rPr>
                        <a:t>$50,000 </a:t>
                      </a:r>
                      <a:endParaRPr lang="en-US" sz="900" b="1" i="0" u="none" strike="noStrike" dirty="0">
                        <a:solidFill>
                          <a:srgbClr val="000000"/>
                        </a:solidFill>
                        <a:effectLst/>
                        <a:latin typeface="Calibri"/>
                      </a:endParaRPr>
                    </a:p>
                  </a:txBody>
                  <a:tcPr marL="9306" marR="9306" marT="8192" marB="0" anchor="ctr"/>
                </a:tc>
                <a:tc>
                  <a:txBody>
                    <a:bodyPr/>
                    <a:lstStyle/>
                    <a:p>
                      <a:pPr algn="r" fontAlgn="ctr"/>
                      <a:r>
                        <a:rPr lang="en-US" sz="900" u="none" strike="noStrike">
                          <a:effectLst/>
                        </a:rPr>
                        <a:t>$0</a:t>
                      </a:r>
                      <a:endParaRPr lang="en-US" sz="900" b="0" i="0" u="none" strike="noStrike">
                        <a:solidFill>
                          <a:srgbClr val="000000"/>
                        </a:solidFill>
                        <a:effectLst/>
                        <a:latin typeface="Calibri"/>
                      </a:endParaRPr>
                    </a:p>
                  </a:txBody>
                  <a:tcPr marL="9306" marR="9306" marT="8192" marB="0" anchor="ctr"/>
                </a:tc>
              </a:tr>
              <a:tr h="497208">
                <a:tc>
                  <a:txBody>
                    <a:bodyPr/>
                    <a:lstStyle/>
                    <a:p>
                      <a:pPr algn="l" fontAlgn="ctr"/>
                      <a:r>
                        <a:rPr lang="en-US" sz="900" u="none" strike="noStrike" dirty="0">
                          <a:effectLst/>
                        </a:rPr>
                        <a:t>.4 FTE Psychiatrist @ $136,670 to devote time to working with individuals suffering from mental illness in this program =  $54,668. Of this total, $27,334 is requested from this grant and $27,334 will be matched from </a:t>
                      </a:r>
                      <a:r>
                        <a:rPr lang="en-US" sz="900" u="none" strike="noStrike" dirty="0" err="1">
                          <a:effectLst/>
                        </a:rPr>
                        <a:t>Sulzbacher's</a:t>
                      </a:r>
                      <a:r>
                        <a:rPr lang="en-US" sz="900" u="none" strike="noStrike" dirty="0">
                          <a:effectLst/>
                        </a:rPr>
                        <a:t> </a:t>
                      </a:r>
                      <a:r>
                        <a:rPr lang="en-US" sz="900" u="none" strike="noStrike" dirty="0" err="1">
                          <a:effectLst/>
                        </a:rPr>
                        <a:t>HRSA</a:t>
                      </a:r>
                      <a:r>
                        <a:rPr lang="en-US" sz="900" u="none" strike="noStrike" dirty="0">
                          <a:effectLst/>
                        </a:rPr>
                        <a:t> grant.</a:t>
                      </a:r>
                      <a:endParaRPr lang="en-US" sz="900" b="0" i="0" u="none" strike="noStrike" dirty="0">
                        <a:solidFill>
                          <a:srgbClr val="000000"/>
                        </a:solidFill>
                        <a:effectLst/>
                        <a:latin typeface="Calibri"/>
                      </a:endParaRPr>
                    </a:p>
                  </a:txBody>
                  <a:tcPr marL="9306" marR="9306" marT="8192" marB="0" anchor="ctr"/>
                </a:tc>
                <a:tc>
                  <a:txBody>
                    <a:bodyPr/>
                    <a:lstStyle/>
                    <a:p>
                      <a:pPr algn="r" fontAlgn="ctr"/>
                      <a:r>
                        <a:rPr lang="en-US" sz="900" u="none" strike="noStrike">
                          <a:effectLst/>
                        </a:rPr>
                        <a:t>$27,334 </a:t>
                      </a:r>
                      <a:endParaRPr lang="en-US" sz="900" b="0"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$27,334 </a:t>
                      </a:r>
                      <a:endParaRPr lang="en-US" sz="900" b="0" i="0" u="none" strike="noStrike">
                        <a:solidFill>
                          <a:srgbClr val="000000"/>
                        </a:solidFill>
                        <a:effectLst/>
                        <a:latin typeface="Calibri"/>
                      </a:endParaRPr>
                    </a:p>
                  </a:txBody>
                  <a:tcPr marL="9306" marR="9306" marT="8192" marB="0" anchor="ctr"/>
                </a:tc>
              </a:tr>
              <a:tr h="333549">
                <a:tc>
                  <a:txBody>
                    <a:bodyPr/>
                    <a:lstStyle/>
                    <a:p>
                      <a:pPr algn="l" fontAlgn="ctr"/>
                      <a:r>
                        <a:rPr lang="en-US" sz="900" u="none" strike="noStrike" dirty="0">
                          <a:effectLst/>
                        </a:rPr>
                        <a:t>.5 FTE Psychiatric ARNP @ $100,000 to work with persons suffering from mental illness in this program</a:t>
                      </a:r>
                      <a:r>
                        <a:rPr lang="en-US" sz="900" b="1" u="none" strike="noStrike" dirty="0">
                          <a:solidFill>
                            <a:srgbClr val="FF0000"/>
                          </a:solidFill>
                          <a:effectLst/>
                        </a:rPr>
                        <a:t>. New Hire</a:t>
                      </a:r>
                      <a:endParaRPr lang="en-US" sz="900" b="1" i="0" u="none" strike="noStrike" dirty="0">
                        <a:solidFill>
                          <a:srgbClr val="FF0000"/>
                        </a:solidFill>
                        <a:effectLst/>
                        <a:latin typeface="Calibri"/>
                      </a:endParaRPr>
                    </a:p>
                  </a:txBody>
                  <a:tcPr marL="9306" marR="9306" marT="8192" marB="0" anchor="ctr"/>
                </a:tc>
                <a:tc>
                  <a:txBody>
                    <a:bodyPr/>
                    <a:lstStyle/>
                    <a:p>
                      <a:pPr algn="r" fontAlgn="ctr"/>
                      <a:r>
                        <a:rPr lang="en-US" sz="900" u="none" strike="noStrike">
                          <a:effectLst/>
                        </a:rPr>
                        <a:t>$50,000 </a:t>
                      </a:r>
                      <a:endParaRPr lang="en-US" sz="900" b="0"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$0 </a:t>
                      </a:r>
                      <a:endParaRPr lang="en-US" sz="900" b="0" i="0" u="none" strike="noStrike">
                        <a:solidFill>
                          <a:srgbClr val="000000"/>
                        </a:solidFill>
                        <a:effectLst/>
                        <a:latin typeface="Calibri"/>
                      </a:endParaRPr>
                    </a:p>
                  </a:txBody>
                  <a:tcPr marL="9306" marR="9306" marT="8192" marB="0" anchor="ctr"/>
                </a:tc>
              </a:tr>
              <a:tr h="333549">
                <a:tc>
                  <a:txBody>
                    <a:bodyPr/>
                    <a:lstStyle/>
                    <a:p>
                      <a:pPr algn="l" fontAlgn="ctr"/>
                      <a:r>
                        <a:rPr lang="en-US" sz="900" u="none" strike="noStrike" dirty="0">
                          <a:effectLst/>
                        </a:rPr>
                        <a:t>1 FTE Intensive Case Manager @ $32,000 to provide intensive case management and linkage to services for clients in this program</a:t>
                      </a:r>
                      <a:r>
                        <a:rPr lang="en-US" sz="900" b="1" u="none" strike="noStrike" dirty="0">
                          <a:solidFill>
                            <a:schemeClr val="tx1"/>
                          </a:solidFill>
                          <a:effectLst/>
                        </a:rPr>
                        <a:t>.</a:t>
                      </a:r>
                      <a:r>
                        <a:rPr lang="en-US" sz="900" b="1" u="none" strike="noStrike" dirty="0">
                          <a:solidFill>
                            <a:srgbClr val="FF0000"/>
                          </a:solidFill>
                          <a:effectLst/>
                        </a:rPr>
                        <a:t> New Hire</a:t>
                      </a:r>
                      <a:endParaRPr lang="en-US" sz="900" b="1" i="0" u="none" strike="noStrike" dirty="0">
                        <a:solidFill>
                          <a:srgbClr val="FF0000"/>
                        </a:solidFill>
                        <a:effectLst/>
                        <a:latin typeface="Calibri"/>
                      </a:endParaRPr>
                    </a:p>
                  </a:txBody>
                  <a:tcPr marL="9306" marR="9306" marT="8192" marB="0" anchor="ctr"/>
                </a:tc>
                <a:tc>
                  <a:txBody>
                    <a:bodyPr/>
                    <a:lstStyle/>
                    <a:p>
                      <a:pPr algn="r" fontAlgn="ctr"/>
                      <a:r>
                        <a:rPr lang="en-US" sz="900" u="none" strike="noStrike">
                          <a:effectLst/>
                        </a:rPr>
                        <a:t>$32,000 </a:t>
                      </a:r>
                      <a:endParaRPr lang="en-US" sz="900" b="0"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$0 </a:t>
                      </a:r>
                      <a:endParaRPr lang="en-US" sz="900" b="0" i="0" u="none" strike="noStrike">
                        <a:solidFill>
                          <a:srgbClr val="000000"/>
                        </a:solidFill>
                        <a:effectLst/>
                        <a:latin typeface="Calibri"/>
                      </a:endParaRPr>
                    </a:p>
                  </a:txBody>
                  <a:tcPr marL="9306" marR="9306" marT="8192" marB="0" anchor="ctr"/>
                </a:tc>
              </a:tr>
              <a:tr h="327319">
                <a:tc>
                  <a:txBody>
                    <a:bodyPr/>
                    <a:lstStyle/>
                    <a:p>
                      <a:pPr algn="l" fontAlgn="ctr"/>
                      <a:r>
                        <a:rPr lang="en-US" sz="900" u="none" strike="noStrike" dirty="0">
                          <a:effectLst/>
                        </a:rPr>
                        <a:t>.75 FTE SOAR Processor @ $40,000 to provide linkage to benefits for clients. </a:t>
                      </a:r>
                      <a:r>
                        <a:rPr lang="en-US" sz="900" b="1" u="none" strike="noStrike" dirty="0">
                          <a:solidFill>
                            <a:srgbClr val="FF0000"/>
                          </a:solidFill>
                          <a:effectLst/>
                        </a:rPr>
                        <a:t>New Hire</a:t>
                      </a:r>
                      <a:endParaRPr lang="en-US" sz="900" b="1" i="0" u="none" strike="noStrike" dirty="0">
                        <a:solidFill>
                          <a:srgbClr val="FF0000"/>
                        </a:solidFill>
                        <a:effectLst/>
                        <a:latin typeface="Calibri"/>
                      </a:endParaRPr>
                    </a:p>
                  </a:txBody>
                  <a:tcPr marL="9306" marR="9306" marT="8192" marB="0" anchor="ctr"/>
                </a:tc>
                <a:tc>
                  <a:txBody>
                    <a:bodyPr/>
                    <a:lstStyle/>
                    <a:p>
                      <a:pPr algn="r" fontAlgn="ctr"/>
                      <a:r>
                        <a:rPr lang="en-US" sz="900" u="none" strike="noStrike">
                          <a:effectLst/>
                        </a:rPr>
                        <a:t>$30,000 </a:t>
                      </a:r>
                      <a:endParaRPr lang="en-US" sz="900" b="0"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$0 </a:t>
                      </a:r>
                      <a:endParaRPr lang="en-US" sz="900" b="0" i="0" u="none" strike="noStrike">
                        <a:solidFill>
                          <a:srgbClr val="000000"/>
                        </a:solidFill>
                        <a:effectLst/>
                        <a:latin typeface="Calibri"/>
                      </a:endParaRPr>
                    </a:p>
                  </a:txBody>
                  <a:tcPr marL="9306" marR="9306" marT="8192" marB="0" anchor="ctr"/>
                </a:tc>
              </a:tr>
              <a:tr h="333549">
                <a:tc>
                  <a:txBody>
                    <a:bodyPr/>
                    <a:lstStyle/>
                    <a:p>
                      <a:pPr algn="l" fontAlgn="ctr"/>
                      <a:r>
                        <a:rPr lang="en-US" sz="900" u="none" strike="noStrike" dirty="0">
                          <a:effectLst/>
                        </a:rPr>
                        <a:t>.75 FTE Peer Support Specialist @ $30,000 to provide ongoing support and counseling for clients. </a:t>
                      </a:r>
                      <a:r>
                        <a:rPr lang="en-US" sz="900" b="1" u="none" strike="noStrike" dirty="0">
                          <a:solidFill>
                            <a:srgbClr val="FF0000"/>
                          </a:solidFill>
                          <a:effectLst/>
                        </a:rPr>
                        <a:t>New Hire</a:t>
                      </a:r>
                      <a:endParaRPr lang="en-US" sz="900" b="1" i="0" u="none" strike="noStrike" dirty="0">
                        <a:solidFill>
                          <a:srgbClr val="FF0000"/>
                        </a:solidFill>
                        <a:effectLst/>
                        <a:latin typeface="Calibri"/>
                      </a:endParaRPr>
                    </a:p>
                  </a:txBody>
                  <a:tcPr marL="9306" marR="9306" marT="8192" marB="0" anchor="ctr"/>
                </a:tc>
                <a:tc>
                  <a:txBody>
                    <a:bodyPr/>
                    <a:lstStyle/>
                    <a:p>
                      <a:pPr algn="r" fontAlgn="b"/>
                      <a:r>
                        <a:rPr lang="en-US" sz="900" u="none" strike="noStrike">
                          <a:effectLst/>
                        </a:rPr>
                        <a:t>$22,500</a:t>
                      </a:r>
                      <a:endParaRPr lang="en-US" sz="900" b="0" i="0" u="none" strike="noStrike">
                        <a:solidFill>
                          <a:srgbClr val="000000"/>
                        </a:solidFill>
                        <a:effectLst/>
                        <a:latin typeface="Calibri"/>
                      </a:endParaRPr>
                    </a:p>
                  </a:txBody>
                  <a:tcPr marL="9306" marR="9306" marT="8192" marB="0" anchor="b"/>
                </a:tc>
                <a:tc>
                  <a:txBody>
                    <a:bodyPr/>
                    <a:lstStyle/>
                    <a:p>
                      <a:pPr algn="r" fontAlgn="b"/>
                      <a:r>
                        <a:rPr lang="en-US" sz="900" u="none" strike="noStrike">
                          <a:effectLst/>
                        </a:rPr>
                        <a:t>$0</a:t>
                      </a:r>
                      <a:endParaRPr lang="en-US" sz="900" b="0" i="0" u="none" strike="noStrike">
                        <a:solidFill>
                          <a:srgbClr val="000000"/>
                        </a:solidFill>
                        <a:effectLst/>
                        <a:latin typeface="Calibri"/>
                      </a:endParaRPr>
                    </a:p>
                  </a:txBody>
                  <a:tcPr marL="9306" marR="9306" marT="8192" marB="0" anchor="b"/>
                </a:tc>
              </a:tr>
              <a:tr h="169889">
                <a:tc>
                  <a:txBody>
                    <a:bodyPr/>
                    <a:lstStyle/>
                    <a:p>
                      <a:pPr algn="l" fontAlgn="ctr"/>
                      <a:r>
                        <a:rPr lang="en-US" sz="900" u="none" strike="noStrike" dirty="0">
                          <a:effectLst/>
                        </a:rPr>
                        <a:t>.25 Gateway Substance Abuse Counselor (contracted by Sulzbacher)</a:t>
                      </a:r>
                      <a:endParaRPr lang="en-US" sz="900" b="0" i="0" u="none" strike="noStrike" dirty="0">
                        <a:solidFill>
                          <a:srgbClr val="000000"/>
                        </a:solidFill>
                        <a:effectLst/>
                        <a:latin typeface="Calibri"/>
                      </a:endParaRPr>
                    </a:p>
                  </a:txBody>
                  <a:tcPr marL="9306" marR="9306" marT="8192" marB="0" anchor="ctr"/>
                </a:tc>
                <a:tc>
                  <a:txBody>
                    <a:bodyPr/>
                    <a:lstStyle/>
                    <a:p>
                      <a:pPr algn="r" fontAlgn="b"/>
                      <a:r>
                        <a:rPr lang="en-US" sz="900" u="none" strike="noStrike">
                          <a:effectLst/>
                        </a:rPr>
                        <a:t>$0</a:t>
                      </a:r>
                      <a:endParaRPr lang="en-US" sz="900" b="0" i="0" u="none" strike="noStrike">
                        <a:solidFill>
                          <a:srgbClr val="000000"/>
                        </a:solidFill>
                        <a:effectLst/>
                        <a:latin typeface="Calibri"/>
                      </a:endParaRPr>
                    </a:p>
                  </a:txBody>
                  <a:tcPr marL="9306" marR="9306" marT="8192" marB="0" anchor="b"/>
                </a:tc>
                <a:tc>
                  <a:txBody>
                    <a:bodyPr/>
                    <a:lstStyle/>
                    <a:p>
                      <a:pPr algn="r" fontAlgn="b"/>
                      <a:r>
                        <a:rPr lang="en-US" sz="900" u="none" strike="noStrike" dirty="0">
                          <a:effectLst/>
                        </a:rPr>
                        <a:t>$20,000</a:t>
                      </a:r>
                      <a:endParaRPr lang="en-US" sz="900" b="0" i="0" u="none" strike="noStrike" dirty="0">
                        <a:solidFill>
                          <a:srgbClr val="000000"/>
                        </a:solidFill>
                        <a:effectLst/>
                        <a:latin typeface="Calibri"/>
                      </a:endParaRPr>
                    </a:p>
                  </a:txBody>
                  <a:tcPr marL="9306" marR="9306" marT="8192" marB="0" anchor="b"/>
                </a:tc>
              </a:tr>
              <a:tr h="254947">
                <a:tc>
                  <a:txBody>
                    <a:bodyPr/>
                    <a:lstStyle/>
                    <a:p>
                      <a:pPr algn="l" fontAlgn="ctr"/>
                      <a:r>
                        <a:rPr lang="en-US" sz="900" u="none" strike="noStrike">
                          <a:effectLst/>
                        </a:rPr>
                        <a:t>.25 Goodwill Job Counselor (contracted by Sulzbacher</a:t>
                      </a:r>
                      <a:endParaRPr lang="en-US" sz="900" b="0" i="0" u="none" strike="noStrike">
                        <a:solidFill>
                          <a:srgbClr val="000000"/>
                        </a:solidFill>
                        <a:effectLst/>
                        <a:latin typeface="Calibri"/>
                      </a:endParaRPr>
                    </a:p>
                  </a:txBody>
                  <a:tcPr marL="9306" marR="9306" marT="8192" marB="0" anchor="ctr"/>
                </a:tc>
                <a:tc>
                  <a:txBody>
                    <a:bodyPr/>
                    <a:lstStyle/>
                    <a:p>
                      <a:pPr algn="r" fontAlgn="b"/>
                      <a:r>
                        <a:rPr lang="en-US" sz="900" u="none" strike="noStrike">
                          <a:effectLst/>
                        </a:rPr>
                        <a:t>$0</a:t>
                      </a:r>
                      <a:endParaRPr lang="en-US" sz="900" b="0" i="0" u="none" strike="noStrike">
                        <a:solidFill>
                          <a:srgbClr val="000000"/>
                        </a:solidFill>
                        <a:effectLst/>
                        <a:latin typeface="Calibri"/>
                      </a:endParaRPr>
                    </a:p>
                  </a:txBody>
                  <a:tcPr marL="9306" marR="9306" marT="8192" marB="0" anchor="b"/>
                </a:tc>
                <a:tc>
                  <a:txBody>
                    <a:bodyPr/>
                    <a:lstStyle/>
                    <a:p>
                      <a:pPr algn="r" fontAlgn="b"/>
                      <a:r>
                        <a:rPr lang="en-US" sz="900" u="none" strike="noStrike" dirty="0">
                          <a:effectLst/>
                        </a:rPr>
                        <a:t>$15,000</a:t>
                      </a:r>
                      <a:endParaRPr lang="en-US" sz="900" b="0" i="0" u="none" strike="noStrike" dirty="0">
                        <a:solidFill>
                          <a:srgbClr val="000000"/>
                        </a:solidFill>
                        <a:effectLst/>
                        <a:latin typeface="Calibri"/>
                      </a:endParaRPr>
                    </a:p>
                  </a:txBody>
                  <a:tcPr marL="9306" marR="9306" marT="8192" marB="0" anchor="b"/>
                </a:tc>
              </a:tr>
              <a:tr h="169889">
                <a:tc>
                  <a:txBody>
                    <a:bodyPr/>
                    <a:lstStyle/>
                    <a:p>
                      <a:pPr algn="l" fontAlgn="ctr"/>
                      <a:r>
                        <a:rPr lang="en-US" sz="900" b="1" u="none" strike="noStrike" dirty="0">
                          <a:effectLst/>
                        </a:rPr>
                        <a:t>Total Personnel:</a:t>
                      </a:r>
                      <a:endParaRPr lang="en-US" sz="900" b="1" i="0" u="none" strike="noStrike" dirty="0">
                        <a:solidFill>
                          <a:srgbClr val="000000"/>
                        </a:solidFill>
                        <a:effectLst/>
                        <a:latin typeface="Calibri"/>
                      </a:endParaRPr>
                    </a:p>
                  </a:txBody>
                  <a:tcPr marL="9306" marR="9306" marT="8192" marB="0" anchor="ctr"/>
                </a:tc>
                <a:tc>
                  <a:txBody>
                    <a:bodyPr/>
                    <a:lstStyle/>
                    <a:p>
                      <a:pPr algn="r" fontAlgn="ctr"/>
                      <a:r>
                        <a:rPr lang="en-US" sz="900" b="1" u="none" strike="noStrike" dirty="0">
                          <a:effectLst/>
                        </a:rPr>
                        <a:t>$211,834 </a:t>
                      </a:r>
                      <a:endParaRPr lang="en-US" sz="900" b="1" i="0" u="none" strike="noStrike" dirty="0">
                        <a:solidFill>
                          <a:srgbClr val="000000"/>
                        </a:solidFill>
                        <a:effectLst/>
                        <a:latin typeface="Calibri"/>
                      </a:endParaRPr>
                    </a:p>
                  </a:txBody>
                  <a:tcPr marL="9306" marR="9306" marT="8192" marB="0" anchor="ctr"/>
                </a:tc>
                <a:tc>
                  <a:txBody>
                    <a:bodyPr/>
                    <a:lstStyle/>
                    <a:p>
                      <a:pPr algn="r" fontAlgn="ctr"/>
                      <a:r>
                        <a:rPr lang="en-US" sz="900" b="1" u="none" strike="noStrike" dirty="0">
                          <a:effectLst/>
                        </a:rPr>
                        <a:t>$62,334 </a:t>
                      </a:r>
                      <a:endParaRPr lang="en-US" sz="900" b="1" i="0" u="none" strike="noStrike" dirty="0">
                        <a:solidFill>
                          <a:srgbClr val="000000"/>
                        </a:solidFill>
                        <a:effectLst/>
                        <a:latin typeface="Calibri"/>
                      </a:endParaRPr>
                    </a:p>
                  </a:txBody>
                  <a:tcPr marL="9306" marR="9306" marT="8192" marB="0" anchor="ctr"/>
                </a:tc>
              </a:tr>
              <a:tr h="169889">
                <a:tc>
                  <a:txBody>
                    <a:bodyPr/>
                    <a:lstStyle/>
                    <a:p>
                      <a:pPr algn="l" fontAlgn="ctr"/>
                      <a:r>
                        <a:rPr lang="en-US" sz="900" u="none" strike="noStrike">
                          <a:effectLst/>
                        </a:rPr>
                        <a:t>FRINGE Benefits @ 26% </a:t>
                      </a:r>
                      <a:endParaRPr lang="en-US" sz="900" b="1"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$21,970 </a:t>
                      </a:r>
                      <a:endParaRPr lang="en-US" sz="900" b="1"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$0 </a:t>
                      </a:r>
                      <a:endParaRPr lang="en-US" sz="900" b="1" i="0" u="none" strike="noStrike">
                        <a:solidFill>
                          <a:srgbClr val="000000"/>
                        </a:solidFill>
                        <a:effectLst/>
                        <a:latin typeface="Calibri"/>
                      </a:endParaRPr>
                    </a:p>
                  </a:txBody>
                  <a:tcPr marL="9306" marR="9306" marT="8192" marB="0" anchor="ctr"/>
                </a:tc>
              </a:tr>
              <a:tr h="169889">
                <a:tc>
                  <a:txBody>
                    <a:bodyPr/>
                    <a:lstStyle/>
                    <a:p>
                      <a:pPr algn="l" fontAlgn="ctr"/>
                      <a:r>
                        <a:rPr lang="en-US" sz="900" u="none" strike="noStrike" dirty="0">
                          <a:effectLst/>
                        </a:rPr>
                        <a:t>Total Travel:</a:t>
                      </a:r>
                      <a:endParaRPr lang="en-US" sz="900" b="1" i="0" u="none" strike="noStrike" dirty="0">
                        <a:solidFill>
                          <a:srgbClr val="000000"/>
                        </a:solidFill>
                        <a:effectLst/>
                        <a:latin typeface="Calibri"/>
                      </a:endParaRPr>
                    </a:p>
                  </a:txBody>
                  <a:tcPr marL="9306" marR="9306" marT="8192" marB="0" anchor="ctr"/>
                </a:tc>
                <a:tc>
                  <a:txBody>
                    <a:bodyPr/>
                    <a:lstStyle/>
                    <a:p>
                      <a:pPr algn="r" fontAlgn="ctr"/>
                      <a:r>
                        <a:rPr lang="en-US" sz="900" u="none" strike="noStrike">
                          <a:effectLst/>
                        </a:rPr>
                        <a:t>$3,225 </a:t>
                      </a:r>
                      <a:endParaRPr lang="en-US" sz="900" b="1"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$0 </a:t>
                      </a:r>
                      <a:endParaRPr lang="en-US" sz="900" b="1" i="0" u="none" strike="noStrike">
                        <a:solidFill>
                          <a:srgbClr val="000000"/>
                        </a:solidFill>
                        <a:effectLst/>
                        <a:latin typeface="Calibri"/>
                      </a:endParaRPr>
                    </a:p>
                  </a:txBody>
                  <a:tcPr marL="9306" marR="9306" marT="8192" marB="0" anchor="ctr"/>
                </a:tc>
              </a:tr>
              <a:tr h="169889">
                <a:tc>
                  <a:txBody>
                    <a:bodyPr/>
                    <a:lstStyle/>
                    <a:p>
                      <a:pPr algn="l" fontAlgn="ctr"/>
                      <a:r>
                        <a:rPr lang="en-US" sz="900" u="none" strike="noStrike">
                          <a:effectLst/>
                        </a:rPr>
                        <a:t>Total Equipment:</a:t>
                      </a:r>
                      <a:endParaRPr lang="en-US" sz="900" b="1"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$4,900 </a:t>
                      </a:r>
                      <a:endParaRPr lang="en-US" sz="900" b="1"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$0 </a:t>
                      </a:r>
                      <a:endParaRPr lang="en-US" sz="900" b="1" i="0" u="none" strike="noStrike">
                        <a:solidFill>
                          <a:srgbClr val="000000"/>
                        </a:solidFill>
                        <a:effectLst/>
                        <a:latin typeface="Calibri"/>
                      </a:endParaRPr>
                    </a:p>
                  </a:txBody>
                  <a:tcPr marL="9306" marR="9306" marT="8192" marB="0" anchor="ctr"/>
                </a:tc>
              </a:tr>
              <a:tr h="169889">
                <a:tc>
                  <a:txBody>
                    <a:bodyPr/>
                    <a:lstStyle/>
                    <a:p>
                      <a:pPr algn="l" fontAlgn="ctr"/>
                      <a:r>
                        <a:rPr lang="en-US" sz="900" u="none" strike="noStrike">
                          <a:effectLst/>
                        </a:rPr>
                        <a:t>Total Supplies:</a:t>
                      </a:r>
                      <a:endParaRPr lang="en-US" sz="900" b="1"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$71 </a:t>
                      </a:r>
                      <a:endParaRPr lang="en-US" sz="900" b="1"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$0 </a:t>
                      </a:r>
                      <a:endParaRPr lang="en-US" sz="900" b="1" i="0" u="none" strike="noStrike">
                        <a:solidFill>
                          <a:srgbClr val="000000"/>
                        </a:solidFill>
                        <a:effectLst/>
                        <a:latin typeface="Calibri"/>
                      </a:endParaRPr>
                    </a:p>
                  </a:txBody>
                  <a:tcPr marL="9306" marR="9306" marT="8192" marB="0" anchor="ctr"/>
                </a:tc>
              </a:tr>
              <a:tr h="169889">
                <a:tc>
                  <a:txBody>
                    <a:bodyPr/>
                    <a:lstStyle/>
                    <a:p>
                      <a:pPr algn="l" fontAlgn="ctr"/>
                      <a:r>
                        <a:rPr lang="en-US" sz="900" b="1" u="none" strike="noStrike" dirty="0">
                          <a:effectLst/>
                        </a:rPr>
                        <a:t>Other</a:t>
                      </a:r>
                      <a:r>
                        <a:rPr lang="en-US" sz="900" u="none" strike="noStrike" dirty="0">
                          <a:effectLst/>
                        </a:rPr>
                        <a:t>:</a:t>
                      </a:r>
                      <a:endParaRPr lang="en-US" sz="900" b="1" i="0" u="none" strike="noStrike" dirty="0">
                        <a:solidFill>
                          <a:srgbClr val="000000"/>
                        </a:solidFill>
                        <a:effectLst/>
                        <a:latin typeface="Calibri"/>
                      </a:endParaRPr>
                    </a:p>
                  </a:txBody>
                  <a:tcPr marL="9306" marR="9306" marT="8192" marB="0" anchor="ctr"/>
                </a:tc>
                <a:tc>
                  <a:txBody>
                    <a:bodyPr/>
                    <a:lstStyle/>
                    <a:p>
                      <a:pPr algn="ctr" fontAlgn="ctr"/>
                      <a:r>
                        <a:rPr lang="en-US" sz="900" u="none" strike="noStrike">
                          <a:effectLst/>
                        </a:rPr>
                        <a:t>Request:</a:t>
                      </a:r>
                      <a:endParaRPr lang="en-US" sz="900" b="1" i="0" u="none" strike="noStrike">
                        <a:solidFill>
                          <a:srgbClr val="000000"/>
                        </a:solidFill>
                        <a:effectLst/>
                        <a:latin typeface="Calibri"/>
                      </a:endParaRPr>
                    </a:p>
                  </a:txBody>
                  <a:tcPr marL="9306" marR="9306" marT="8192" marB="0" anchor="ctr"/>
                </a:tc>
                <a:tc>
                  <a:txBody>
                    <a:bodyPr/>
                    <a:lstStyle/>
                    <a:p>
                      <a:pPr algn="ctr" fontAlgn="ctr"/>
                      <a:r>
                        <a:rPr lang="en-US" sz="900" u="none" strike="noStrike">
                          <a:effectLst/>
                        </a:rPr>
                        <a:t> </a:t>
                      </a:r>
                      <a:endParaRPr lang="en-US" sz="900" b="1" i="0" u="none" strike="noStrike">
                        <a:solidFill>
                          <a:srgbClr val="000000"/>
                        </a:solidFill>
                        <a:effectLst/>
                        <a:latin typeface="Calibri"/>
                      </a:endParaRPr>
                    </a:p>
                  </a:txBody>
                  <a:tcPr marL="9306" marR="9306" marT="8192" marB="0" anchor="ctr"/>
                </a:tc>
              </a:tr>
              <a:tr h="333549">
                <a:tc>
                  <a:txBody>
                    <a:bodyPr/>
                    <a:lstStyle/>
                    <a:p>
                      <a:pPr algn="l" fontAlgn="ctr"/>
                      <a:r>
                        <a:rPr lang="en-US" sz="900" u="none" strike="noStrike">
                          <a:effectLst/>
                        </a:rPr>
                        <a:t>Housing through vouchers or other sources, figured at $800 per month x 9 months x 20 clients = $144,000.</a:t>
                      </a:r>
                      <a:endParaRPr lang="en-US" sz="900" b="0"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$144,000</a:t>
                      </a:r>
                      <a:endParaRPr lang="en-US" sz="900" b="0"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$0</a:t>
                      </a:r>
                      <a:endParaRPr lang="en-US" sz="900" b="0" i="0" u="none" strike="noStrike">
                        <a:solidFill>
                          <a:srgbClr val="000000"/>
                        </a:solidFill>
                        <a:effectLst/>
                        <a:latin typeface="Calibri"/>
                      </a:endParaRPr>
                    </a:p>
                  </a:txBody>
                  <a:tcPr marL="9306" marR="9306" marT="8192" marB="0" anchor="ctr"/>
                </a:tc>
              </a:tr>
              <a:tr h="333549">
                <a:tc>
                  <a:txBody>
                    <a:bodyPr/>
                    <a:lstStyle/>
                    <a:p>
                      <a:pPr algn="l" fontAlgn="ctr"/>
                      <a:r>
                        <a:rPr lang="en-US" sz="900" u="none" strike="noStrike">
                          <a:effectLst/>
                        </a:rPr>
                        <a:t>Hotel costs for up to two weeks per client until they are placed in permanent housing, figured at $300 per week x 2 weeks x 20 clients in one year = $12,000.</a:t>
                      </a:r>
                      <a:endParaRPr lang="en-US" sz="900" b="0"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$12,000 </a:t>
                      </a:r>
                      <a:endParaRPr lang="en-US" sz="900" b="0"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$0 </a:t>
                      </a:r>
                      <a:endParaRPr lang="en-US" sz="900" b="0" i="0" u="none" strike="noStrike">
                        <a:solidFill>
                          <a:srgbClr val="000000"/>
                        </a:solidFill>
                        <a:effectLst/>
                        <a:latin typeface="Calibri"/>
                      </a:endParaRPr>
                    </a:p>
                  </a:txBody>
                  <a:tcPr marL="9306" marR="9306" marT="8192" marB="0" anchor="ctr"/>
                </a:tc>
              </a:tr>
              <a:tr h="361298">
                <a:tc>
                  <a:txBody>
                    <a:bodyPr/>
                    <a:lstStyle/>
                    <a:p>
                      <a:pPr algn="l" fontAlgn="ctr"/>
                      <a:r>
                        <a:rPr lang="en-US" sz="900" u="none" strike="noStrike">
                          <a:effectLst/>
                        </a:rPr>
                        <a:t>Food vouchers for program clients until they can be connected to income or Foodstamps. Figured at $100 per client x 20 clients = $2,000.</a:t>
                      </a:r>
                      <a:endParaRPr lang="en-US" sz="900" b="0"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$2,000 </a:t>
                      </a:r>
                      <a:endParaRPr lang="en-US" sz="900" b="0"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$0 </a:t>
                      </a:r>
                      <a:endParaRPr lang="en-US" sz="900" b="0" i="0" u="none" strike="noStrike">
                        <a:solidFill>
                          <a:srgbClr val="000000"/>
                        </a:solidFill>
                        <a:effectLst/>
                        <a:latin typeface="Calibri"/>
                      </a:endParaRPr>
                    </a:p>
                  </a:txBody>
                  <a:tcPr marL="9306" marR="9306" marT="8192" marB="0" anchor="ctr"/>
                </a:tc>
              </a:tr>
              <a:tr h="361298">
                <a:tc>
                  <a:txBody>
                    <a:bodyPr/>
                    <a:lstStyle/>
                    <a:p>
                      <a:pPr algn="l" fontAlgn="ctr"/>
                      <a:r>
                        <a:rPr lang="en-US" sz="900" u="none" strike="noStrike" dirty="0" smtClean="0">
                          <a:effectLst/>
                        </a:rPr>
                        <a:t>Pharmaceuticals </a:t>
                      </a:r>
                      <a:r>
                        <a:rPr lang="en-US" sz="900" u="none" strike="noStrike" dirty="0">
                          <a:effectLst/>
                        </a:rPr>
                        <a:t>(will supply all necessary </a:t>
                      </a:r>
                      <a:r>
                        <a:rPr lang="en-US" sz="900" u="none" strike="noStrike" dirty="0" smtClean="0">
                          <a:effectLst/>
                        </a:rPr>
                        <a:t>Psychotropic </a:t>
                      </a:r>
                      <a:r>
                        <a:rPr lang="en-US" sz="900" u="none" strike="noStrike" dirty="0">
                          <a:effectLst/>
                        </a:rPr>
                        <a:t>and other meds) </a:t>
                      </a:r>
                      <a:r>
                        <a:rPr lang="en-US" sz="900" u="none" strike="noStrike" dirty="0" smtClean="0">
                          <a:effectLst/>
                        </a:rPr>
                        <a:t>approx. </a:t>
                      </a:r>
                      <a:r>
                        <a:rPr lang="en-US" sz="900" u="none" strike="noStrike" dirty="0">
                          <a:effectLst/>
                        </a:rPr>
                        <a:t>$1000 per patient per year</a:t>
                      </a:r>
                      <a:endParaRPr lang="en-US" sz="900" b="0" i="0" u="none" strike="noStrike" dirty="0">
                        <a:solidFill>
                          <a:srgbClr val="000000"/>
                        </a:solidFill>
                        <a:effectLst/>
                        <a:latin typeface="Calibri"/>
                      </a:endParaRPr>
                    </a:p>
                  </a:txBody>
                  <a:tcPr marL="9306" marR="9306" marT="8192" marB="0" anchor="ctr"/>
                </a:tc>
                <a:tc>
                  <a:txBody>
                    <a:bodyPr/>
                    <a:lstStyle/>
                    <a:p>
                      <a:pPr algn="r" fontAlgn="ctr"/>
                      <a:r>
                        <a:rPr lang="en-US" sz="900" u="none" strike="noStrike">
                          <a:effectLst/>
                        </a:rPr>
                        <a:t>$0 </a:t>
                      </a:r>
                      <a:endParaRPr lang="en-US" sz="900" b="0" i="0" u="none" strike="noStrike">
                        <a:solidFill>
                          <a:srgbClr val="000000"/>
                        </a:solidFill>
                        <a:effectLst/>
                        <a:latin typeface="Calibri"/>
                      </a:endParaRPr>
                    </a:p>
                  </a:txBody>
                  <a:tcPr marL="9306" marR="9306" marT="8192" marB="0" anchor="ctr"/>
                </a:tc>
                <a:tc>
                  <a:txBody>
                    <a:bodyPr/>
                    <a:lstStyle/>
                    <a:p>
                      <a:pPr algn="r" fontAlgn="ctr"/>
                      <a:r>
                        <a:rPr lang="en-US" sz="900" u="none" strike="noStrike">
                          <a:effectLst/>
                        </a:rPr>
                        <a:t>$20,000-40,000</a:t>
                      </a:r>
                      <a:endParaRPr lang="en-US" sz="900" b="0" i="0" u="none" strike="noStrike">
                        <a:solidFill>
                          <a:srgbClr val="000000"/>
                        </a:solidFill>
                        <a:effectLst/>
                        <a:latin typeface="Calibri"/>
                      </a:endParaRPr>
                    </a:p>
                  </a:txBody>
                  <a:tcPr marL="9306" marR="9306" marT="8192" marB="0" anchor="ctr"/>
                </a:tc>
              </a:tr>
              <a:tr h="333549">
                <a:tc>
                  <a:txBody>
                    <a:bodyPr/>
                    <a:lstStyle/>
                    <a:p>
                      <a:pPr algn="l" fontAlgn="ctr"/>
                      <a:r>
                        <a:rPr lang="en-US" sz="900" b="1" u="none" strike="noStrike" dirty="0">
                          <a:effectLst/>
                        </a:rPr>
                        <a:t>Total Other:</a:t>
                      </a:r>
                      <a:endParaRPr lang="en-US" sz="900" b="1" i="0" u="none" strike="noStrike" dirty="0">
                        <a:solidFill>
                          <a:srgbClr val="000000"/>
                        </a:solidFill>
                        <a:effectLst/>
                        <a:latin typeface="Calibri"/>
                      </a:endParaRPr>
                    </a:p>
                  </a:txBody>
                  <a:tcPr marL="9306" marR="9306" marT="8192" marB="0" anchor="ctr"/>
                </a:tc>
                <a:tc>
                  <a:txBody>
                    <a:bodyPr/>
                    <a:lstStyle/>
                    <a:p>
                      <a:pPr algn="r" fontAlgn="ctr"/>
                      <a:r>
                        <a:rPr lang="en-US" sz="900" b="1" u="none" strike="noStrike" dirty="0">
                          <a:effectLst/>
                        </a:rPr>
                        <a:t>$158,000 </a:t>
                      </a:r>
                      <a:endParaRPr lang="en-US" sz="900" b="1" i="0" u="none" strike="noStrike" dirty="0">
                        <a:solidFill>
                          <a:srgbClr val="000000"/>
                        </a:solidFill>
                        <a:effectLst/>
                        <a:latin typeface="Calibri"/>
                      </a:endParaRPr>
                    </a:p>
                  </a:txBody>
                  <a:tcPr marL="9306" marR="9306" marT="8192" marB="0" anchor="ctr"/>
                </a:tc>
                <a:tc>
                  <a:txBody>
                    <a:bodyPr/>
                    <a:lstStyle/>
                    <a:p>
                      <a:pPr algn="r" fontAlgn="ctr"/>
                      <a:r>
                        <a:rPr lang="en-US" sz="900" b="1" u="none" strike="noStrike" dirty="0">
                          <a:effectLst/>
                        </a:rPr>
                        <a:t>$20,000 - 40,000</a:t>
                      </a:r>
                      <a:endParaRPr lang="en-US" sz="900" b="1" i="0" u="none" strike="noStrike" dirty="0">
                        <a:solidFill>
                          <a:srgbClr val="000000"/>
                        </a:solidFill>
                        <a:effectLst/>
                        <a:latin typeface="Calibri"/>
                      </a:endParaRPr>
                    </a:p>
                  </a:txBody>
                  <a:tcPr marL="9306" marR="9306" marT="8192" marB="0" anchor="ctr"/>
                </a:tc>
              </a:tr>
              <a:tr h="497208">
                <a:tc>
                  <a:txBody>
                    <a:bodyPr/>
                    <a:lstStyle/>
                    <a:p>
                      <a:pPr algn="l" fontAlgn="ctr"/>
                      <a:r>
                        <a:rPr lang="en-US" sz="900" b="1" u="none" strike="noStrike" dirty="0">
                          <a:effectLst/>
                        </a:rPr>
                        <a:t>TOTAL EXPENSES:</a:t>
                      </a:r>
                      <a:endParaRPr lang="en-US" sz="900" b="1" i="0" u="none" strike="noStrike" dirty="0">
                        <a:solidFill>
                          <a:srgbClr val="000000"/>
                        </a:solidFill>
                        <a:effectLst/>
                        <a:latin typeface="Calibri"/>
                      </a:endParaRPr>
                    </a:p>
                  </a:txBody>
                  <a:tcPr marL="9306" marR="9306" marT="8192" marB="0" anchor="ctr"/>
                </a:tc>
                <a:tc>
                  <a:txBody>
                    <a:bodyPr/>
                    <a:lstStyle/>
                    <a:p>
                      <a:pPr algn="r" fontAlgn="ctr"/>
                      <a:r>
                        <a:rPr lang="en-US" sz="900" b="1" u="none" strike="noStrike" dirty="0">
                          <a:effectLst/>
                        </a:rPr>
                        <a:t>$400,000 </a:t>
                      </a:r>
                      <a:endParaRPr lang="en-US" sz="900" b="1" i="0" u="none" strike="noStrike" dirty="0">
                        <a:solidFill>
                          <a:srgbClr val="000000"/>
                        </a:solidFill>
                        <a:effectLst/>
                        <a:latin typeface="Calibri"/>
                      </a:endParaRPr>
                    </a:p>
                  </a:txBody>
                  <a:tcPr marL="9306" marR="9306" marT="8192" marB="0" anchor="ctr"/>
                </a:tc>
                <a:tc>
                  <a:txBody>
                    <a:bodyPr/>
                    <a:lstStyle/>
                    <a:p>
                      <a:pPr algn="r" fontAlgn="ctr"/>
                      <a:r>
                        <a:rPr lang="en-US" sz="900" b="1" u="none" strike="noStrike" dirty="0">
                          <a:effectLst/>
                        </a:rPr>
                        <a:t>                  $82,334 - $102,334</a:t>
                      </a:r>
                      <a:endParaRPr lang="en-US" sz="900" b="1" i="0" u="none" strike="noStrike" dirty="0">
                        <a:solidFill>
                          <a:srgbClr val="000000"/>
                        </a:solidFill>
                        <a:effectLst/>
                        <a:latin typeface="Calibri"/>
                      </a:endParaRPr>
                    </a:p>
                  </a:txBody>
                  <a:tcPr marL="9306" marR="9306" marT="8192" marB="0" anchor="ctr"/>
                </a:tc>
              </a:tr>
              <a:tr h="163659">
                <a:tc>
                  <a:txBody>
                    <a:bodyPr/>
                    <a:lstStyle/>
                    <a:p>
                      <a:pPr algn="l" fontAlgn="ctr"/>
                      <a:endParaRPr lang="en-US" sz="900" b="0" i="0" u="none" strike="noStrike" dirty="0">
                        <a:solidFill>
                          <a:srgbClr val="000000"/>
                        </a:solidFill>
                        <a:effectLst/>
                        <a:latin typeface="Calibri"/>
                      </a:endParaRPr>
                    </a:p>
                  </a:txBody>
                  <a:tcPr marL="9306" marR="9306" marT="8192" marB="0" anchor="ctr"/>
                </a:tc>
                <a:tc>
                  <a:txBody>
                    <a:bodyPr/>
                    <a:lstStyle/>
                    <a:p>
                      <a:pPr algn="l" fontAlgn="b"/>
                      <a:endParaRPr lang="en-US" sz="900" b="0" i="0" u="none" strike="noStrike">
                        <a:solidFill>
                          <a:srgbClr val="000000"/>
                        </a:solidFill>
                        <a:effectLst/>
                        <a:latin typeface="Calibri"/>
                      </a:endParaRPr>
                    </a:p>
                  </a:txBody>
                  <a:tcPr marL="9306" marR="9306" marT="8192" marB="0" anchor="b"/>
                </a:tc>
                <a:tc>
                  <a:txBody>
                    <a:bodyPr/>
                    <a:lstStyle/>
                    <a:p>
                      <a:pPr algn="r" fontAlgn="ctr"/>
                      <a:endParaRPr lang="en-US" sz="900" b="1" i="0" u="none" strike="noStrike" dirty="0">
                        <a:solidFill>
                          <a:srgbClr val="000000"/>
                        </a:solidFill>
                        <a:effectLst/>
                        <a:latin typeface="Calibri"/>
                      </a:endParaRPr>
                    </a:p>
                  </a:txBody>
                  <a:tcPr marL="9306" marR="9306" marT="8192" marB="0" anchor="ctr"/>
                </a:tc>
              </a:tr>
            </a:tbl>
          </a:graphicData>
        </a:graphic>
      </p:graphicFrame>
    </p:spTree>
    <p:extLst>
      <p:ext uri="{BB962C8B-B14F-4D97-AF65-F5344CB8AC3E}">
        <p14:creationId xmlns:p14="http://schemas.microsoft.com/office/powerpoint/2010/main" val="31054709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b="1" dirty="0" smtClean="0">
                <a:latin typeface="Palatino Linotype" panose="02040502050505030304" pitchFamily="18" charset="0"/>
                <a:cs typeface="Arial" charset="0"/>
              </a:rPr>
              <a:t>Participating Agencies</a:t>
            </a:r>
          </a:p>
        </p:txBody>
      </p:sp>
      <p:sp>
        <p:nvSpPr>
          <p:cNvPr id="7171" name="Content Placeholder 2"/>
          <p:cNvSpPr>
            <a:spLocks noGrp="1"/>
          </p:cNvSpPr>
          <p:nvPr>
            <p:ph sz="quarter" idx="1"/>
          </p:nvPr>
        </p:nvSpPr>
        <p:spPr/>
        <p:txBody>
          <a:bodyPr>
            <a:normAutofit/>
          </a:bodyPr>
          <a:lstStyle/>
          <a:p>
            <a:r>
              <a:rPr lang="en-US" sz="2800" dirty="0" smtClean="0">
                <a:latin typeface="Palatino Linotype" panose="02040502050505030304" pitchFamily="18" charset="0"/>
                <a:cs typeface="Arial" charset="0"/>
              </a:rPr>
              <a:t>Duval </a:t>
            </a:r>
            <a:r>
              <a:rPr lang="en-US" sz="2800" dirty="0">
                <a:latin typeface="Palatino Linotype" panose="02040502050505030304" pitchFamily="18" charset="0"/>
                <a:cs typeface="Arial" charset="0"/>
              </a:rPr>
              <a:t>County </a:t>
            </a:r>
            <a:r>
              <a:rPr lang="en-US" sz="2800" dirty="0" smtClean="0">
                <a:latin typeface="Palatino Linotype" panose="02040502050505030304" pitchFamily="18" charset="0"/>
                <a:cs typeface="Arial" charset="0"/>
              </a:rPr>
              <a:t>Judges</a:t>
            </a:r>
          </a:p>
          <a:p>
            <a:pPr eaLnBrk="1" hangingPunct="1"/>
            <a:r>
              <a:rPr lang="en-US" sz="2800" dirty="0" smtClean="0">
                <a:latin typeface="Palatino Linotype" panose="02040502050505030304" pitchFamily="18" charset="0"/>
                <a:cs typeface="Arial" charset="0"/>
              </a:rPr>
              <a:t>State Attorney’s Office</a:t>
            </a:r>
          </a:p>
          <a:p>
            <a:pPr eaLnBrk="1" hangingPunct="1"/>
            <a:r>
              <a:rPr lang="en-US" sz="2800" dirty="0" smtClean="0">
                <a:latin typeface="Palatino Linotype" panose="02040502050505030304" pitchFamily="18" charset="0"/>
                <a:cs typeface="Arial" charset="0"/>
              </a:rPr>
              <a:t>Public Defender’s Office</a:t>
            </a:r>
          </a:p>
          <a:p>
            <a:pPr eaLnBrk="1" hangingPunct="1"/>
            <a:r>
              <a:rPr lang="en-US" sz="2800" dirty="0" smtClean="0">
                <a:latin typeface="Palatino Linotype" panose="02040502050505030304" pitchFamily="18" charset="0"/>
                <a:cs typeface="Arial" charset="0"/>
              </a:rPr>
              <a:t>Jacksonville Sheriff’s Office</a:t>
            </a:r>
          </a:p>
          <a:p>
            <a:r>
              <a:rPr lang="en-US" sz="2800" dirty="0">
                <a:latin typeface="Palatino Linotype" panose="02040502050505030304" pitchFamily="18" charset="0"/>
                <a:cs typeface="Arial" charset="0"/>
              </a:rPr>
              <a:t>Sulzbacher Center </a:t>
            </a:r>
          </a:p>
          <a:p>
            <a:r>
              <a:rPr lang="en-US" sz="2800" dirty="0">
                <a:latin typeface="Palatino Linotype" panose="02040502050505030304" pitchFamily="18" charset="0"/>
                <a:cs typeface="Arial" charset="0"/>
              </a:rPr>
              <a:t>Lutheran Services of </a:t>
            </a:r>
            <a:r>
              <a:rPr lang="en-US" sz="2800" dirty="0" smtClean="0">
                <a:latin typeface="Palatino Linotype" panose="02040502050505030304" pitchFamily="18" charset="0"/>
                <a:cs typeface="Arial" charset="0"/>
              </a:rPr>
              <a:t>Florida</a:t>
            </a:r>
          </a:p>
          <a:p>
            <a:r>
              <a:rPr lang="en-US" sz="2800" dirty="0" smtClean="0">
                <a:latin typeface="Palatino Linotype" panose="02040502050505030304" pitchFamily="18" charset="0"/>
                <a:cs typeface="Arial" charset="0"/>
              </a:rPr>
              <a:t>Gateway Community Services</a:t>
            </a:r>
            <a:endParaRPr lang="en-US" sz="2800" dirty="0">
              <a:latin typeface="Palatino Linotype" panose="02040502050505030304" pitchFamily="18" charset="0"/>
              <a:cs typeface="Arial" charset="0"/>
            </a:endParaRPr>
          </a:p>
          <a:p>
            <a:pPr eaLnBrk="1" hangingPunct="1"/>
            <a:endParaRPr lang="en-US"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b="1" dirty="0" smtClean="0">
                <a:latin typeface="Palatino Linotype" panose="02040502050505030304" pitchFamily="18" charset="0"/>
                <a:cs typeface="Arial" charset="0"/>
              </a:rPr>
              <a:t>Program Scope</a:t>
            </a:r>
          </a:p>
        </p:txBody>
      </p:sp>
      <p:sp>
        <p:nvSpPr>
          <p:cNvPr id="3" name="Content Placeholder 2"/>
          <p:cNvSpPr>
            <a:spLocks noGrp="1"/>
          </p:cNvSpPr>
          <p:nvPr>
            <p:ph sz="quarter" idx="1"/>
          </p:nvPr>
        </p:nvSpPr>
        <p:spPr>
          <a:xfrm>
            <a:off x="914400" y="1447800"/>
            <a:ext cx="7772400" cy="4953000"/>
          </a:xfrm>
        </p:spPr>
        <p:txBody>
          <a:bodyPr rtlCol="0">
            <a:normAutofit fontScale="70000" lnSpcReduction="20000"/>
          </a:bodyPr>
          <a:lstStyle/>
          <a:p>
            <a:pPr marL="0" indent="0" algn="just" eaLnBrk="1" fontAlgn="auto" hangingPunct="1">
              <a:lnSpc>
                <a:spcPct val="120000"/>
              </a:lnSpc>
              <a:spcBef>
                <a:spcPts val="600"/>
              </a:spcBef>
              <a:spcAft>
                <a:spcPts val="0"/>
              </a:spcAft>
              <a:buFont typeface="Arial" pitchFamily="34" charset="0"/>
              <a:buNone/>
              <a:defRPr/>
            </a:pPr>
            <a:r>
              <a:rPr lang="en-US" sz="3300" b="1" dirty="0">
                <a:solidFill>
                  <a:schemeClr val="tx2"/>
                </a:solidFill>
                <a:latin typeface="Palatino Linotype" panose="02040502050505030304" pitchFamily="18" charset="0"/>
                <a:cs typeface="Arial" panose="020B0604020202020204" pitchFamily="34" charset="0"/>
              </a:rPr>
              <a:t>Number of </a:t>
            </a:r>
            <a:r>
              <a:rPr lang="en-US" sz="3300" b="1" dirty="0" smtClean="0">
                <a:solidFill>
                  <a:schemeClr val="tx2"/>
                </a:solidFill>
                <a:latin typeface="Palatino Linotype" panose="02040502050505030304" pitchFamily="18" charset="0"/>
                <a:cs typeface="Arial" panose="020B0604020202020204" pitchFamily="34" charset="0"/>
              </a:rPr>
              <a:t>Participants</a:t>
            </a:r>
            <a:r>
              <a:rPr lang="en-US" sz="3300" dirty="0" smtClean="0">
                <a:latin typeface="Palatino Linotype" panose="02040502050505030304" pitchFamily="18" charset="0"/>
                <a:cs typeface="Arial" panose="020B0604020202020204" pitchFamily="34" charset="0"/>
              </a:rPr>
              <a:t>:  20-40</a:t>
            </a:r>
          </a:p>
          <a:p>
            <a:pPr marL="0" indent="0" algn="just" eaLnBrk="1" fontAlgn="auto" hangingPunct="1">
              <a:lnSpc>
                <a:spcPct val="120000"/>
              </a:lnSpc>
              <a:spcBef>
                <a:spcPts val="600"/>
              </a:spcBef>
              <a:spcAft>
                <a:spcPts val="0"/>
              </a:spcAft>
              <a:buFont typeface="Arial" pitchFamily="34" charset="0"/>
              <a:buNone/>
              <a:defRPr/>
            </a:pPr>
            <a:r>
              <a:rPr lang="en-US" sz="3300" b="1" dirty="0" smtClean="0">
                <a:solidFill>
                  <a:schemeClr val="tx2"/>
                </a:solidFill>
                <a:latin typeface="Palatino Linotype" panose="02040502050505030304" pitchFamily="18" charset="0"/>
                <a:cs typeface="Arial" panose="020B0604020202020204" pitchFamily="34" charset="0"/>
              </a:rPr>
              <a:t>Length:</a:t>
            </a:r>
            <a:r>
              <a:rPr lang="en-US" sz="3300" dirty="0" smtClean="0">
                <a:latin typeface="Palatino Linotype" panose="02040502050505030304" pitchFamily="18" charset="0"/>
                <a:cs typeface="Arial" panose="020B0604020202020204" pitchFamily="34" charset="0"/>
              </a:rPr>
              <a:t>  9 month pilot</a:t>
            </a:r>
            <a:endParaRPr lang="en-US" sz="3300" dirty="0">
              <a:latin typeface="Palatino Linotype" panose="02040502050505030304" pitchFamily="18" charset="0"/>
              <a:cs typeface="Arial" panose="020B0604020202020204" pitchFamily="34" charset="0"/>
            </a:endParaRPr>
          </a:p>
          <a:p>
            <a:pPr marL="0" indent="0" algn="just" eaLnBrk="1" fontAlgn="auto" hangingPunct="1">
              <a:lnSpc>
                <a:spcPct val="120000"/>
              </a:lnSpc>
              <a:spcBef>
                <a:spcPts val="600"/>
              </a:spcBef>
              <a:spcAft>
                <a:spcPts val="0"/>
              </a:spcAft>
              <a:buFont typeface="Arial" pitchFamily="34" charset="0"/>
              <a:buNone/>
              <a:defRPr/>
            </a:pPr>
            <a:r>
              <a:rPr lang="en-US" sz="3300" b="1" dirty="0" smtClean="0">
                <a:solidFill>
                  <a:schemeClr val="tx2"/>
                </a:solidFill>
                <a:latin typeface="Palatino Linotype" panose="02040502050505030304" pitchFamily="18" charset="0"/>
                <a:cs typeface="Arial" panose="020B0604020202020204" pitchFamily="34" charset="0"/>
              </a:rPr>
              <a:t>Requirements</a:t>
            </a:r>
            <a:r>
              <a:rPr lang="en-US" sz="3300" dirty="0" smtClean="0">
                <a:latin typeface="Palatino Linotype" panose="02040502050505030304" pitchFamily="18" charset="0"/>
                <a:cs typeface="Arial" panose="020B0604020202020204" pitchFamily="34" charset="0"/>
              </a:rPr>
              <a:t> – Conformance to </a:t>
            </a:r>
            <a:r>
              <a:rPr lang="en-US" sz="3300" dirty="0" err="1" smtClean="0">
                <a:latin typeface="Palatino Linotype" panose="02040502050505030304" pitchFamily="18" charset="0"/>
                <a:cs typeface="Arial" panose="020B0604020202020204" pitchFamily="34" charset="0"/>
              </a:rPr>
              <a:t>Sulzbacher</a:t>
            </a:r>
            <a:r>
              <a:rPr lang="en-US" sz="3300" dirty="0" smtClean="0">
                <a:latin typeface="Palatino Linotype" panose="02040502050505030304" pitchFamily="18" charset="0"/>
                <a:cs typeface="Arial" panose="020B0604020202020204" pitchFamily="34" charset="0"/>
              </a:rPr>
              <a:t> Center rules, compliance with mental health case plan, court supervision, and housing lease (if applicable).</a:t>
            </a:r>
          </a:p>
          <a:p>
            <a:pPr marL="0" indent="0" algn="just" eaLnBrk="1" fontAlgn="auto" hangingPunct="1">
              <a:lnSpc>
                <a:spcPct val="120000"/>
              </a:lnSpc>
              <a:spcBef>
                <a:spcPts val="600"/>
              </a:spcBef>
              <a:spcAft>
                <a:spcPts val="0"/>
              </a:spcAft>
              <a:buFont typeface="Arial" pitchFamily="34" charset="0"/>
              <a:buNone/>
              <a:defRPr/>
            </a:pPr>
            <a:r>
              <a:rPr lang="en-US" sz="3300" b="1" dirty="0" smtClean="0">
                <a:solidFill>
                  <a:schemeClr val="tx2"/>
                </a:solidFill>
                <a:latin typeface="Palatino Linotype" panose="02040502050505030304" pitchFamily="18" charset="0"/>
                <a:cs typeface="Arial" panose="020B0604020202020204" pitchFamily="34" charset="0"/>
              </a:rPr>
              <a:t>Violations </a:t>
            </a:r>
            <a:r>
              <a:rPr lang="en-US" sz="3300" dirty="0" smtClean="0">
                <a:latin typeface="Palatino Linotype" panose="02040502050505030304" pitchFamily="18" charset="0"/>
                <a:cs typeface="Arial" panose="020B0604020202020204" pitchFamily="34" charset="0"/>
              </a:rPr>
              <a:t>– Reported to Court during supervision.</a:t>
            </a:r>
          </a:p>
          <a:p>
            <a:pPr marL="0" indent="0" algn="just" eaLnBrk="1" fontAlgn="auto" hangingPunct="1">
              <a:lnSpc>
                <a:spcPct val="120000"/>
              </a:lnSpc>
              <a:spcBef>
                <a:spcPts val="600"/>
              </a:spcBef>
              <a:spcAft>
                <a:spcPts val="0"/>
              </a:spcAft>
              <a:buFont typeface="Arial" pitchFamily="34" charset="0"/>
              <a:buNone/>
              <a:defRPr/>
            </a:pPr>
            <a:r>
              <a:rPr lang="en-US" sz="3300" b="1" dirty="0" smtClean="0">
                <a:solidFill>
                  <a:schemeClr val="tx2"/>
                </a:solidFill>
                <a:latin typeface="Palatino Linotype" panose="02040502050505030304" pitchFamily="18" charset="0"/>
                <a:cs typeface="Arial" panose="020B0604020202020204" pitchFamily="34" charset="0"/>
              </a:rPr>
              <a:t>Services </a:t>
            </a:r>
            <a:r>
              <a:rPr lang="en-US" sz="3300" dirty="0" smtClean="0">
                <a:latin typeface="Palatino Linotype" panose="02040502050505030304" pitchFamily="18" charset="0"/>
                <a:cs typeface="Arial" panose="020B0604020202020204" pitchFamily="34" charset="0"/>
              </a:rPr>
              <a:t>– mental health treatment, free prescriptions, intensive case management; substance abuse treatment and scattered site housing (if needed); </a:t>
            </a:r>
          </a:p>
          <a:p>
            <a:pPr marL="0" indent="0" algn="just" eaLnBrk="1" fontAlgn="auto" hangingPunct="1">
              <a:lnSpc>
                <a:spcPct val="120000"/>
              </a:lnSpc>
              <a:spcBef>
                <a:spcPts val="600"/>
              </a:spcBef>
              <a:spcAft>
                <a:spcPts val="0"/>
              </a:spcAft>
              <a:buFont typeface="Arial" pitchFamily="34" charset="0"/>
              <a:buNone/>
              <a:defRPr/>
            </a:pPr>
            <a:r>
              <a:rPr lang="en-US" sz="3300" dirty="0" smtClean="0">
                <a:latin typeface="Palatino Linotype" panose="02040502050505030304" pitchFamily="18" charset="0"/>
                <a:cs typeface="Arial" panose="020B0604020202020204" pitchFamily="34" charset="0"/>
              </a:rPr>
              <a:t>Wraparound services:  job placement, SOAR processor for SSI/SSDI, peer specialist, and other supportive services as needed</a:t>
            </a:r>
            <a:endParaRPr lang="en-US" sz="3300" dirty="0">
              <a:latin typeface="Palatino Linotype" panose="02040502050505030304" pitchFamily="18" charset="0"/>
              <a:cs typeface="Arial" panose="020B0604020202020204" pitchFamily="34" charset="0"/>
            </a:endParaRPr>
          </a:p>
          <a:p>
            <a:pPr marL="0" indent="0" eaLnBrk="1" fontAlgn="auto" hangingPunct="1">
              <a:spcAft>
                <a:spcPts val="0"/>
              </a:spcAft>
              <a:buFont typeface="Arial" pitchFamily="34" charset="0"/>
              <a:buNone/>
              <a:defRPr/>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685800" y="76200"/>
            <a:ext cx="7772400" cy="762000"/>
          </a:xfrm>
        </p:spPr>
        <p:txBody>
          <a:bodyPr/>
          <a:lstStyle/>
          <a:p>
            <a:pPr eaLnBrk="1" hangingPunct="1"/>
            <a:r>
              <a:rPr lang="en-US" b="1" dirty="0" smtClean="0">
                <a:latin typeface="Palatino Linotype" panose="02040502050505030304" pitchFamily="18" charset="0"/>
                <a:cs typeface="Arial" charset="0"/>
              </a:rPr>
              <a:t>Target Population </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965482780"/>
              </p:ext>
            </p:extLst>
          </p:nvPr>
        </p:nvGraphicFramePr>
        <p:xfrm>
          <a:off x="609600" y="762000"/>
          <a:ext cx="8229600" cy="5791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3DEC6FA81859B419EDC2FBE1FE60C51" ma:contentTypeVersion="0" ma:contentTypeDescription="Create a new document." ma:contentTypeScope="" ma:versionID="8631942effec1dcd95b8b8a943efd75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6E3C939A-523E-491D-BB25-FBFCF95572B5}">
  <ds:schemaRefs>
    <ds:schemaRef ds:uri="http://schemas.microsoft.com/sharepoint/v3/contenttype/forms"/>
  </ds:schemaRefs>
</ds:datastoreItem>
</file>

<file path=customXml/itemProps2.xml><?xml version="1.0" encoding="utf-8"?>
<ds:datastoreItem xmlns:ds="http://schemas.openxmlformats.org/officeDocument/2006/customXml" ds:itemID="{06F01232-6E07-486C-B6EA-6496ADF25B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7828296B-2670-450A-8827-36DBB1AC50E7}">
  <ds:schemaRefs>
    <ds:schemaRef ds:uri="http://schemas.openxmlformats.org/package/2006/metadata/core-properties"/>
    <ds:schemaRef ds:uri="http://schemas.microsoft.com/office/2006/documentManagement/types"/>
    <ds:schemaRef ds:uri="http://purl.org/dc/elements/1.1/"/>
    <ds:schemaRef ds:uri="http://schemas.microsoft.com/office/2006/metadata/properties"/>
    <ds:schemaRef ds:uri="http://purl.org/dc/term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Equity</Template>
  <TotalTime>38899</TotalTime>
  <Words>1528</Words>
  <Application>Microsoft Office PowerPoint</Application>
  <PresentationFormat>On-screen Show (4:3)</PresentationFormat>
  <Paragraphs>199</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Equity</vt:lpstr>
      <vt:lpstr>M.H.O.P.</vt:lpstr>
      <vt:lpstr>Purpose</vt:lpstr>
      <vt:lpstr>Background (Community Costs)</vt:lpstr>
      <vt:lpstr>Background (Increasing Need)</vt:lpstr>
      <vt:lpstr>Program Summary</vt:lpstr>
      <vt:lpstr>PowerPoint Presentation</vt:lpstr>
      <vt:lpstr>Participating Agencies</vt:lpstr>
      <vt:lpstr>Program Scope</vt:lpstr>
      <vt:lpstr>Target Population </vt:lpstr>
      <vt:lpstr>MHOP Process Overview</vt:lpstr>
      <vt:lpstr>Reported Outcomes</vt:lpstr>
      <vt:lpstr>Collateral Community Benefits</vt:lpstr>
      <vt:lpstr>C.H.O.P. Study</vt:lpstr>
      <vt:lpstr>Incidents</vt:lpstr>
      <vt:lpstr>Incidents</vt:lpstr>
      <vt:lpstr>Incidents</vt:lpstr>
      <vt:lpstr>Cost Savings (Arrests)</vt:lpstr>
      <vt:lpstr>Cost Savings (CSU)</vt:lpstr>
      <vt:lpstr>Cost Savings (Days in Jail)</vt:lpstr>
      <vt:lpstr>Total Cost Savings</vt:lpstr>
      <vt:lpstr>Questions?</vt:lpstr>
    </vt:vector>
  </TitlesOfParts>
  <Company>Jacksonville Sheriff's Office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CHOP</dc:title>
  <dc:creator>R. Coll 7712</dc:creator>
  <dc:description>Champion:  AC Ayoub</dc:description>
  <cp:lastModifiedBy>Coral Messina</cp:lastModifiedBy>
  <cp:revision>146</cp:revision>
  <cp:lastPrinted>2013-12-12T14:04:48Z</cp:lastPrinted>
  <dcterms:created xsi:type="dcterms:W3CDTF">2012-09-25T18:40:28Z</dcterms:created>
  <dcterms:modified xsi:type="dcterms:W3CDTF">2020-11-12T15:29:18Z</dcterms:modified>
</cp:coreProperties>
</file>