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</p:sldMasterIdLst>
  <p:notesMasterIdLst>
    <p:notesMasterId r:id="rId14"/>
  </p:notesMasterIdLst>
  <p:sldIdLst>
    <p:sldId id="256" r:id="rId3"/>
    <p:sldId id="475" r:id="rId4"/>
    <p:sldId id="499" r:id="rId5"/>
    <p:sldId id="511" r:id="rId6"/>
    <p:sldId id="490" r:id="rId7"/>
    <p:sldId id="507" r:id="rId8"/>
    <p:sldId id="446" r:id="rId9"/>
    <p:sldId id="500" r:id="rId10"/>
    <p:sldId id="501" r:id="rId11"/>
    <p:sldId id="477" r:id="rId12"/>
    <p:sldId id="494" r:id="rId13"/>
  </p:sldIdLst>
  <p:sldSz cx="9144000" cy="6858000" type="screen4x3"/>
  <p:notesSz cx="6858000" cy="9144000"/>
  <p:defaultTextStyle>
    <a:defPPr marL="0" marR="0" indent="0" algn="l" defTabSz="716341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6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23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79085" algn="l" defTabSz="4576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23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358170" algn="l" defTabSz="4576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23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537256" algn="l" defTabSz="4576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23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716341" algn="l" defTabSz="4576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23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895426" algn="l" defTabSz="4576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23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074511" algn="l" defTabSz="4576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23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253597" algn="l" defTabSz="4576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23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432682" algn="l" defTabSz="4576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23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254" userDrawn="1">
          <p15:clr>
            <a:srgbClr val="A4A3A4"/>
          </p15:clr>
        </p15:guide>
        <p15:guide id="2" pos="57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5BAF"/>
    <a:srgbClr val="0786D3"/>
    <a:srgbClr val="E86C31"/>
    <a:srgbClr val="FFC728"/>
    <a:srgbClr val="A03088"/>
    <a:srgbClr val="70AFAF"/>
    <a:srgbClr val="8FAF75"/>
    <a:srgbClr val="75AF99"/>
    <a:srgbClr val="970000"/>
    <a:srgbClr val="1B8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40" autoAdjust="0"/>
    <p:restoredTop sz="96190" autoAdjust="0"/>
  </p:normalViewPr>
  <p:slideViewPr>
    <p:cSldViewPr snapToGrid="0">
      <p:cViewPr varScale="1">
        <p:scale>
          <a:sx n="99" d="100"/>
          <a:sy n="99" d="100"/>
        </p:scale>
        <p:origin x="768" y="36"/>
      </p:cViewPr>
      <p:guideLst>
        <p:guide orient="horz" pos="254"/>
        <p:guide pos="57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CURRENT YOUTH E-CIGARETTE USE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National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14.5</c:v>
                </c:pt>
                <c:pt idx="1">
                  <c:v>17</c:v>
                </c:pt>
                <c:pt idx="2">
                  <c:v>12</c:v>
                </c:pt>
                <c:pt idx="3">
                  <c:v>13</c:v>
                </c:pt>
                <c:pt idx="4">
                  <c:v>22</c:v>
                </c:pt>
                <c:pt idx="5">
                  <c:v>27.5</c:v>
                </c:pt>
                <c:pt idx="6">
                  <c:v>19.600000000000001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815-A54E-8DA1-0E514B8721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Florida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7.2</c:v>
                </c:pt>
                <c:pt idx="1">
                  <c:v>10.9</c:v>
                </c:pt>
                <c:pt idx="2">
                  <c:v>11.6</c:v>
                </c:pt>
                <c:pt idx="3">
                  <c:v>9.8000000000000007</c:v>
                </c:pt>
                <c:pt idx="4">
                  <c:v>15.7</c:v>
                </c:pt>
                <c:pt idx="5">
                  <c:v>16.600000000000001</c:v>
                </c:pt>
                <c:pt idx="6">
                  <c:v>14.5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815-A54E-8DA1-0E514B87219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Duval County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  <c:pt idx="0">
                  <c:v>5</c:v>
                </c:pt>
                <c:pt idx="1">
                  <c:v>8</c:v>
                </c:pt>
                <c:pt idx="2">
                  <c:v>11.2</c:v>
                </c:pt>
                <c:pt idx="3">
                  <c:v>11.7</c:v>
                </c:pt>
                <c:pt idx="4">
                  <c:v>12</c:v>
                </c:pt>
                <c:pt idx="5">
                  <c:v>13</c:v>
                </c:pt>
                <c:pt idx="6">
                  <c:v>13.8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815-A54E-8DA1-0E514B8721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8486447"/>
        <c:axId val="758488079"/>
      </c:lineChart>
      <c:catAx>
        <c:axId val="758486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758488079"/>
        <c:crosses val="autoZero"/>
        <c:auto val="1"/>
        <c:lblAlgn val="ctr"/>
        <c:lblOffset val="100"/>
        <c:noMultiLvlLbl val="0"/>
      </c:catAx>
      <c:valAx>
        <c:axId val="758488079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2">
                  <a:lumMod val="9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7584864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>
        <a:lumMod val="50000"/>
      </a:schemeClr>
    </a:solidFill>
    <a:ln w="12700">
      <a:solidFill>
        <a:schemeClr val="tx2">
          <a:lumMod val="25000"/>
        </a:schemeClr>
      </a:solidFill>
    </a:ln>
    <a:effectLst/>
  </c:spPr>
  <c:txPr>
    <a:bodyPr/>
    <a:lstStyle/>
    <a:p>
      <a:pPr>
        <a:defRPr>
          <a:solidFill>
            <a:schemeClr val="tx2">
              <a:lumMod val="2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C0D070-4B6C-4CE3-87E9-3787B3A58FC8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28A424-64F7-4B9C-81CC-57767D6E6B2F}">
      <dgm:prSet phldrT="[Text]" custT="1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ADULTS</a:t>
          </a:r>
        </a:p>
      </dgm:t>
    </dgm:pt>
    <dgm:pt modelId="{4EBC7616-4C61-42C5-A4DE-6289718A9E01}" type="parTrans" cxnId="{889CBD31-9149-45A4-ABBD-FE10CFE709C0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7D5FE2B9-FA29-4455-8593-504EAB380EC4}" type="sibTrans" cxnId="{889CBD31-9149-45A4-ABBD-FE10CFE709C0}">
      <dgm:prSet/>
      <dgm:spPr/>
      <dgm:t>
        <a:bodyPr/>
        <a:lstStyle/>
        <a:p>
          <a:endParaRPr lang="en-US"/>
        </a:p>
      </dgm:t>
    </dgm:pt>
    <dgm:pt modelId="{7A95F82C-82D5-47F3-BE13-BF8E5584CB96}">
      <dgm:prSet phldrT="[Text]" custT="1"/>
      <dgm:spPr/>
      <dgm:t>
        <a:bodyPr/>
        <a:lstStyle/>
        <a:p>
          <a:r>
            <a: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Launch Event</a:t>
          </a:r>
        </a:p>
      </dgm:t>
    </dgm:pt>
    <dgm:pt modelId="{713EBDF6-E1A2-4E5E-BE25-5DC675ED26AD}" type="parTrans" cxnId="{EC21126C-43E1-470F-9127-2421C1C8C416}">
      <dgm:prSet/>
      <dgm:spPr/>
      <dgm:t>
        <a:bodyPr/>
        <a:lstStyle/>
        <a:p>
          <a:endParaRPr lang="en-US"/>
        </a:p>
      </dgm:t>
    </dgm:pt>
    <dgm:pt modelId="{C615FDA4-6DE8-47A9-B0F5-A2F54DE47983}" type="sibTrans" cxnId="{EC21126C-43E1-470F-9127-2421C1C8C416}">
      <dgm:prSet/>
      <dgm:spPr/>
      <dgm:t>
        <a:bodyPr/>
        <a:lstStyle/>
        <a:p>
          <a:endParaRPr lang="en-US"/>
        </a:p>
      </dgm:t>
    </dgm:pt>
    <dgm:pt modelId="{76C6749A-4834-4C49-A252-31E85EFFCCF2}">
      <dgm:prSet phldrT="[Text]" custT="1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HIGH-SCHOOL STUDENTS</a:t>
          </a:r>
        </a:p>
      </dgm:t>
    </dgm:pt>
    <dgm:pt modelId="{DF8C237D-0A40-4AC1-A012-89E1070650A1}" type="parTrans" cxnId="{4467C82D-182C-4CDC-806A-C49A25554BD4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CD42CC70-B580-4415-B24E-8E954493A72E}" type="sibTrans" cxnId="{4467C82D-182C-4CDC-806A-C49A25554BD4}">
      <dgm:prSet/>
      <dgm:spPr/>
      <dgm:t>
        <a:bodyPr/>
        <a:lstStyle/>
        <a:p>
          <a:endParaRPr lang="en-US"/>
        </a:p>
      </dgm:t>
    </dgm:pt>
    <dgm:pt modelId="{D1C1A00C-C885-4697-A9B6-B2F1343ADB9D}">
      <dgm:prSet phldrT="[Text]" custT="1"/>
      <dgm:spPr/>
      <dgm:t>
        <a:bodyPr/>
        <a:lstStyle/>
        <a:p>
          <a:r>
            <a: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Digital Ad Buy</a:t>
          </a:r>
        </a:p>
      </dgm:t>
    </dgm:pt>
    <dgm:pt modelId="{19BD37B0-84DA-4783-8C5B-B7F29806B837}" type="parTrans" cxnId="{5B11701A-7E44-4867-85F4-B272C330B383}">
      <dgm:prSet/>
      <dgm:spPr/>
      <dgm:t>
        <a:bodyPr/>
        <a:lstStyle/>
        <a:p>
          <a:endParaRPr lang="en-US"/>
        </a:p>
      </dgm:t>
    </dgm:pt>
    <dgm:pt modelId="{563105A3-DC0E-46F6-B581-DCEAB7008473}" type="sibTrans" cxnId="{5B11701A-7E44-4867-85F4-B272C330B383}">
      <dgm:prSet/>
      <dgm:spPr/>
      <dgm:t>
        <a:bodyPr/>
        <a:lstStyle/>
        <a:p>
          <a:endParaRPr lang="en-US"/>
        </a:p>
      </dgm:t>
    </dgm:pt>
    <dgm:pt modelId="{000238C6-8869-40EA-A4D6-576921B718A0}">
      <dgm:prSet phldrT="[Text]" custT="1"/>
      <dgm:spPr/>
      <dgm:t>
        <a:bodyPr/>
        <a:lstStyle/>
        <a:p>
          <a:r>
            <a:rPr lang="en-US" sz="1600" dirty="0" err="1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SnapChat</a:t>
          </a:r>
          <a:endParaRPr lang="en-US" sz="16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2EBBCD3-F249-41FF-BD5D-9DFE60557C15}" type="parTrans" cxnId="{2FBF67E1-A96F-456D-A5A3-32B55DA15460}">
      <dgm:prSet/>
      <dgm:spPr/>
      <dgm:t>
        <a:bodyPr/>
        <a:lstStyle/>
        <a:p>
          <a:endParaRPr lang="en-US"/>
        </a:p>
      </dgm:t>
    </dgm:pt>
    <dgm:pt modelId="{2500751D-DC77-4C5D-A981-ACDF0C06D939}" type="sibTrans" cxnId="{2FBF67E1-A96F-456D-A5A3-32B55DA15460}">
      <dgm:prSet/>
      <dgm:spPr/>
      <dgm:t>
        <a:bodyPr/>
        <a:lstStyle/>
        <a:p>
          <a:endParaRPr lang="en-US"/>
        </a:p>
      </dgm:t>
    </dgm:pt>
    <dgm:pt modelId="{5F24D34F-6EF9-498A-A99B-F64A6B269EEE}">
      <dgm:prSet phldrT="[Text]" custT="1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MIDDLE-SCHOOL STUDENTS</a:t>
          </a:r>
        </a:p>
      </dgm:t>
    </dgm:pt>
    <dgm:pt modelId="{BDA0E089-4741-4E1C-A885-94C8A38E7B94}" type="parTrans" cxnId="{AE665EE2-DE45-4209-8374-11151A9692C3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CC601AB1-B635-41F2-8061-A5D29289CBF6}" type="sibTrans" cxnId="{AE665EE2-DE45-4209-8374-11151A9692C3}">
      <dgm:prSet/>
      <dgm:spPr/>
      <dgm:t>
        <a:bodyPr/>
        <a:lstStyle/>
        <a:p>
          <a:endParaRPr lang="en-US"/>
        </a:p>
      </dgm:t>
    </dgm:pt>
    <dgm:pt modelId="{EA14C070-A0F7-4B2C-BCC5-A0C1A8E83714}">
      <dgm:prSet phldrT="[Text]"/>
      <dgm:spPr/>
      <dgm:t>
        <a:bodyPr/>
        <a:lstStyle/>
        <a:p>
          <a:r>
            <a:rPr lang="en-US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Social Ad Buy</a:t>
          </a:r>
        </a:p>
      </dgm:t>
    </dgm:pt>
    <dgm:pt modelId="{33CD10E9-3640-43A0-AE10-6794ECDD99A4}" type="parTrans" cxnId="{7BB2225B-3BB6-498C-8E55-E9E72BA2E177}">
      <dgm:prSet/>
      <dgm:spPr/>
      <dgm:t>
        <a:bodyPr/>
        <a:lstStyle/>
        <a:p>
          <a:endParaRPr lang="en-US"/>
        </a:p>
      </dgm:t>
    </dgm:pt>
    <dgm:pt modelId="{BD4F0099-7678-4363-8FCD-A2590498C50B}" type="sibTrans" cxnId="{7BB2225B-3BB6-498C-8E55-E9E72BA2E177}">
      <dgm:prSet/>
      <dgm:spPr/>
      <dgm:t>
        <a:bodyPr/>
        <a:lstStyle/>
        <a:p>
          <a:endParaRPr lang="en-US"/>
        </a:p>
      </dgm:t>
    </dgm:pt>
    <dgm:pt modelId="{292D3097-7B68-4194-A27F-AB4B1E73643A}">
      <dgm:prSet phldrT="[Text]"/>
      <dgm:spPr/>
      <dgm:t>
        <a:bodyPr/>
        <a:lstStyle/>
        <a:p>
          <a:r>
            <a:rPr lang="en-US" dirty="0" err="1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SnapChat</a:t>
          </a:r>
          <a:endParaRPr lang="en-US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A3077F3-1A4C-4B9D-8DF8-B6F13FC1D790}" type="parTrans" cxnId="{5D7FDA48-E1FB-4855-9DDC-D703236149B4}">
      <dgm:prSet/>
      <dgm:spPr/>
      <dgm:t>
        <a:bodyPr/>
        <a:lstStyle/>
        <a:p>
          <a:endParaRPr lang="en-US"/>
        </a:p>
      </dgm:t>
    </dgm:pt>
    <dgm:pt modelId="{CF89CC9C-AC8E-4D07-85D8-D75618F3AE51}" type="sibTrans" cxnId="{5D7FDA48-E1FB-4855-9DDC-D703236149B4}">
      <dgm:prSet/>
      <dgm:spPr/>
      <dgm:t>
        <a:bodyPr/>
        <a:lstStyle/>
        <a:p>
          <a:endParaRPr lang="en-US"/>
        </a:p>
      </dgm:t>
    </dgm:pt>
    <dgm:pt modelId="{56478E96-BAD0-464B-A667-CD5904E4F375}">
      <dgm:prSet phldrT="[Text]" custT="1"/>
      <dgm:spPr/>
      <dgm:t>
        <a:bodyPr/>
        <a:lstStyle/>
        <a:p>
          <a:r>
            <a: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PR Campaign</a:t>
          </a:r>
        </a:p>
      </dgm:t>
    </dgm:pt>
    <dgm:pt modelId="{0D83627C-ED72-4AE1-9EE9-2436DC17BCA4}" type="parTrans" cxnId="{65601F59-72C2-45A2-9AE2-4E2CE2C0ED0B}">
      <dgm:prSet/>
      <dgm:spPr/>
      <dgm:t>
        <a:bodyPr/>
        <a:lstStyle/>
        <a:p>
          <a:endParaRPr lang="en-US"/>
        </a:p>
      </dgm:t>
    </dgm:pt>
    <dgm:pt modelId="{5124121C-8E75-44B2-B480-3BB32E1FFF33}" type="sibTrans" cxnId="{65601F59-72C2-45A2-9AE2-4E2CE2C0ED0B}">
      <dgm:prSet/>
      <dgm:spPr/>
      <dgm:t>
        <a:bodyPr/>
        <a:lstStyle/>
        <a:p>
          <a:endParaRPr lang="en-US"/>
        </a:p>
      </dgm:t>
    </dgm:pt>
    <dgm:pt modelId="{FA196AB7-5ACC-4A55-9DB9-B9D065D90217}">
      <dgm:prSet phldrT="[Text]" custT="1"/>
      <dgm:spPr/>
      <dgm:t>
        <a:bodyPr/>
        <a:lstStyle/>
        <a:p>
          <a:r>
            <a: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Partnership Campaign</a:t>
          </a:r>
        </a:p>
      </dgm:t>
    </dgm:pt>
    <dgm:pt modelId="{F5ECF17B-3737-4A90-B1F8-213F80F1CDA2}" type="parTrans" cxnId="{8405EC58-ED03-4495-93B2-7964EEC33090}">
      <dgm:prSet/>
      <dgm:spPr/>
      <dgm:t>
        <a:bodyPr/>
        <a:lstStyle/>
        <a:p>
          <a:endParaRPr lang="en-US"/>
        </a:p>
      </dgm:t>
    </dgm:pt>
    <dgm:pt modelId="{5952185D-CBA4-482F-817E-AFB9E92FB173}" type="sibTrans" cxnId="{8405EC58-ED03-4495-93B2-7964EEC33090}">
      <dgm:prSet/>
      <dgm:spPr/>
      <dgm:t>
        <a:bodyPr/>
        <a:lstStyle/>
        <a:p>
          <a:endParaRPr lang="en-US"/>
        </a:p>
      </dgm:t>
    </dgm:pt>
    <dgm:pt modelId="{26E34674-05AC-400B-988A-2D7C69379C1A}">
      <dgm:prSet phldrT="[Text]" custT="1"/>
      <dgm:spPr/>
      <dgm:t>
        <a:bodyPr/>
        <a:lstStyle/>
        <a:p>
          <a:r>
            <a: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Social Ad Buy</a:t>
          </a:r>
        </a:p>
      </dgm:t>
    </dgm:pt>
    <dgm:pt modelId="{9592FE0C-CC06-4156-8926-9944229939BB}" type="parTrans" cxnId="{882CCB97-1DEF-4F5A-BCE4-98057B3AF73E}">
      <dgm:prSet/>
      <dgm:spPr/>
      <dgm:t>
        <a:bodyPr/>
        <a:lstStyle/>
        <a:p>
          <a:endParaRPr lang="en-US"/>
        </a:p>
      </dgm:t>
    </dgm:pt>
    <dgm:pt modelId="{A702F209-2F26-44CD-B992-210A60DE73B2}" type="sibTrans" cxnId="{882CCB97-1DEF-4F5A-BCE4-98057B3AF73E}">
      <dgm:prSet/>
      <dgm:spPr/>
      <dgm:t>
        <a:bodyPr/>
        <a:lstStyle/>
        <a:p>
          <a:endParaRPr lang="en-US"/>
        </a:p>
      </dgm:t>
    </dgm:pt>
    <dgm:pt modelId="{9AC3FDD0-74F1-4D38-8121-D0BDF965B161}">
      <dgm:prSet phldrT="[Text]" custT="1"/>
      <dgm:spPr/>
      <dgm:t>
        <a:bodyPr/>
        <a:lstStyle/>
        <a:p>
          <a:r>
            <a: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Social Ad Buy</a:t>
          </a:r>
        </a:p>
      </dgm:t>
    </dgm:pt>
    <dgm:pt modelId="{CED39E5B-1CE4-4D43-BAA1-D45A6EE1BD18}" type="parTrans" cxnId="{5F276D20-2714-4B89-B971-F11B468EA865}">
      <dgm:prSet/>
      <dgm:spPr/>
      <dgm:t>
        <a:bodyPr/>
        <a:lstStyle/>
        <a:p>
          <a:endParaRPr lang="en-US"/>
        </a:p>
      </dgm:t>
    </dgm:pt>
    <dgm:pt modelId="{3C54ED3A-3A73-43F3-9490-B4370BC1178E}" type="sibTrans" cxnId="{5F276D20-2714-4B89-B971-F11B468EA865}">
      <dgm:prSet/>
      <dgm:spPr/>
      <dgm:t>
        <a:bodyPr/>
        <a:lstStyle/>
        <a:p>
          <a:endParaRPr lang="en-US"/>
        </a:p>
      </dgm:t>
    </dgm:pt>
    <dgm:pt modelId="{C0170F99-283B-4B81-84CE-F90C39BBA022}">
      <dgm:prSet phldrT="[Text]" custT="1"/>
      <dgm:spPr/>
      <dgm:t>
        <a:bodyPr/>
        <a:lstStyle/>
        <a:p>
          <a:r>
            <a: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YouTube</a:t>
          </a:r>
        </a:p>
      </dgm:t>
    </dgm:pt>
    <dgm:pt modelId="{C9238609-2526-4F8B-8105-07C7FFC6D2DD}" type="parTrans" cxnId="{C483AFCA-3F53-49C2-A8C0-797CBCD923CC}">
      <dgm:prSet/>
      <dgm:spPr/>
      <dgm:t>
        <a:bodyPr/>
        <a:lstStyle/>
        <a:p>
          <a:endParaRPr lang="en-US"/>
        </a:p>
      </dgm:t>
    </dgm:pt>
    <dgm:pt modelId="{0C6DF498-DF01-4982-ACF2-B058BA40C5E2}" type="sibTrans" cxnId="{C483AFCA-3F53-49C2-A8C0-797CBCD923CC}">
      <dgm:prSet/>
      <dgm:spPr/>
      <dgm:t>
        <a:bodyPr/>
        <a:lstStyle/>
        <a:p>
          <a:endParaRPr lang="en-US"/>
        </a:p>
      </dgm:t>
    </dgm:pt>
    <dgm:pt modelId="{9963BF15-B4BD-4BA3-8889-06465F13F73A}">
      <dgm:prSet phldrT="[Text]" custT="1"/>
      <dgm:spPr/>
      <dgm:t>
        <a:bodyPr/>
        <a:lstStyle/>
        <a:p>
          <a:r>
            <a: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School Outreach</a:t>
          </a:r>
        </a:p>
      </dgm:t>
    </dgm:pt>
    <dgm:pt modelId="{27B2EE5B-6C81-4FDA-A265-FEB6A25B83C3}" type="parTrans" cxnId="{385E7DEB-2EBE-4D85-9EB8-3EE20C360B4F}">
      <dgm:prSet/>
      <dgm:spPr/>
      <dgm:t>
        <a:bodyPr/>
        <a:lstStyle/>
        <a:p>
          <a:endParaRPr lang="en-US"/>
        </a:p>
      </dgm:t>
    </dgm:pt>
    <dgm:pt modelId="{6BCB3515-DB44-4C04-AF98-4E230A8D3D1D}" type="sibTrans" cxnId="{385E7DEB-2EBE-4D85-9EB8-3EE20C360B4F}">
      <dgm:prSet/>
      <dgm:spPr/>
      <dgm:t>
        <a:bodyPr/>
        <a:lstStyle/>
        <a:p>
          <a:endParaRPr lang="en-US"/>
        </a:p>
      </dgm:t>
    </dgm:pt>
    <dgm:pt modelId="{3E492FDF-B6B5-40AA-9ECF-B7C1FCB3B9B3}">
      <dgm:prSet phldrT="[Text]" custT="1"/>
      <dgm:spPr/>
      <dgm:t>
        <a:bodyPr/>
        <a:lstStyle/>
        <a:p>
          <a:r>
            <a: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Handouts</a:t>
          </a:r>
        </a:p>
      </dgm:t>
    </dgm:pt>
    <dgm:pt modelId="{CA3CAFF1-92A4-4488-B3A1-AB30AC58BC3B}" type="parTrans" cxnId="{0F03BC68-8F7D-48F6-9D51-AB23976C54D7}">
      <dgm:prSet/>
      <dgm:spPr/>
      <dgm:t>
        <a:bodyPr/>
        <a:lstStyle/>
        <a:p>
          <a:endParaRPr lang="en-US"/>
        </a:p>
      </dgm:t>
    </dgm:pt>
    <dgm:pt modelId="{D9CD5E8A-0689-4AD9-8458-AF56920422C7}" type="sibTrans" cxnId="{0F03BC68-8F7D-48F6-9D51-AB23976C54D7}">
      <dgm:prSet/>
      <dgm:spPr/>
      <dgm:t>
        <a:bodyPr/>
        <a:lstStyle/>
        <a:p>
          <a:endParaRPr lang="en-US"/>
        </a:p>
      </dgm:t>
    </dgm:pt>
    <dgm:pt modelId="{2ACB60A6-0B9C-4A60-8F26-737FC2C8447D}">
      <dgm:prSet phldrT="[Text]" custT="1"/>
      <dgm:spPr/>
      <dgm:t>
        <a:bodyPr/>
        <a:lstStyle/>
        <a:p>
          <a:r>
            <a: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Community Partners</a:t>
          </a:r>
        </a:p>
      </dgm:t>
    </dgm:pt>
    <dgm:pt modelId="{0E219297-FB5E-46BD-AE45-F764967981C1}" type="parTrans" cxnId="{85249F85-748A-418C-A8DD-2882B55B60B3}">
      <dgm:prSet/>
      <dgm:spPr/>
      <dgm:t>
        <a:bodyPr/>
        <a:lstStyle/>
        <a:p>
          <a:endParaRPr lang="en-US"/>
        </a:p>
      </dgm:t>
    </dgm:pt>
    <dgm:pt modelId="{679A8D61-5F06-461A-8952-8D11FB3A28FB}" type="sibTrans" cxnId="{85249F85-748A-418C-A8DD-2882B55B60B3}">
      <dgm:prSet/>
      <dgm:spPr/>
      <dgm:t>
        <a:bodyPr/>
        <a:lstStyle/>
        <a:p>
          <a:endParaRPr lang="en-US"/>
        </a:p>
      </dgm:t>
    </dgm:pt>
    <dgm:pt modelId="{717952C1-464A-4387-A4C8-E99DAA6CB1DE}">
      <dgm:prSet phldrT="[Text]"/>
      <dgm:spPr/>
      <dgm:t>
        <a:bodyPr/>
        <a:lstStyle/>
        <a:p>
          <a:r>
            <a:rPr lang="en-US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YouTube</a:t>
          </a:r>
        </a:p>
      </dgm:t>
    </dgm:pt>
    <dgm:pt modelId="{D1E5E9D4-8695-44F4-9306-63618E7E47AD}" type="parTrans" cxnId="{1BC88552-F39B-46F5-AA9A-52926D4C438F}">
      <dgm:prSet/>
      <dgm:spPr/>
      <dgm:t>
        <a:bodyPr/>
        <a:lstStyle/>
        <a:p>
          <a:endParaRPr lang="en-US"/>
        </a:p>
      </dgm:t>
    </dgm:pt>
    <dgm:pt modelId="{A5E0CB95-DE5A-4337-BB57-FA337E7F8956}" type="sibTrans" cxnId="{1BC88552-F39B-46F5-AA9A-52926D4C438F}">
      <dgm:prSet/>
      <dgm:spPr/>
      <dgm:t>
        <a:bodyPr/>
        <a:lstStyle/>
        <a:p>
          <a:endParaRPr lang="en-US"/>
        </a:p>
      </dgm:t>
    </dgm:pt>
    <dgm:pt modelId="{039FA04B-DA9E-4B02-9CFB-C20A09FD2B0C}">
      <dgm:prSet phldrT="[Text]"/>
      <dgm:spPr/>
      <dgm:t>
        <a:bodyPr/>
        <a:lstStyle/>
        <a:p>
          <a:r>
            <a:rPr lang="en-US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School Outreach</a:t>
          </a:r>
        </a:p>
      </dgm:t>
    </dgm:pt>
    <dgm:pt modelId="{77E7FC3D-4C9E-4444-8923-540D9D722F81}" type="parTrans" cxnId="{6FF3D578-0D39-4FBE-BA23-D28D15D163FC}">
      <dgm:prSet/>
      <dgm:spPr/>
      <dgm:t>
        <a:bodyPr/>
        <a:lstStyle/>
        <a:p>
          <a:endParaRPr lang="en-US"/>
        </a:p>
      </dgm:t>
    </dgm:pt>
    <dgm:pt modelId="{7C58AB89-B72C-48B0-8B3D-078D112156F9}" type="sibTrans" cxnId="{6FF3D578-0D39-4FBE-BA23-D28D15D163FC}">
      <dgm:prSet/>
      <dgm:spPr/>
      <dgm:t>
        <a:bodyPr/>
        <a:lstStyle/>
        <a:p>
          <a:endParaRPr lang="en-US"/>
        </a:p>
      </dgm:t>
    </dgm:pt>
    <dgm:pt modelId="{D23A3557-2328-4A51-9EFC-753544105E51}">
      <dgm:prSet phldrT="[Text]"/>
      <dgm:spPr/>
      <dgm:t>
        <a:bodyPr/>
        <a:lstStyle/>
        <a:p>
          <a:r>
            <a:rPr lang="en-US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Community Partners</a:t>
          </a:r>
        </a:p>
      </dgm:t>
    </dgm:pt>
    <dgm:pt modelId="{D5C7D9B2-3FE3-47AF-A8B4-F84CF64BC677}" type="parTrans" cxnId="{391CFD1D-B17C-4B98-9F28-9F64145B4824}">
      <dgm:prSet/>
      <dgm:spPr/>
      <dgm:t>
        <a:bodyPr/>
        <a:lstStyle/>
        <a:p>
          <a:endParaRPr lang="en-US"/>
        </a:p>
      </dgm:t>
    </dgm:pt>
    <dgm:pt modelId="{BBAC3E0C-EDFC-4C57-BB7C-70BB8A5122E4}" type="sibTrans" cxnId="{391CFD1D-B17C-4B98-9F28-9F64145B4824}">
      <dgm:prSet/>
      <dgm:spPr/>
      <dgm:t>
        <a:bodyPr/>
        <a:lstStyle/>
        <a:p>
          <a:endParaRPr lang="en-US"/>
        </a:p>
      </dgm:t>
    </dgm:pt>
    <dgm:pt modelId="{5CD9ECE0-B50C-4B20-B556-719EE2703FFE}">
      <dgm:prSet phldrT="[Text]"/>
      <dgm:spPr/>
      <dgm:t>
        <a:bodyPr/>
        <a:lstStyle/>
        <a:p>
          <a:r>
            <a:rPr lang="en-US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Handouts</a:t>
          </a:r>
        </a:p>
      </dgm:t>
    </dgm:pt>
    <dgm:pt modelId="{653A64DC-141C-4DF3-97FC-9B1512055B89}" type="parTrans" cxnId="{7400628A-CF56-4A68-8C00-3F7A9DD1B0E8}">
      <dgm:prSet/>
      <dgm:spPr/>
      <dgm:t>
        <a:bodyPr/>
        <a:lstStyle/>
        <a:p>
          <a:endParaRPr lang="en-US"/>
        </a:p>
      </dgm:t>
    </dgm:pt>
    <dgm:pt modelId="{A75DFB73-8CE5-404E-B1FC-3D3C4DCE3B11}" type="sibTrans" cxnId="{7400628A-CF56-4A68-8C00-3F7A9DD1B0E8}">
      <dgm:prSet/>
      <dgm:spPr/>
      <dgm:t>
        <a:bodyPr/>
        <a:lstStyle/>
        <a:p>
          <a:endParaRPr lang="en-US"/>
        </a:p>
      </dgm:t>
    </dgm:pt>
    <dgm:pt modelId="{5FA969A5-3514-4BCC-B2B7-968EC7B2E361}">
      <dgm:prSet phldrT="[Text]" custT="1"/>
      <dgm:spPr/>
      <dgm:t>
        <a:bodyPr/>
        <a:lstStyle/>
        <a:p>
          <a:r>
            <a: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Digital Ad Buy</a:t>
          </a:r>
        </a:p>
      </dgm:t>
    </dgm:pt>
    <dgm:pt modelId="{B65F5F82-8EB0-4070-8C72-AD8AE0DA9036}" type="parTrans" cxnId="{16806DED-DBEC-4A5C-A4C0-6CA960B9C48A}">
      <dgm:prSet/>
      <dgm:spPr/>
      <dgm:t>
        <a:bodyPr/>
        <a:lstStyle/>
        <a:p>
          <a:endParaRPr lang="en-US"/>
        </a:p>
      </dgm:t>
    </dgm:pt>
    <dgm:pt modelId="{B3DC69D5-9802-40FF-98B2-5BCA0EADAF21}" type="sibTrans" cxnId="{16806DED-DBEC-4A5C-A4C0-6CA960B9C48A}">
      <dgm:prSet/>
      <dgm:spPr/>
      <dgm:t>
        <a:bodyPr/>
        <a:lstStyle/>
        <a:p>
          <a:endParaRPr lang="en-US"/>
        </a:p>
      </dgm:t>
    </dgm:pt>
    <dgm:pt modelId="{EA0EE1B7-05C2-445A-A0BC-650DF3D2D631}" type="pres">
      <dgm:prSet presAssocID="{46C0D070-4B6C-4CE3-87E9-3787B3A58FC8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39998639-A1F9-4BF0-9AC6-136963799FE3}" type="pres">
      <dgm:prSet presAssocID="{46C0D070-4B6C-4CE3-87E9-3787B3A58FC8}" presName="cycle" presStyleCnt="0"/>
      <dgm:spPr/>
    </dgm:pt>
    <dgm:pt modelId="{DE4F7777-0309-4933-BEF6-DDD7AC06873F}" type="pres">
      <dgm:prSet presAssocID="{46C0D070-4B6C-4CE3-87E9-3787B3A58FC8}" presName="centerShape" presStyleCnt="0"/>
      <dgm:spPr/>
    </dgm:pt>
    <dgm:pt modelId="{33BAF903-0002-47C2-8C74-B60F3FADC827}" type="pres">
      <dgm:prSet presAssocID="{46C0D070-4B6C-4CE3-87E9-3787B3A58FC8}" presName="connSite" presStyleLbl="node1" presStyleIdx="0" presStyleCnt="4"/>
      <dgm:spPr/>
    </dgm:pt>
    <dgm:pt modelId="{C0229009-0B68-4973-AD4E-0F78B7BBC3A3}" type="pres">
      <dgm:prSet presAssocID="{46C0D070-4B6C-4CE3-87E9-3787B3A58FC8}" presName="visible" presStyleLbl="node1" presStyleIdx="0" presStyleCnt="4"/>
      <dgm:spPr>
        <a:solidFill>
          <a:schemeClr val="bg1"/>
        </a:solidFill>
      </dgm:spPr>
    </dgm:pt>
    <dgm:pt modelId="{0E8CA809-8FDE-4F3D-95A3-01AA8C4B4EBB}" type="pres">
      <dgm:prSet presAssocID="{4EBC7616-4C61-42C5-A4DE-6289718A9E01}" presName="Name25" presStyleLbl="parChTrans1D1" presStyleIdx="0" presStyleCnt="3"/>
      <dgm:spPr/>
    </dgm:pt>
    <dgm:pt modelId="{4D7865CB-96A3-4C8D-BB89-9D3F19B043F0}" type="pres">
      <dgm:prSet presAssocID="{A828A424-64F7-4B9C-81CC-57767D6E6B2F}" presName="node" presStyleCnt="0"/>
      <dgm:spPr/>
    </dgm:pt>
    <dgm:pt modelId="{2A18F742-A1AE-4B10-BE21-45463BAA21E1}" type="pres">
      <dgm:prSet presAssocID="{A828A424-64F7-4B9C-81CC-57767D6E6B2F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BA90179C-657F-4F04-AC33-4E04DBEB0A05}" type="pres">
      <dgm:prSet presAssocID="{A828A424-64F7-4B9C-81CC-57767D6E6B2F}" presName="childNode" presStyleLbl="revTx" presStyleIdx="0" presStyleCnt="3">
        <dgm:presLayoutVars>
          <dgm:bulletEnabled val="1"/>
        </dgm:presLayoutVars>
      </dgm:prSet>
      <dgm:spPr/>
    </dgm:pt>
    <dgm:pt modelId="{B7300DA8-ECF8-4A56-92D1-DCD7345D66BB}" type="pres">
      <dgm:prSet presAssocID="{DF8C237D-0A40-4AC1-A012-89E1070650A1}" presName="Name25" presStyleLbl="parChTrans1D1" presStyleIdx="1" presStyleCnt="3"/>
      <dgm:spPr/>
    </dgm:pt>
    <dgm:pt modelId="{5DFEB8F7-8E38-446C-8E27-E2BF46BDD8FC}" type="pres">
      <dgm:prSet presAssocID="{76C6749A-4834-4C49-A252-31E85EFFCCF2}" presName="node" presStyleCnt="0"/>
      <dgm:spPr/>
    </dgm:pt>
    <dgm:pt modelId="{D76E8F66-9FE6-40FB-93E1-99A48D427C56}" type="pres">
      <dgm:prSet presAssocID="{76C6749A-4834-4C49-A252-31E85EFFCCF2}" presName="parentNode" presStyleLbl="node1" presStyleIdx="2" presStyleCnt="4" custLinFactNeighborX="62928">
        <dgm:presLayoutVars>
          <dgm:chMax val="1"/>
          <dgm:bulletEnabled val="1"/>
        </dgm:presLayoutVars>
      </dgm:prSet>
      <dgm:spPr/>
    </dgm:pt>
    <dgm:pt modelId="{926784BC-23FE-4F0C-ADF7-E5D395BA1A57}" type="pres">
      <dgm:prSet presAssocID="{76C6749A-4834-4C49-A252-31E85EFFCCF2}" presName="childNode" presStyleLbl="revTx" presStyleIdx="1" presStyleCnt="3">
        <dgm:presLayoutVars>
          <dgm:bulletEnabled val="1"/>
        </dgm:presLayoutVars>
      </dgm:prSet>
      <dgm:spPr/>
    </dgm:pt>
    <dgm:pt modelId="{C2955498-61F9-4F6B-8F72-A88BE9ECEB2E}" type="pres">
      <dgm:prSet presAssocID="{BDA0E089-4741-4E1C-A885-94C8A38E7B94}" presName="Name25" presStyleLbl="parChTrans1D1" presStyleIdx="2" presStyleCnt="3"/>
      <dgm:spPr/>
    </dgm:pt>
    <dgm:pt modelId="{CE892A7B-FA5D-4434-8B58-C0165FFDBEDD}" type="pres">
      <dgm:prSet presAssocID="{5F24D34F-6EF9-498A-A99B-F64A6B269EEE}" presName="node" presStyleCnt="0"/>
      <dgm:spPr/>
    </dgm:pt>
    <dgm:pt modelId="{7AA60329-5045-4676-B55A-A3249123DC17}" type="pres">
      <dgm:prSet presAssocID="{5F24D34F-6EF9-498A-A99B-F64A6B269EEE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78F3BF2E-6C9F-45FA-84DB-A41107B1BFFD}" type="pres">
      <dgm:prSet presAssocID="{5F24D34F-6EF9-498A-A99B-F64A6B269EEE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F3D36F07-B74D-44A4-AE3F-60712E291D44}" type="presOf" srcId="{76C6749A-4834-4C49-A252-31E85EFFCCF2}" destId="{D76E8F66-9FE6-40FB-93E1-99A48D427C56}" srcOrd="0" destOrd="0" presId="urn:microsoft.com/office/officeart/2005/8/layout/radial2"/>
    <dgm:cxn modelId="{D37E180D-881A-4D44-A2F2-BE26D98BBCD5}" type="presOf" srcId="{039FA04B-DA9E-4B02-9CFB-C20A09FD2B0C}" destId="{78F3BF2E-6C9F-45FA-84DB-A41107B1BFFD}" srcOrd="0" destOrd="3" presId="urn:microsoft.com/office/officeart/2005/8/layout/radial2"/>
    <dgm:cxn modelId="{EECE1016-6539-4E20-8CA1-082C6355162A}" type="presOf" srcId="{56478E96-BAD0-464B-A667-CD5904E4F375}" destId="{BA90179C-657F-4F04-AC33-4E04DBEB0A05}" srcOrd="0" destOrd="3" presId="urn:microsoft.com/office/officeart/2005/8/layout/radial2"/>
    <dgm:cxn modelId="{5B11701A-7E44-4867-85F4-B272C330B383}" srcId="{76C6749A-4834-4C49-A252-31E85EFFCCF2}" destId="{D1C1A00C-C885-4697-A9B6-B2F1343ADB9D}" srcOrd="0" destOrd="0" parTransId="{19BD37B0-84DA-4783-8C5B-B7F29806B837}" sibTransId="{563105A3-DC0E-46F6-B581-DCEAB7008473}"/>
    <dgm:cxn modelId="{391CFD1D-B17C-4B98-9F28-9F64145B4824}" srcId="{5F24D34F-6EF9-498A-A99B-F64A6B269EEE}" destId="{D23A3557-2328-4A51-9EFC-753544105E51}" srcOrd="5" destOrd="0" parTransId="{D5C7D9B2-3FE3-47AF-A8B4-F84CF64BC677}" sibTransId="{BBAC3E0C-EDFC-4C57-BB7C-70BB8A5122E4}"/>
    <dgm:cxn modelId="{7F79C91F-16D5-40B1-BEB2-DEC126987DA8}" type="presOf" srcId="{D23A3557-2328-4A51-9EFC-753544105E51}" destId="{78F3BF2E-6C9F-45FA-84DB-A41107B1BFFD}" srcOrd="0" destOrd="5" presId="urn:microsoft.com/office/officeart/2005/8/layout/radial2"/>
    <dgm:cxn modelId="{5F276D20-2714-4B89-B971-F11B468EA865}" srcId="{A828A424-64F7-4B9C-81CC-57767D6E6B2F}" destId="{9AC3FDD0-74F1-4D38-8121-D0BDF965B161}" srcOrd="2" destOrd="0" parTransId="{CED39E5B-1CE4-4D43-BAA1-D45A6EE1BD18}" sibTransId="{3C54ED3A-3A73-43F3-9490-B4370BC1178E}"/>
    <dgm:cxn modelId="{4467C82D-182C-4CDC-806A-C49A25554BD4}" srcId="{46C0D070-4B6C-4CE3-87E9-3787B3A58FC8}" destId="{76C6749A-4834-4C49-A252-31E85EFFCCF2}" srcOrd="1" destOrd="0" parTransId="{DF8C237D-0A40-4AC1-A012-89E1070650A1}" sibTransId="{CD42CC70-B580-4415-B24E-8E954493A72E}"/>
    <dgm:cxn modelId="{4B795631-EA64-4B25-B22E-55C8AD9E192D}" type="presOf" srcId="{EA14C070-A0F7-4B2C-BCC5-A0C1A8E83714}" destId="{78F3BF2E-6C9F-45FA-84DB-A41107B1BFFD}" srcOrd="0" destOrd="0" presId="urn:microsoft.com/office/officeart/2005/8/layout/radial2"/>
    <dgm:cxn modelId="{889CBD31-9149-45A4-ABBD-FE10CFE709C0}" srcId="{46C0D070-4B6C-4CE3-87E9-3787B3A58FC8}" destId="{A828A424-64F7-4B9C-81CC-57767D6E6B2F}" srcOrd="0" destOrd="0" parTransId="{4EBC7616-4C61-42C5-A4DE-6289718A9E01}" sibTransId="{7D5FE2B9-FA29-4455-8593-504EAB380EC4}"/>
    <dgm:cxn modelId="{7BB2225B-3BB6-498C-8E55-E9E72BA2E177}" srcId="{5F24D34F-6EF9-498A-A99B-F64A6B269EEE}" destId="{EA14C070-A0F7-4B2C-BCC5-A0C1A8E83714}" srcOrd="0" destOrd="0" parTransId="{33CD10E9-3640-43A0-AE10-6794ECDD99A4}" sibTransId="{BD4F0099-7678-4363-8FCD-A2590498C50B}"/>
    <dgm:cxn modelId="{9E62B662-2088-45D5-B150-95C53714FB4A}" type="presOf" srcId="{3E492FDF-B6B5-40AA-9ECF-B7C1FCB3B9B3}" destId="{926784BC-23FE-4F0C-ADF7-E5D395BA1A57}" srcOrd="0" destOrd="5" presId="urn:microsoft.com/office/officeart/2005/8/layout/radial2"/>
    <dgm:cxn modelId="{975F1C48-6F4B-4EDE-AD0C-8672B23362B0}" type="presOf" srcId="{9AC3FDD0-74F1-4D38-8121-D0BDF965B161}" destId="{BA90179C-657F-4F04-AC33-4E04DBEB0A05}" srcOrd="0" destOrd="2" presId="urn:microsoft.com/office/officeart/2005/8/layout/radial2"/>
    <dgm:cxn modelId="{0F03BC68-8F7D-48F6-9D51-AB23976C54D7}" srcId="{76C6749A-4834-4C49-A252-31E85EFFCCF2}" destId="{3E492FDF-B6B5-40AA-9ECF-B7C1FCB3B9B3}" srcOrd="5" destOrd="0" parTransId="{CA3CAFF1-92A4-4488-B3A1-AB30AC58BC3B}" sibTransId="{D9CD5E8A-0689-4AD9-8458-AF56920422C7}"/>
    <dgm:cxn modelId="{5D7FDA48-E1FB-4855-9DDC-D703236149B4}" srcId="{5F24D34F-6EF9-498A-A99B-F64A6B269EEE}" destId="{292D3097-7B68-4194-A27F-AB4B1E73643A}" srcOrd="1" destOrd="0" parTransId="{6A3077F3-1A4C-4B9D-8DF8-B6F13FC1D790}" sibTransId="{CF89CC9C-AC8E-4D07-85D8-D75618F3AE51}"/>
    <dgm:cxn modelId="{1DFF2D69-39C7-4C96-9039-8493C92B8240}" type="presOf" srcId="{717952C1-464A-4387-A4C8-E99DAA6CB1DE}" destId="{78F3BF2E-6C9F-45FA-84DB-A41107B1BFFD}" srcOrd="0" destOrd="2" presId="urn:microsoft.com/office/officeart/2005/8/layout/radial2"/>
    <dgm:cxn modelId="{1373AA4B-E763-46FF-91FA-69D7C08F68AF}" type="presOf" srcId="{7A95F82C-82D5-47F3-BE13-BF8E5584CB96}" destId="{BA90179C-657F-4F04-AC33-4E04DBEB0A05}" srcOrd="0" destOrd="0" presId="urn:microsoft.com/office/officeart/2005/8/layout/radial2"/>
    <dgm:cxn modelId="{EC21126C-43E1-470F-9127-2421C1C8C416}" srcId="{A828A424-64F7-4B9C-81CC-57767D6E6B2F}" destId="{7A95F82C-82D5-47F3-BE13-BF8E5584CB96}" srcOrd="0" destOrd="0" parTransId="{713EBDF6-E1A2-4E5E-BE25-5DC675ED26AD}" sibTransId="{C615FDA4-6DE8-47A9-B0F5-A2F54DE47983}"/>
    <dgm:cxn modelId="{369A324D-E995-4F34-BE86-C26EF21BA0CA}" type="presOf" srcId="{5F24D34F-6EF9-498A-A99B-F64A6B269EEE}" destId="{7AA60329-5045-4676-B55A-A3249123DC17}" srcOrd="0" destOrd="0" presId="urn:microsoft.com/office/officeart/2005/8/layout/radial2"/>
    <dgm:cxn modelId="{958B736D-45AD-4218-84F7-DD7AE32632DF}" type="presOf" srcId="{5CD9ECE0-B50C-4B20-B556-719EE2703FFE}" destId="{78F3BF2E-6C9F-45FA-84DB-A41107B1BFFD}" srcOrd="0" destOrd="4" presId="urn:microsoft.com/office/officeart/2005/8/layout/radial2"/>
    <dgm:cxn modelId="{B6BA684E-B4EE-476B-817A-3D38B6B6E447}" type="presOf" srcId="{000238C6-8869-40EA-A4D6-576921B718A0}" destId="{926784BC-23FE-4F0C-ADF7-E5D395BA1A57}" srcOrd="0" destOrd="2" presId="urn:microsoft.com/office/officeart/2005/8/layout/radial2"/>
    <dgm:cxn modelId="{77CF1A6F-E95B-4399-9065-D2D61E807749}" type="presOf" srcId="{5FA969A5-3514-4BCC-B2B7-968EC7B2E361}" destId="{BA90179C-657F-4F04-AC33-4E04DBEB0A05}" srcOrd="0" destOrd="1" presId="urn:microsoft.com/office/officeart/2005/8/layout/radial2"/>
    <dgm:cxn modelId="{10BB414F-5E59-41A8-8B41-62D023326BE3}" type="presOf" srcId="{292D3097-7B68-4194-A27F-AB4B1E73643A}" destId="{78F3BF2E-6C9F-45FA-84DB-A41107B1BFFD}" srcOrd="0" destOrd="1" presId="urn:microsoft.com/office/officeart/2005/8/layout/radial2"/>
    <dgm:cxn modelId="{F3CC9450-AA90-4B66-A3CD-2D2867A22EC5}" type="presOf" srcId="{DF8C237D-0A40-4AC1-A012-89E1070650A1}" destId="{B7300DA8-ECF8-4A56-92D1-DCD7345D66BB}" srcOrd="0" destOrd="0" presId="urn:microsoft.com/office/officeart/2005/8/layout/radial2"/>
    <dgm:cxn modelId="{1BC88552-F39B-46F5-AA9A-52926D4C438F}" srcId="{5F24D34F-6EF9-498A-A99B-F64A6B269EEE}" destId="{717952C1-464A-4387-A4C8-E99DAA6CB1DE}" srcOrd="2" destOrd="0" parTransId="{D1E5E9D4-8695-44F4-9306-63618E7E47AD}" sibTransId="{A5E0CB95-DE5A-4337-BB57-FA337E7F8956}"/>
    <dgm:cxn modelId="{080EFA72-E52D-4149-A333-7FB001DABC39}" type="presOf" srcId="{D1C1A00C-C885-4697-A9B6-B2F1343ADB9D}" destId="{926784BC-23FE-4F0C-ADF7-E5D395BA1A57}" srcOrd="0" destOrd="0" presId="urn:microsoft.com/office/officeart/2005/8/layout/radial2"/>
    <dgm:cxn modelId="{B6427A77-1712-4092-AE20-7643022A3874}" type="presOf" srcId="{A828A424-64F7-4B9C-81CC-57767D6E6B2F}" destId="{2A18F742-A1AE-4B10-BE21-45463BAA21E1}" srcOrd="0" destOrd="0" presId="urn:microsoft.com/office/officeart/2005/8/layout/radial2"/>
    <dgm:cxn modelId="{6FF3D578-0D39-4FBE-BA23-D28D15D163FC}" srcId="{5F24D34F-6EF9-498A-A99B-F64A6B269EEE}" destId="{039FA04B-DA9E-4B02-9CFB-C20A09FD2B0C}" srcOrd="3" destOrd="0" parTransId="{77E7FC3D-4C9E-4444-8923-540D9D722F81}" sibTransId="{7C58AB89-B72C-48B0-8B3D-078D112156F9}"/>
    <dgm:cxn modelId="{8405EC58-ED03-4495-93B2-7964EEC33090}" srcId="{A828A424-64F7-4B9C-81CC-57767D6E6B2F}" destId="{FA196AB7-5ACC-4A55-9DB9-B9D065D90217}" srcOrd="4" destOrd="0" parTransId="{F5ECF17B-3737-4A90-B1F8-213F80F1CDA2}" sibTransId="{5952185D-CBA4-482F-817E-AFB9E92FB173}"/>
    <dgm:cxn modelId="{65601F59-72C2-45A2-9AE2-4E2CE2C0ED0B}" srcId="{A828A424-64F7-4B9C-81CC-57767D6E6B2F}" destId="{56478E96-BAD0-464B-A667-CD5904E4F375}" srcOrd="3" destOrd="0" parTransId="{0D83627C-ED72-4AE1-9EE9-2436DC17BCA4}" sibTransId="{5124121C-8E75-44B2-B480-3BB32E1FFF33}"/>
    <dgm:cxn modelId="{CADBE882-E73D-474B-8525-C7DB0F5086D6}" type="presOf" srcId="{26E34674-05AC-400B-988A-2D7C69379C1A}" destId="{926784BC-23FE-4F0C-ADF7-E5D395BA1A57}" srcOrd="0" destOrd="1" presId="urn:microsoft.com/office/officeart/2005/8/layout/radial2"/>
    <dgm:cxn modelId="{85249F85-748A-418C-A8DD-2882B55B60B3}" srcId="{76C6749A-4834-4C49-A252-31E85EFFCCF2}" destId="{2ACB60A6-0B9C-4A60-8F26-737FC2C8447D}" srcOrd="6" destOrd="0" parTransId="{0E219297-FB5E-46BD-AE45-F764967981C1}" sibTransId="{679A8D61-5F06-461A-8952-8D11FB3A28FB}"/>
    <dgm:cxn modelId="{6766F587-A402-4F1D-B5C1-EF474FDE739F}" type="presOf" srcId="{2ACB60A6-0B9C-4A60-8F26-737FC2C8447D}" destId="{926784BC-23FE-4F0C-ADF7-E5D395BA1A57}" srcOrd="0" destOrd="6" presId="urn:microsoft.com/office/officeart/2005/8/layout/radial2"/>
    <dgm:cxn modelId="{7400628A-CF56-4A68-8C00-3F7A9DD1B0E8}" srcId="{5F24D34F-6EF9-498A-A99B-F64A6B269EEE}" destId="{5CD9ECE0-B50C-4B20-B556-719EE2703FFE}" srcOrd="4" destOrd="0" parTransId="{653A64DC-141C-4DF3-97FC-9B1512055B89}" sibTransId="{A75DFB73-8CE5-404E-B1FC-3D3C4DCE3B11}"/>
    <dgm:cxn modelId="{6BABB78B-69ED-4424-B165-EC6BFECF0186}" type="presOf" srcId="{FA196AB7-5ACC-4A55-9DB9-B9D065D90217}" destId="{BA90179C-657F-4F04-AC33-4E04DBEB0A05}" srcOrd="0" destOrd="4" presId="urn:microsoft.com/office/officeart/2005/8/layout/radial2"/>
    <dgm:cxn modelId="{D70E8596-5584-4156-9C24-C03975F9D7DD}" type="presOf" srcId="{9963BF15-B4BD-4BA3-8889-06465F13F73A}" destId="{926784BC-23FE-4F0C-ADF7-E5D395BA1A57}" srcOrd="0" destOrd="4" presId="urn:microsoft.com/office/officeart/2005/8/layout/radial2"/>
    <dgm:cxn modelId="{882CCB97-1DEF-4F5A-BCE4-98057B3AF73E}" srcId="{76C6749A-4834-4C49-A252-31E85EFFCCF2}" destId="{26E34674-05AC-400B-988A-2D7C69379C1A}" srcOrd="1" destOrd="0" parTransId="{9592FE0C-CC06-4156-8926-9944229939BB}" sibTransId="{A702F209-2F26-44CD-B992-210A60DE73B2}"/>
    <dgm:cxn modelId="{302294A5-68F8-4D6E-9506-0045643DEB38}" type="presOf" srcId="{C0170F99-283B-4B81-84CE-F90C39BBA022}" destId="{926784BC-23FE-4F0C-ADF7-E5D395BA1A57}" srcOrd="0" destOrd="3" presId="urn:microsoft.com/office/officeart/2005/8/layout/radial2"/>
    <dgm:cxn modelId="{ECB9AFC5-0384-4977-B8B7-BB2D95B5A16A}" type="presOf" srcId="{BDA0E089-4741-4E1C-A885-94C8A38E7B94}" destId="{C2955498-61F9-4F6B-8F72-A88BE9ECEB2E}" srcOrd="0" destOrd="0" presId="urn:microsoft.com/office/officeart/2005/8/layout/radial2"/>
    <dgm:cxn modelId="{C483AFCA-3F53-49C2-A8C0-797CBCD923CC}" srcId="{76C6749A-4834-4C49-A252-31E85EFFCCF2}" destId="{C0170F99-283B-4B81-84CE-F90C39BBA022}" srcOrd="3" destOrd="0" parTransId="{C9238609-2526-4F8B-8105-07C7FFC6D2DD}" sibTransId="{0C6DF498-DF01-4982-ACF2-B058BA40C5E2}"/>
    <dgm:cxn modelId="{2FBF67E1-A96F-456D-A5A3-32B55DA15460}" srcId="{76C6749A-4834-4C49-A252-31E85EFFCCF2}" destId="{000238C6-8869-40EA-A4D6-576921B718A0}" srcOrd="2" destOrd="0" parTransId="{92EBBCD3-F249-41FF-BD5D-9DFE60557C15}" sibTransId="{2500751D-DC77-4C5D-A981-ACDF0C06D939}"/>
    <dgm:cxn modelId="{AE665EE2-DE45-4209-8374-11151A9692C3}" srcId="{46C0D070-4B6C-4CE3-87E9-3787B3A58FC8}" destId="{5F24D34F-6EF9-498A-A99B-F64A6B269EEE}" srcOrd="2" destOrd="0" parTransId="{BDA0E089-4741-4E1C-A885-94C8A38E7B94}" sibTransId="{CC601AB1-B635-41F2-8061-A5D29289CBF6}"/>
    <dgm:cxn modelId="{385E7DEB-2EBE-4D85-9EB8-3EE20C360B4F}" srcId="{76C6749A-4834-4C49-A252-31E85EFFCCF2}" destId="{9963BF15-B4BD-4BA3-8889-06465F13F73A}" srcOrd="4" destOrd="0" parTransId="{27B2EE5B-6C81-4FDA-A265-FEB6A25B83C3}" sibTransId="{6BCB3515-DB44-4C04-AF98-4E230A8D3D1D}"/>
    <dgm:cxn modelId="{16806DED-DBEC-4A5C-A4C0-6CA960B9C48A}" srcId="{A828A424-64F7-4B9C-81CC-57767D6E6B2F}" destId="{5FA969A5-3514-4BCC-B2B7-968EC7B2E361}" srcOrd="1" destOrd="0" parTransId="{B65F5F82-8EB0-4070-8C72-AD8AE0DA9036}" sibTransId="{B3DC69D5-9802-40FF-98B2-5BCA0EADAF21}"/>
    <dgm:cxn modelId="{D5A087EE-33D4-460D-97FA-8C3C7B4E11F1}" type="presOf" srcId="{4EBC7616-4C61-42C5-A4DE-6289718A9E01}" destId="{0E8CA809-8FDE-4F3D-95A3-01AA8C4B4EBB}" srcOrd="0" destOrd="0" presId="urn:microsoft.com/office/officeart/2005/8/layout/radial2"/>
    <dgm:cxn modelId="{B558CFF1-E3A6-4463-AD13-AE4F6FFB51C0}" type="presOf" srcId="{46C0D070-4B6C-4CE3-87E9-3787B3A58FC8}" destId="{EA0EE1B7-05C2-445A-A0BC-650DF3D2D631}" srcOrd="0" destOrd="0" presId="urn:microsoft.com/office/officeart/2005/8/layout/radial2"/>
    <dgm:cxn modelId="{55A04AD2-DDE4-4396-AB78-42747A84AA77}" type="presParOf" srcId="{EA0EE1B7-05C2-445A-A0BC-650DF3D2D631}" destId="{39998639-A1F9-4BF0-9AC6-136963799FE3}" srcOrd="0" destOrd="0" presId="urn:microsoft.com/office/officeart/2005/8/layout/radial2"/>
    <dgm:cxn modelId="{A38C1180-FE06-461D-94AF-B066F5FF52E7}" type="presParOf" srcId="{39998639-A1F9-4BF0-9AC6-136963799FE3}" destId="{DE4F7777-0309-4933-BEF6-DDD7AC06873F}" srcOrd="0" destOrd="0" presId="urn:microsoft.com/office/officeart/2005/8/layout/radial2"/>
    <dgm:cxn modelId="{3CDA1F06-56FC-47C9-B981-946675EEDC8B}" type="presParOf" srcId="{DE4F7777-0309-4933-BEF6-DDD7AC06873F}" destId="{33BAF903-0002-47C2-8C74-B60F3FADC827}" srcOrd="0" destOrd="0" presId="urn:microsoft.com/office/officeart/2005/8/layout/radial2"/>
    <dgm:cxn modelId="{0A86DBDD-7F22-4153-88D1-129AA263A5F9}" type="presParOf" srcId="{DE4F7777-0309-4933-BEF6-DDD7AC06873F}" destId="{C0229009-0B68-4973-AD4E-0F78B7BBC3A3}" srcOrd="1" destOrd="0" presId="urn:microsoft.com/office/officeart/2005/8/layout/radial2"/>
    <dgm:cxn modelId="{CB80E670-3515-4EFA-9E06-24DFFEAF9363}" type="presParOf" srcId="{39998639-A1F9-4BF0-9AC6-136963799FE3}" destId="{0E8CA809-8FDE-4F3D-95A3-01AA8C4B4EBB}" srcOrd="1" destOrd="0" presId="urn:microsoft.com/office/officeart/2005/8/layout/radial2"/>
    <dgm:cxn modelId="{2CEA5CDD-4606-4EC9-84AB-528D2EF3F3A8}" type="presParOf" srcId="{39998639-A1F9-4BF0-9AC6-136963799FE3}" destId="{4D7865CB-96A3-4C8D-BB89-9D3F19B043F0}" srcOrd="2" destOrd="0" presId="urn:microsoft.com/office/officeart/2005/8/layout/radial2"/>
    <dgm:cxn modelId="{22159074-01E6-48B9-B51F-5E8A2723845E}" type="presParOf" srcId="{4D7865CB-96A3-4C8D-BB89-9D3F19B043F0}" destId="{2A18F742-A1AE-4B10-BE21-45463BAA21E1}" srcOrd="0" destOrd="0" presId="urn:microsoft.com/office/officeart/2005/8/layout/radial2"/>
    <dgm:cxn modelId="{0454ED52-6B3B-4F88-829C-FA03FD2CC122}" type="presParOf" srcId="{4D7865CB-96A3-4C8D-BB89-9D3F19B043F0}" destId="{BA90179C-657F-4F04-AC33-4E04DBEB0A05}" srcOrd="1" destOrd="0" presId="urn:microsoft.com/office/officeart/2005/8/layout/radial2"/>
    <dgm:cxn modelId="{E8E30B3F-A972-42D6-B57D-94330C0E8576}" type="presParOf" srcId="{39998639-A1F9-4BF0-9AC6-136963799FE3}" destId="{B7300DA8-ECF8-4A56-92D1-DCD7345D66BB}" srcOrd="3" destOrd="0" presId="urn:microsoft.com/office/officeart/2005/8/layout/radial2"/>
    <dgm:cxn modelId="{9399B759-C055-4E79-A98C-AB2B60F37927}" type="presParOf" srcId="{39998639-A1F9-4BF0-9AC6-136963799FE3}" destId="{5DFEB8F7-8E38-446C-8E27-E2BF46BDD8FC}" srcOrd="4" destOrd="0" presId="urn:microsoft.com/office/officeart/2005/8/layout/radial2"/>
    <dgm:cxn modelId="{6A3F1870-275C-4076-B501-7D3491E70DC2}" type="presParOf" srcId="{5DFEB8F7-8E38-446C-8E27-E2BF46BDD8FC}" destId="{D76E8F66-9FE6-40FB-93E1-99A48D427C56}" srcOrd="0" destOrd="0" presId="urn:microsoft.com/office/officeart/2005/8/layout/radial2"/>
    <dgm:cxn modelId="{D941E986-482D-4622-8C51-3340E871AF72}" type="presParOf" srcId="{5DFEB8F7-8E38-446C-8E27-E2BF46BDD8FC}" destId="{926784BC-23FE-4F0C-ADF7-E5D395BA1A57}" srcOrd="1" destOrd="0" presId="urn:microsoft.com/office/officeart/2005/8/layout/radial2"/>
    <dgm:cxn modelId="{EE8B90BF-6731-4BF3-A9CF-BF833A66396C}" type="presParOf" srcId="{39998639-A1F9-4BF0-9AC6-136963799FE3}" destId="{C2955498-61F9-4F6B-8F72-A88BE9ECEB2E}" srcOrd="5" destOrd="0" presId="urn:microsoft.com/office/officeart/2005/8/layout/radial2"/>
    <dgm:cxn modelId="{CA4CD09F-3A3F-45FD-A9B2-1595DD76703A}" type="presParOf" srcId="{39998639-A1F9-4BF0-9AC6-136963799FE3}" destId="{CE892A7B-FA5D-4434-8B58-C0165FFDBEDD}" srcOrd="6" destOrd="0" presId="urn:microsoft.com/office/officeart/2005/8/layout/radial2"/>
    <dgm:cxn modelId="{1BCE59A9-7F49-48C8-9D1F-4FD59EB61670}" type="presParOf" srcId="{CE892A7B-FA5D-4434-8B58-C0165FFDBEDD}" destId="{7AA60329-5045-4676-B55A-A3249123DC17}" srcOrd="0" destOrd="0" presId="urn:microsoft.com/office/officeart/2005/8/layout/radial2"/>
    <dgm:cxn modelId="{185FF4EE-FD8D-4DAA-87CC-D3BE2D42BE92}" type="presParOf" srcId="{CE892A7B-FA5D-4434-8B58-C0165FFDBEDD}" destId="{78F3BF2E-6C9F-45FA-84DB-A41107B1BFF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955498-61F9-4F6B-8F72-A88BE9ECEB2E}">
      <dsp:nvSpPr>
        <dsp:cNvPr id="0" name=""/>
        <dsp:cNvSpPr/>
      </dsp:nvSpPr>
      <dsp:spPr>
        <a:xfrm rot="2561875">
          <a:off x="2602462" y="3787682"/>
          <a:ext cx="818816" cy="57128"/>
        </a:xfrm>
        <a:custGeom>
          <a:avLst/>
          <a:gdLst/>
          <a:ahLst/>
          <a:cxnLst/>
          <a:rect l="0" t="0" r="0" b="0"/>
          <a:pathLst>
            <a:path>
              <a:moveTo>
                <a:pt x="0" y="28564"/>
              </a:moveTo>
              <a:lnTo>
                <a:pt x="818816" y="28564"/>
              </a:lnTo>
            </a:path>
          </a:pathLst>
        </a:custGeom>
        <a:noFill/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300DA8-ECF8-4A56-92D1-DCD7345D66BB}">
      <dsp:nvSpPr>
        <dsp:cNvPr id="0" name=""/>
        <dsp:cNvSpPr/>
      </dsp:nvSpPr>
      <dsp:spPr>
        <a:xfrm>
          <a:off x="2710980" y="2672220"/>
          <a:ext cx="1889716" cy="57128"/>
        </a:xfrm>
        <a:custGeom>
          <a:avLst/>
          <a:gdLst/>
          <a:ahLst/>
          <a:cxnLst/>
          <a:rect l="0" t="0" r="0" b="0"/>
          <a:pathLst>
            <a:path>
              <a:moveTo>
                <a:pt x="0" y="28564"/>
              </a:moveTo>
              <a:lnTo>
                <a:pt x="1889716" y="28564"/>
              </a:lnTo>
            </a:path>
          </a:pathLst>
        </a:custGeom>
        <a:noFill/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8CA809-8FDE-4F3D-95A3-01AA8C4B4EBB}">
      <dsp:nvSpPr>
        <dsp:cNvPr id="0" name=""/>
        <dsp:cNvSpPr/>
      </dsp:nvSpPr>
      <dsp:spPr>
        <a:xfrm rot="19038125">
          <a:off x="2602462" y="1556758"/>
          <a:ext cx="818816" cy="57128"/>
        </a:xfrm>
        <a:custGeom>
          <a:avLst/>
          <a:gdLst/>
          <a:ahLst/>
          <a:cxnLst/>
          <a:rect l="0" t="0" r="0" b="0"/>
          <a:pathLst>
            <a:path>
              <a:moveTo>
                <a:pt x="0" y="28564"/>
              </a:moveTo>
              <a:lnTo>
                <a:pt x="818816" y="28564"/>
              </a:lnTo>
            </a:path>
          </a:pathLst>
        </a:custGeom>
        <a:noFill/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229009-0B68-4973-AD4E-0F78B7BBC3A3}">
      <dsp:nvSpPr>
        <dsp:cNvPr id="0" name=""/>
        <dsp:cNvSpPr/>
      </dsp:nvSpPr>
      <dsp:spPr>
        <a:xfrm>
          <a:off x="505805" y="1403623"/>
          <a:ext cx="2594322" cy="2594322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18F742-A1AE-4B10-BE21-45463BAA21E1}">
      <dsp:nvSpPr>
        <dsp:cNvPr id="0" name=""/>
        <dsp:cNvSpPr/>
      </dsp:nvSpPr>
      <dsp:spPr>
        <a:xfrm>
          <a:off x="3106464" y="1603"/>
          <a:ext cx="1556593" cy="1556593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ADULTS</a:t>
          </a:r>
        </a:p>
      </dsp:txBody>
      <dsp:txXfrm>
        <a:off x="3334422" y="229561"/>
        <a:ext cx="1100677" cy="1100677"/>
      </dsp:txXfrm>
    </dsp:sp>
    <dsp:sp modelId="{BA90179C-657F-4F04-AC33-4E04DBEB0A05}">
      <dsp:nvSpPr>
        <dsp:cNvPr id="0" name=""/>
        <dsp:cNvSpPr/>
      </dsp:nvSpPr>
      <dsp:spPr>
        <a:xfrm>
          <a:off x="4818717" y="1603"/>
          <a:ext cx="2334890" cy="1556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Launch Event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Digital Ad Buy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Social Ad Buy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PR Campaign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Partnership Campaign</a:t>
          </a:r>
        </a:p>
      </dsp:txBody>
      <dsp:txXfrm>
        <a:off x="4818717" y="1603"/>
        <a:ext cx="2334890" cy="1556593"/>
      </dsp:txXfrm>
    </dsp:sp>
    <dsp:sp modelId="{D76E8F66-9FE6-40FB-93E1-99A48D427C56}">
      <dsp:nvSpPr>
        <dsp:cNvPr id="0" name=""/>
        <dsp:cNvSpPr/>
      </dsp:nvSpPr>
      <dsp:spPr>
        <a:xfrm>
          <a:off x="4600696" y="1922488"/>
          <a:ext cx="1556593" cy="1556593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HIGH-SCHOOL STUDENTS</a:t>
          </a:r>
        </a:p>
      </dsp:txBody>
      <dsp:txXfrm>
        <a:off x="4828654" y="2150446"/>
        <a:ext cx="1100677" cy="1100677"/>
      </dsp:txXfrm>
    </dsp:sp>
    <dsp:sp modelId="{926784BC-23FE-4F0C-ADF7-E5D395BA1A57}">
      <dsp:nvSpPr>
        <dsp:cNvPr id="0" name=""/>
        <dsp:cNvSpPr/>
      </dsp:nvSpPr>
      <dsp:spPr>
        <a:xfrm>
          <a:off x="6312950" y="1922488"/>
          <a:ext cx="2334890" cy="1556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Digital Ad Buy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Social Ad Buy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SnapChat</a:t>
          </a:r>
          <a:endParaRPr lang="en-US" sz="1600" kern="12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YouTube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School Outreach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Handouts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Community Partners</a:t>
          </a:r>
        </a:p>
      </dsp:txBody>
      <dsp:txXfrm>
        <a:off x="6312950" y="1922488"/>
        <a:ext cx="2334890" cy="1556593"/>
      </dsp:txXfrm>
    </dsp:sp>
    <dsp:sp modelId="{7AA60329-5045-4676-B55A-A3249123DC17}">
      <dsp:nvSpPr>
        <dsp:cNvPr id="0" name=""/>
        <dsp:cNvSpPr/>
      </dsp:nvSpPr>
      <dsp:spPr>
        <a:xfrm>
          <a:off x="3106464" y="3843372"/>
          <a:ext cx="1556593" cy="1556593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MIDDLE-SCHOOL STUDENTS</a:t>
          </a:r>
        </a:p>
      </dsp:txBody>
      <dsp:txXfrm>
        <a:off x="3334422" y="4071330"/>
        <a:ext cx="1100677" cy="1100677"/>
      </dsp:txXfrm>
    </dsp:sp>
    <dsp:sp modelId="{78F3BF2E-6C9F-45FA-84DB-A41107B1BFFD}">
      <dsp:nvSpPr>
        <dsp:cNvPr id="0" name=""/>
        <dsp:cNvSpPr/>
      </dsp:nvSpPr>
      <dsp:spPr>
        <a:xfrm>
          <a:off x="4818717" y="3843372"/>
          <a:ext cx="2334890" cy="1556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Social Ad Buy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SnapChat</a:t>
          </a:r>
          <a:endParaRPr lang="en-US" sz="1600" kern="12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YouTube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School Outreach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Handouts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Community Partners</a:t>
          </a:r>
        </a:p>
      </dsp:txBody>
      <dsp:txXfrm>
        <a:off x="4818717" y="3843372"/>
        <a:ext cx="2334890" cy="1556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358170" latinLnBrk="0">
      <a:lnSpc>
        <a:spcPct val="117999"/>
      </a:lnSpc>
      <a:defRPr sz="1723">
        <a:latin typeface="Helvetica Neue"/>
        <a:ea typeface="Helvetica Neue"/>
        <a:cs typeface="Helvetica Neue"/>
        <a:sym typeface="Helvetica Neue"/>
      </a:defRPr>
    </a:lvl1pPr>
    <a:lvl2pPr indent="179085" defTabSz="358170" latinLnBrk="0">
      <a:lnSpc>
        <a:spcPct val="117999"/>
      </a:lnSpc>
      <a:defRPr sz="1723">
        <a:latin typeface="Helvetica Neue"/>
        <a:ea typeface="Helvetica Neue"/>
        <a:cs typeface="Helvetica Neue"/>
        <a:sym typeface="Helvetica Neue"/>
      </a:defRPr>
    </a:lvl2pPr>
    <a:lvl3pPr indent="358170" defTabSz="358170" latinLnBrk="0">
      <a:lnSpc>
        <a:spcPct val="117999"/>
      </a:lnSpc>
      <a:defRPr sz="1723">
        <a:latin typeface="Helvetica Neue"/>
        <a:ea typeface="Helvetica Neue"/>
        <a:cs typeface="Helvetica Neue"/>
        <a:sym typeface="Helvetica Neue"/>
      </a:defRPr>
    </a:lvl3pPr>
    <a:lvl4pPr indent="537256" defTabSz="358170" latinLnBrk="0">
      <a:lnSpc>
        <a:spcPct val="117999"/>
      </a:lnSpc>
      <a:defRPr sz="1723">
        <a:latin typeface="Helvetica Neue"/>
        <a:ea typeface="Helvetica Neue"/>
        <a:cs typeface="Helvetica Neue"/>
        <a:sym typeface="Helvetica Neue"/>
      </a:defRPr>
    </a:lvl4pPr>
    <a:lvl5pPr indent="716341" defTabSz="358170" latinLnBrk="0">
      <a:lnSpc>
        <a:spcPct val="117999"/>
      </a:lnSpc>
      <a:defRPr sz="1723">
        <a:latin typeface="Helvetica Neue"/>
        <a:ea typeface="Helvetica Neue"/>
        <a:cs typeface="Helvetica Neue"/>
        <a:sym typeface="Helvetica Neue"/>
      </a:defRPr>
    </a:lvl5pPr>
    <a:lvl6pPr indent="895426" defTabSz="358170" latinLnBrk="0">
      <a:lnSpc>
        <a:spcPct val="117999"/>
      </a:lnSpc>
      <a:defRPr sz="1723">
        <a:latin typeface="Helvetica Neue"/>
        <a:ea typeface="Helvetica Neue"/>
        <a:cs typeface="Helvetica Neue"/>
        <a:sym typeface="Helvetica Neue"/>
      </a:defRPr>
    </a:lvl6pPr>
    <a:lvl7pPr indent="1074511" defTabSz="358170" latinLnBrk="0">
      <a:lnSpc>
        <a:spcPct val="117999"/>
      </a:lnSpc>
      <a:defRPr sz="1723">
        <a:latin typeface="Helvetica Neue"/>
        <a:ea typeface="Helvetica Neue"/>
        <a:cs typeface="Helvetica Neue"/>
        <a:sym typeface="Helvetica Neue"/>
      </a:defRPr>
    </a:lvl7pPr>
    <a:lvl8pPr indent="1253597" defTabSz="358170" latinLnBrk="0">
      <a:lnSpc>
        <a:spcPct val="117999"/>
      </a:lnSpc>
      <a:defRPr sz="1723">
        <a:latin typeface="Helvetica Neue"/>
        <a:ea typeface="Helvetica Neue"/>
        <a:cs typeface="Helvetica Neue"/>
        <a:sym typeface="Helvetica Neue"/>
      </a:defRPr>
    </a:lvl8pPr>
    <a:lvl9pPr indent="1432682" defTabSz="358170" latinLnBrk="0">
      <a:lnSpc>
        <a:spcPct val="117999"/>
      </a:lnSpc>
      <a:defRPr sz="1723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286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645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793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693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276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66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501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586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869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79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92970" y="1151930"/>
            <a:ext cx="7358062" cy="232171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70" y="3545086"/>
            <a:ext cx="7358062" cy="79474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1pPr>
            <a:lvl2pPr marL="0" indent="160725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2pPr>
            <a:lvl3pPr marL="0" indent="321449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3pPr>
            <a:lvl4pPr marL="0" indent="482176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4pPr>
            <a:lvl5pPr marL="0" indent="642900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7"/>
          <p:cNvSpPr/>
          <p:nvPr/>
        </p:nvSpPr>
        <p:spPr>
          <a:xfrm>
            <a:off x="-1" y="857251"/>
            <a:ext cx="9144001" cy="3429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09549">
              <a:defRPr sz="3400" b="0">
                <a:latin typeface="Calibri"/>
                <a:ea typeface="Calibri"/>
                <a:cs typeface="Calibri"/>
                <a:sym typeface="Calibri"/>
              </a:defRPr>
            </a:pPr>
            <a:endParaRPr sz="2391" b="0" i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200465" y="1067480"/>
            <a:ext cx="8691125" cy="404623"/>
          </a:xfrm>
          <a:prstGeom prst="rect">
            <a:avLst/>
          </a:prstGeom>
        </p:spPr>
        <p:txBody>
          <a:bodyPr lIns="48767" tIns="48767" rIns="48767" bIns="48767" anchor="t"/>
          <a:lstStyle>
            <a:lvl1pPr algn="l" defTabSz="609549">
              <a:defRPr sz="2672" b="1">
                <a:solidFill>
                  <a:srgbClr val="2320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95876" y="5532582"/>
            <a:ext cx="340540" cy="336372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l" defTabSz="1219098">
              <a:defRPr sz="1546" b="1">
                <a:solidFill>
                  <a:srgbClr val="2320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92970" y="1151930"/>
            <a:ext cx="7358062" cy="232171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70" y="3545086"/>
            <a:ext cx="7358062" cy="79474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1pPr>
            <a:lvl2pPr marL="0" indent="160725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2pPr>
            <a:lvl3pPr marL="0" indent="321449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3pPr>
            <a:lvl4pPr marL="0" indent="482176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4pPr>
            <a:lvl5pPr marL="0" indent="642900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0025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70" y="2268142"/>
            <a:ext cx="7358062" cy="232171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4488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6" y="446484"/>
            <a:ext cx="3750469" cy="57775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9727" y="446485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8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7" y="3321845"/>
            <a:ext cx="3750469" cy="2893218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1pPr>
            <a:lvl2pPr marL="0" indent="160725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2pPr>
            <a:lvl3pPr marL="0" indent="321449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3pPr>
            <a:lvl4pPr marL="0" indent="482176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4pPr>
            <a:lvl5pPr marL="0" indent="642900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3582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583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1293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723806" y="1821657"/>
            <a:ext cx="3750469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727" y="1821657"/>
            <a:ext cx="3750469" cy="4420196"/>
          </a:xfrm>
          <a:prstGeom prst="rect">
            <a:avLst/>
          </a:prstGeom>
        </p:spPr>
        <p:txBody>
          <a:bodyPr/>
          <a:lstStyle>
            <a:lvl1pPr marL="241087" indent="-241087">
              <a:spcBef>
                <a:spcPts val="2249"/>
              </a:spcBef>
              <a:defRPr sz="1969"/>
            </a:lvl1pPr>
            <a:lvl2pPr marL="482176" indent="-241087">
              <a:spcBef>
                <a:spcPts val="2249"/>
              </a:spcBef>
              <a:defRPr sz="1969"/>
            </a:lvl2pPr>
            <a:lvl3pPr marL="723263" indent="-241087">
              <a:spcBef>
                <a:spcPts val="2249"/>
              </a:spcBef>
              <a:defRPr sz="1969"/>
            </a:lvl3pPr>
            <a:lvl4pPr marL="964349" indent="-241087">
              <a:spcBef>
                <a:spcPts val="2249"/>
              </a:spcBef>
              <a:defRPr sz="1969"/>
            </a:lvl4pPr>
            <a:lvl5pPr marL="1205437" indent="-241087">
              <a:spcBef>
                <a:spcPts val="2249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22143" y="6536532"/>
            <a:ext cx="294953" cy="275717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6280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8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169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723806" y="3580805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723806" y="625079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669727" y="625079"/>
            <a:ext cx="3750469" cy="56078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5691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70" y="2268142"/>
            <a:ext cx="7358062" cy="232171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2970" y="4473774"/>
            <a:ext cx="7358062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892970" y="2979432"/>
            <a:ext cx="7358062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5937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494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5309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7"/>
          <p:cNvSpPr/>
          <p:nvPr/>
        </p:nvSpPr>
        <p:spPr>
          <a:xfrm>
            <a:off x="-1" y="857251"/>
            <a:ext cx="9144001" cy="3429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09549">
              <a:defRPr sz="3400" b="0">
                <a:latin typeface="Calibri"/>
                <a:ea typeface="Calibri"/>
                <a:cs typeface="Calibri"/>
                <a:sym typeface="Calibri"/>
              </a:defRPr>
            </a:pPr>
            <a:endParaRPr sz="2391" b="0" i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200465" y="1067480"/>
            <a:ext cx="8691125" cy="404623"/>
          </a:xfrm>
          <a:prstGeom prst="rect">
            <a:avLst/>
          </a:prstGeom>
        </p:spPr>
        <p:txBody>
          <a:bodyPr lIns="48767" tIns="48767" rIns="48767" bIns="48767" anchor="t"/>
          <a:lstStyle>
            <a:lvl1pPr algn="l" defTabSz="609549">
              <a:defRPr sz="2672" b="1">
                <a:solidFill>
                  <a:srgbClr val="2320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95876" y="5532582"/>
            <a:ext cx="340540" cy="336372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l" defTabSz="1219098">
              <a:defRPr sz="1546" b="1">
                <a:solidFill>
                  <a:srgbClr val="2320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419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7"/>
          <p:cNvSpPr/>
          <p:nvPr/>
        </p:nvSpPr>
        <p:spPr>
          <a:xfrm>
            <a:off x="-1" y="857251"/>
            <a:ext cx="9144001" cy="3429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09549">
              <a:defRPr sz="3400" b="0">
                <a:latin typeface="Calibri"/>
                <a:ea typeface="Calibri"/>
                <a:cs typeface="Calibri"/>
                <a:sym typeface="Calibri"/>
              </a:defRPr>
            </a:pPr>
            <a:endParaRPr sz="2391" b="0" i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7" name="Rectangle 1"/>
          <p:cNvSpPr/>
          <p:nvPr/>
        </p:nvSpPr>
        <p:spPr>
          <a:xfrm>
            <a:off x="-1" y="857251"/>
            <a:ext cx="9144001" cy="51435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09549">
              <a:defRPr sz="3400" b="0">
                <a:latin typeface="Calibri"/>
                <a:ea typeface="Calibri"/>
                <a:cs typeface="Calibri"/>
                <a:sym typeface="Calibri"/>
              </a:defRPr>
            </a:pPr>
            <a:endParaRPr sz="2391" b="0" i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idx="1"/>
          </p:nvPr>
        </p:nvSpPr>
        <p:spPr>
          <a:xfrm>
            <a:off x="661989" y="1862582"/>
            <a:ext cx="7820026" cy="3498408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0" indent="0" defTabSz="609549">
              <a:spcBef>
                <a:spcPts val="985"/>
              </a:spcBef>
              <a:buSzTx/>
              <a:buNone/>
              <a:defRPr sz="4078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75936" indent="-647347" defTabSz="609549">
              <a:spcBef>
                <a:spcPts val="985"/>
              </a:spcBef>
              <a:buSzPct val="90000"/>
              <a:defRPr sz="4078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47682" indent="-690504" defTabSz="609549">
              <a:spcBef>
                <a:spcPts val="985"/>
              </a:spcBef>
              <a:buSzPct val="90000"/>
              <a:defRPr sz="4078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976272" indent="-690504" defTabSz="609549">
              <a:spcBef>
                <a:spcPts val="985"/>
              </a:spcBef>
              <a:buSzPct val="90000"/>
              <a:defRPr sz="4078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92397" indent="-478040" defTabSz="609549">
              <a:spcBef>
                <a:spcPts val="985"/>
              </a:spcBef>
              <a:buSzPct val="90000"/>
              <a:defRPr sz="4078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95876" y="5532582"/>
            <a:ext cx="340540" cy="336372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l" defTabSz="1219098">
              <a:defRPr sz="1546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9092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6" y="446484"/>
            <a:ext cx="3750469" cy="57775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9727" y="446485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8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7" y="3321845"/>
            <a:ext cx="3750469" cy="2893218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1pPr>
            <a:lvl2pPr marL="0" indent="160725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2pPr>
            <a:lvl3pPr marL="0" indent="321449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3pPr>
            <a:lvl4pPr marL="0" indent="482176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4pPr>
            <a:lvl5pPr marL="0" indent="642900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723806" y="1821657"/>
            <a:ext cx="3750469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727" y="1821657"/>
            <a:ext cx="3750469" cy="4420196"/>
          </a:xfrm>
          <a:prstGeom prst="rect">
            <a:avLst/>
          </a:prstGeom>
        </p:spPr>
        <p:txBody>
          <a:bodyPr/>
          <a:lstStyle>
            <a:lvl1pPr marL="241087" indent="-241087">
              <a:spcBef>
                <a:spcPts val="2249"/>
              </a:spcBef>
              <a:defRPr sz="1969"/>
            </a:lvl1pPr>
            <a:lvl2pPr marL="482176" indent="-241087">
              <a:spcBef>
                <a:spcPts val="2249"/>
              </a:spcBef>
              <a:defRPr sz="1969"/>
            </a:lvl2pPr>
            <a:lvl3pPr marL="723263" indent="-241087">
              <a:spcBef>
                <a:spcPts val="2249"/>
              </a:spcBef>
              <a:defRPr sz="1969"/>
            </a:lvl3pPr>
            <a:lvl4pPr marL="964349" indent="-241087">
              <a:spcBef>
                <a:spcPts val="2249"/>
              </a:spcBef>
              <a:defRPr sz="1969"/>
            </a:lvl4pPr>
            <a:lvl5pPr marL="1205437" indent="-241087">
              <a:spcBef>
                <a:spcPts val="2249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22143" y="6536532"/>
            <a:ext cx="294953" cy="275717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723806" y="3580805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723806" y="625079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669727" y="625079"/>
            <a:ext cx="3750469" cy="56078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2970" y="4473774"/>
            <a:ext cx="7358062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892970" y="2979432"/>
            <a:ext cx="7358062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8" y="178594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8" y="1821657"/>
            <a:ext cx="7804547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1381" y="6536532"/>
            <a:ext cx="256480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125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lvl1pPr marL="0" marR="0" indent="0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160725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21449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82176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42900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803625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64349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125075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85799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1" marR="0" indent="-312521" algn="l" defTabSz="41074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49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42" marR="0" indent="-312521" algn="l" defTabSz="41074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49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62" marR="0" indent="-312521" algn="l" defTabSz="41074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49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083" marR="0" indent="-312521" algn="l" defTabSz="41074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49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04" marR="0" indent="-312521" algn="l" defTabSz="41074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49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25" marR="0" indent="-312521" algn="l" defTabSz="41074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49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45" marR="0" indent="-312521" algn="l" defTabSz="41074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49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165" marR="0" indent="-312521" algn="l" defTabSz="41074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49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687" marR="0" indent="-312521" algn="l" defTabSz="41074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49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60725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21449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82176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42900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03625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64349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125075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85799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8" y="178594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8" y="1821657"/>
            <a:ext cx="7804547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1381" y="6536532"/>
            <a:ext cx="256480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125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93398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lvl1pPr marL="0" marR="0" indent="0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160725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21449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82176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42900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803625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64349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125075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85799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1" marR="0" indent="-312521" algn="l" defTabSz="41074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49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42" marR="0" indent="-312521" algn="l" defTabSz="41074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49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62" marR="0" indent="-312521" algn="l" defTabSz="41074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49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083" marR="0" indent="-312521" algn="l" defTabSz="41074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49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04" marR="0" indent="-312521" algn="l" defTabSz="41074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49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25" marR="0" indent="-312521" algn="l" defTabSz="41074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49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45" marR="0" indent="-312521" algn="l" defTabSz="41074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49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165" marR="0" indent="-312521" algn="l" defTabSz="41074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49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687" marR="0" indent="-312521" algn="l" defTabSz="41074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49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60725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21449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82176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42900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03625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64349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125075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85799" algn="ctr" defTabSz="410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tiff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20.tiff"/><Relationship Id="rId5" Type="http://schemas.openxmlformats.org/officeDocument/2006/relationships/image" Target="../media/image15.jpeg"/><Relationship Id="rId10" Type="http://schemas.openxmlformats.org/officeDocument/2006/relationships/image" Target="../media/image19.tiff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">
            <a:extLst>
              <a:ext uri="{FF2B5EF4-FFF2-40B4-BE49-F238E27FC236}">
                <a16:creationId xmlns:a16="http://schemas.microsoft.com/office/drawing/2014/main" id="{CA3395C0-AEB9-7847-BE85-0C7D8DFA822C}"/>
              </a:ext>
            </a:extLst>
          </p:cNvPr>
          <p:cNvSpPr/>
          <p:nvPr/>
        </p:nvSpPr>
        <p:spPr>
          <a:xfrm flipH="1">
            <a:off x="4751295" y="0"/>
            <a:ext cx="1813072" cy="3020415"/>
          </a:xfrm>
          <a:prstGeom prst="rect">
            <a:avLst/>
          </a:prstGeom>
          <a:gradFill flip="none" rotWithShape="1">
            <a:gsLst>
              <a:gs pos="0">
                <a:srgbClr val="1B86CA"/>
              </a:gs>
              <a:gs pos="100000">
                <a:srgbClr val="0A5BAF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/>
            <a:endParaRPr sz="1212" b="0">
              <a:solidFill>
                <a:schemeClr val="accent1">
                  <a:lumOff val="16847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Rectangle">
            <a:extLst>
              <a:ext uri="{FF2B5EF4-FFF2-40B4-BE49-F238E27FC236}">
                <a16:creationId xmlns:a16="http://schemas.microsoft.com/office/drawing/2014/main" id="{70A536EB-578B-0F49-8FA8-3C8B81DEE05E}"/>
              </a:ext>
            </a:extLst>
          </p:cNvPr>
          <p:cNvSpPr/>
          <p:nvPr/>
        </p:nvSpPr>
        <p:spPr>
          <a:xfrm flipH="1">
            <a:off x="2907824" y="0"/>
            <a:ext cx="1813072" cy="3020415"/>
          </a:xfrm>
          <a:prstGeom prst="rect">
            <a:avLst/>
          </a:prstGeom>
          <a:solidFill>
            <a:srgbClr val="FFC72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/>
            <a:endParaRPr sz="1212" b="0">
              <a:solidFill>
                <a:schemeClr val="accent1">
                  <a:lumOff val="16847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9EF01E7C-0815-3544-8C88-585056B6F702}"/>
              </a:ext>
            </a:extLst>
          </p:cNvPr>
          <p:cNvSpPr/>
          <p:nvPr/>
        </p:nvSpPr>
        <p:spPr>
          <a:xfrm flipH="1">
            <a:off x="1062155" y="0"/>
            <a:ext cx="1813072" cy="3020415"/>
          </a:xfrm>
          <a:prstGeom prst="rect">
            <a:avLst/>
          </a:prstGeom>
          <a:solidFill>
            <a:srgbClr val="E86C31"/>
          </a:solidFill>
        </p:spPr>
        <p:txBody>
          <a:bodyPr lIns="35719" tIns="35719" rIns="35719" bIns="35719" anchor="ctr"/>
          <a:lstStyle/>
          <a:p>
            <a:pPr algn="ctr"/>
            <a:endParaRPr sz="1212" b="0">
              <a:solidFill>
                <a:schemeClr val="accent1">
                  <a:lumOff val="16847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EC2F9B1F-7BD1-6149-A03B-82C9894780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602" y="1858137"/>
            <a:ext cx="1551171" cy="1083971"/>
          </a:xfrm>
          <a:prstGeom prst="rect">
            <a:avLst/>
          </a:prstGeom>
          <a:noFill/>
          <a:ln w="12700">
            <a:miter lim="400000"/>
          </a:ln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7FABAF-C4AE-184E-A798-A90B67E62AA9}"/>
              </a:ext>
            </a:extLst>
          </p:cNvPr>
          <p:cNvCxnSpPr>
            <a:cxnSpLocks/>
          </p:cNvCxnSpPr>
          <p:nvPr/>
        </p:nvCxnSpPr>
        <p:spPr>
          <a:xfrm>
            <a:off x="1302424" y="2980487"/>
            <a:ext cx="3265595" cy="0"/>
          </a:xfrm>
          <a:prstGeom prst="line">
            <a:avLst/>
          </a:prstGeom>
          <a:solidFill>
            <a:schemeClr val="bg2">
              <a:lumMod val="50000"/>
            </a:schemeClr>
          </a:solidFill>
          <a:ln w="19050" cap="flat">
            <a:noFill/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Rectangle">
            <a:extLst>
              <a:ext uri="{FF2B5EF4-FFF2-40B4-BE49-F238E27FC236}">
                <a16:creationId xmlns:a16="http://schemas.microsoft.com/office/drawing/2014/main" id="{E9B7C18C-EA90-C64F-B31F-E9DBD0696AC1}"/>
              </a:ext>
            </a:extLst>
          </p:cNvPr>
          <p:cNvSpPr/>
          <p:nvPr/>
        </p:nvSpPr>
        <p:spPr>
          <a:xfrm flipH="1">
            <a:off x="-6" y="11080376"/>
            <a:ext cx="7315200" cy="215153"/>
          </a:xfrm>
          <a:prstGeom prst="rect">
            <a:avLst/>
          </a:prstGeom>
          <a:gradFill flip="none" rotWithShape="1">
            <a:gsLst>
              <a:gs pos="0">
                <a:srgbClr val="1B86CA"/>
              </a:gs>
              <a:gs pos="100000">
                <a:srgbClr val="0A5BAF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/>
            <a:endParaRPr sz="1212" b="0">
              <a:solidFill>
                <a:schemeClr val="accent1">
                  <a:lumOff val="16847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36091D-F35F-784B-AA4A-8372B9C71A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677" y="1853270"/>
            <a:ext cx="1676941" cy="9697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3A30A3-4AE4-3D40-8059-160AC5951425}"/>
              </a:ext>
            </a:extLst>
          </p:cNvPr>
          <p:cNvSpPr txBox="1"/>
          <p:nvPr/>
        </p:nvSpPr>
        <p:spPr>
          <a:xfrm>
            <a:off x="981399" y="3309901"/>
            <a:ext cx="6456896" cy="18312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noAutofit/>
          </a:bodyPr>
          <a:lstStyle/>
          <a:p>
            <a:pPr defTabSz="687311"/>
            <a:r>
              <a:rPr lang="en-US" sz="5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CAMPAIGN OVERVIEW</a:t>
            </a:r>
          </a:p>
          <a:p>
            <a:pPr defTabSz="531085">
              <a:lnSpc>
                <a:spcPts val="2637"/>
              </a:lnSpc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531085">
              <a:lnSpc>
                <a:spcPts val="2637"/>
              </a:lnSpc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TEEN VAPING AWARENESS CAMPAIGN</a:t>
            </a:r>
          </a:p>
          <a:p>
            <a:pPr defTabSz="531085">
              <a:lnSpc>
                <a:spcPts val="2637"/>
              </a:lnSpc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Jacksonville, FL</a:t>
            </a:r>
          </a:p>
          <a:p>
            <a:pPr defTabSz="531085">
              <a:lnSpc>
                <a:spcPts val="2637"/>
              </a:lnSpc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531085">
              <a:lnSpc>
                <a:spcPts val="2637"/>
              </a:lnSpc>
            </a:pPr>
            <a:r>
              <a:rPr lang="en-US" sz="1800" b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 2,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722EC1-326F-7546-8A10-AB8BC719B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154" y="1913143"/>
            <a:ext cx="1333500" cy="901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E2361B1-F2B6-2D43-870D-1EBE3EBF55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074909" y="8510299"/>
            <a:ext cx="4576574" cy="337913"/>
          </a:xfrm>
        </p:spPr>
        <p:txBody>
          <a:bodyPr/>
          <a:lstStyle/>
          <a:p>
            <a:pPr algn="r"/>
            <a:r>
              <a:rPr lang="en-US" sz="1529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UNDERSTANDING THE NEEDS AND GOALS. </a:t>
            </a:r>
            <a:fld id="{86CB4B4D-7CA3-9044-876B-883B54F8677D}" type="slidenum">
              <a:rPr lang="en-US" sz="1529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algn="r"/>
              <a:t>10</a:t>
            </a:fld>
            <a:endParaRPr lang="en-US" sz="1529" dirty="0">
              <a:solidFill>
                <a:schemeClr val="tx2">
                  <a:lumMod val="1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9240149C-5411-E34C-BFF8-AE0341B5EE97}"/>
              </a:ext>
            </a:extLst>
          </p:cNvPr>
          <p:cNvSpPr/>
          <p:nvPr/>
        </p:nvSpPr>
        <p:spPr>
          <a:xfrm flipH="1">
            <a:off x="-5" y="8592671"/>
            <a:ext cx="4840941" cy="215153"/>
          </a:xfrm>
          <a:prstGeom prst="rect">
            <a:avLst/>
          </a:prstGeom>
          <a:gradFill flip="none" rotWithShape="1">
            <a:gsLst>
              <a:gs pos="0">
                <a:srgbClr val="1B86CA"/>
              </a:gs>
              <a:gs pos="100000">
                <a:srgbClr val="0A5BAF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defRPr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12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9CF75D-37A7-D94C-9509-D7A132B7330D}"/>
              </a:ext>
            </a:extLst>
          </p:cNvPr>
          <p:cNvSpPr txBox="1"/>
          <p:nvPr/>
        </p:nvSpPr>
        <p:spPr>
          <a:xfrm>
            <a:off x="8399416" y="6539964"/>
            <a:ext cx="251672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fld id="{31C29B64-98F4-A945-A147-A46DDB19F91B}" type="slidenum">
              <a:rPr kumimoji="0" lang="en-US" sz="1400" i="0" u="none" strike="noStrike" cap="none" spc="0" normalizeH="0" baseline="0" smtClean="0">
                <a:ln>
                  <a:noFill/>
                </a:ln>
                <a:solidFill>
                  <a:srgbClr val="0A5BA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10</a:t>
            </a:fld>
            <a:endParaRPr kumimoji="0" lang="en-US" sz="1400" i="0" u="none" strike="noStrike" cap="none" spc="0" normalizeH="0" baseline="0" dirty="0">
              <a:ln>
                <a:noFill/>
              </a:ln>
              <a:solidFill>
                <a:srgbClr val="0A5BA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C23B32-C7D9-FE48-A6A9-511B4A8D2F95}"/>
              </a:ext>
            </a:extLst>
          </p:cNvPr>
          <p:cNvGrpSpPr/>
          <p:nvPr/>
        </p:nvGrpSpPr>
        <p:grpSpPr>
          <a:xfrm>
            <a:off x="1" y="6635931"/>
            <a:ext cx="8294914" cy="130629"/>
            <a:chOff x="1062155" y="6622869"/>
            <a:chExt cx="5502212" cy="235131"/>
          </a:xfrm>
        </p:grpSpPr>
        <p:sp>
          <p:nvSpPr>
            <p:cNvPr id="22" name="Rectangle">
              <a:extLst>
                <a:ext uri="{FF2B5EF4-FFF2-40B4-BE49-F238E27FC236}">
                  <a16:creationId xmlns:a16="http://schemas.microsoft.com/office/drawing/2014/main" id="{41F7FE28-F719-634E-A98D-4553CF63EB4A}"/>
                </a:ext>
              </a:extLst>
            </p:cNvPr>
            <p:cNvSpPr/>
            <p:nvPr/>
          </p:nvSpPr>
          <p:spPr>
            <a:xfrm flipH="1">
              <a:off x="4751295" y="6622869"/>
              <a:ext cx="1813072" cy="235131"/>
            </a:xfrm>
            <a:prstGeom prst="rect">
              <a:avLst/>
            </a:prstGeom>
            <a:gradFill flip="none" rotWithShape="1">
              <a:gsLst>
                <a:gs pos="0">
                  <a:srgbClr val="1B86CA"/>
                </a:gs>
                <a:gs pos="100000">
                  <a:srgbClr val="0A5BAF"/>
                </a:gs>
              </a:gsLst>
              <a:lin ang="2700000" scaled="1"/>
              <a:tileRect/>
            </a:gra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/>
              <a:endParaRPr sz="1212" b="0" dirty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B6136FEE-71C4-3341-B5FD-B0AC6B83FA4C}"/>
                </a:ext>
              </a:extLst>
            </p:cNvPr>
            <p:cNvSpPr/>
            <p:nvPr/>
          </p:nvSpPr>
          <p:spPr>
            <a:xfrm flipH="1">
              <a:off x="2907824" y="6622869"/>
              <a:ext cx="1813072" cy="235131"/>
            </a:xfrm>
            <a:prstGeom prst="rect">
              <a:avLst/>
            </a:prstGeom>
            <a:solidFill>
              <a:srgbClr val="FFC728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/>
              <a:endParaRPr sz="1212"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Rectangle">
              <a:extLst>
                <a:ext uri="{FF2B5EF4-FFF2-40B4-BE49-F238E27FC236}">
                  <a16:creationId xmlns:a16="http://schemas.microsoft.com/office/drawing/2014/main" id="{983772A5-408A-2A4C-9351-46EC473F65D4}"/>
                </a:ext>
              </a:extLst>
            </p:cNvPr>
            <p:cNvSpPr/>
            <p:nvPr/>
          </p:nvSpPr>
          <p:spPr>
            <a:xfrm flipH="1">
              <a:off x="1062155" y="6622869"/>
              <a:ext cx="1813072" cy="235131"/>
            </a:xfrm>
            <a:prstGeom prst="rect">
              <a:avLst/>
            </a:prstGeom>
            <a:solidFill>
              <a:srgbClr val="E86C31"/>
            </a:solidFill>
          </p:spPr>
          <p:txBody>
            <a:bodyPr lIns="35719" tIns="35719" rIns="35719" bIns="35719" anchor="ctr"/>
            <a:lstStyle/>
            <a:p>
              <a:pPr algn="ctr"/>
              <a:endParaRPr sz="1212"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6" name="Rectangle">
            <a:extLst>
              <a:ext uri="{FF2B5EF4-FFF2-40B4-BE49-F238E27FC236}">
                <a16:creationId xmlns:a16="http://schemas.microsoft.com/office/drawing/2014/main" id="{73ABF64C-B065-E840-B220-DF4EBC39A514}"/>
              </a:ext>
            </a:extLst>
          </p:cNvPr>
          <p:cNvSpPr/>
          <p:nvPr/>
        </p:nvSpPr>
        <p:spPr>
          <a:xfrm flipH="1">
            <a:off x="0" y="0"/>
            <a:ext cx="8705693" cy="783512"/>
          </a:xfrm>
          <a:prstGeom prst="rect">
            <a:avLst/>
          </a:prstGeom>
          <a:gradFill flip="none" rotWithShape="1">
            <a:gsLst>
              <a:gs pos="0">
                <a:srgbClr val="1B86CA"/>
              </a:gs>
              <a:gs pos="100000">
                <a:srgbClr val="0A5BAF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/>
            <a:endParaRPr sz="1212" b="0">
              <a:solidFill>
                <a:schemeClr val="accent1">
                  <a:lumOff val="16847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368000-768A-AB4C-8352-175B93C1DF38}"/>
              </a:ext>
            </a:extLst>
          </p:cNvPr>
          <p:cNvSpPr txBox="1"/>
          <p:nvPr/>
        </p:nvSpPr>
        <p:spPr>
          <a:xfrm>
            <a:off x="492913" y="140176"/>
            <a:ext cx="6627287" cy="4900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9765" tIns="59765" rIns="59765" bIns="59765" numCol="1" spcCol="38100" rtlCol="0" anchor="ctr">
            <a:spAutoFit/>
          </a:bodyPr>
          <a:lstStyle/>
          <a:p>
            <a:pPr defTabSz="687311"/>
            <a:r>
              <a:rPr lang="en-US" sz="2400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MARKETING: VAPING VS PUBLIC HEALTH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38D7C02-2BCC-DB42-A2B2-45D0D093654E}"/>
              </a:ext>
            </a:extLst>
          </p:cNvPr>
          <p:cNvGrpSpPr/>
          <p:nvPr/>
        </p:nvGrpSpPr>
        <p:grpSpPr>
          <a:xfrm>
            <a:off x="2352968" y="1756698"/>
            <a:ext cx="2040054" cy="3796689"/>
            <a:chOff x="890419" y="2294643"/>
            <a:chExt cx="1544668" cy="2874739"/>
          </a:xfrm>
        </p:grpSpPr>
        <p:pic>
          <p:nvPicPr>
            <p:cNvPr id="31" name="Picture 30" descr="A picture containing girl&#10;&#10;Description automatically generated">
              <a:extLst>
                <a:ext uri="{FF2B5EF4-FFF2-40B4-BE49-F238E27FC236}">
                  <a16:creationId xmlns:a16="http://schemas.microsoft.com/office/drawing/2014/main" id="{5CBC9147-6404-3648-8A9C-35E1F14FC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419" y="3312017"/>
              <a:ext cx="1544668" cy="981802"/>
            </a:xfrm>
            <a:prstGeom prst="rect">
              <a:avLst/>
            </a:prstGeom>
          </p:spPr>
        </p:pic>
        <p:pic>
          <p:nvPicPr>
            <p:cNvPr id="32" name="Picture 31" descr="A picture containing person, woman, man, photo&#10;&#10;Description automatically generated">
              <a:extLst>
                <a:ext uri="{FF2B5EF4-FFF2-40B4-BE49-F238E27FC236}">
                  <a16:creationId xmlns:a16="http://schemas.microsoft.com/office/drawing/2014/main" id="{60F8FF0D-7522-9C43-9F23-4D8F96ABC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19" y="4338052"/>
              <a:ext cx="1544668" cy="831330"/>
            </a:xfrm>
            <a:prstGeom prst="rect">
              <a:avLst/>
            </a:prstGeom>
          </p:spPr>
        </p:pic>
        <p:pic>
          <p:nvPicPr>
            <p:cNvPr id="33" name="Picture 32" descr="A picture containing racket, man, holding, ball&#10;&#10;Description automatically generated">
              <a:extLst>
                <a:ext uri="{FF2B5EF4-FFF2-40B4-BE49-F238E27FC236}">
                  <a16:creationId xmlns:a16="http://schemas.microsoft.com/office/drawing/2014/main" id="{7FFE6D44-153C-B745-8925-55D19B088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419" y="2294643"/>
              <a:ext cx="1544668" cy="973141"/>
            </a:xfrm>
            <a:prstGeom prst="rect">
              <a:avLst/>
            </a:prstGeom>
          </p:spPr>
        </p:pic>
      </p:grp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F4F3B54-C413-ED42-AC19-FBBC6813E9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23" y="1826867"/>
            <a:ext cx="1630018" cy="2268541"/>
          </a:xfrm>
          <a:prstGeom prst="rect">
            <a:avLst/>
          </a:prstGeom>
        </p:spPr>
      </p:pic>
      <p:pic>
        <p:nvPicPr>
          <p:cNvPr id="35" name="Picture 34" descr="A picture containing person, person, holding, phone&#10;&#10;Description automatically generated">
            <a:extLst>
              <a:ext uri="{FF2B5EF4-FFF2-40B4-BE49-F238E27FC236}">
                <a16:creationId xmlns:a16="http://schemas.microsoft.com/office/drawing/2014/main" id="{506ECC6C-715D-F042-B4BD-671B24251C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4" r="2618" b="7701"/>
          <a:stretch/>
        </p:blipFill>
        <p:spPr>
          <a:xfrm>
            <a:off x="1388604" y="3709371"/>
            <a:ext cx="1470991" cy="2025064"/>
          </a:xfrm>
          <a:prstGeom prst="rect">
            <a:avLst/>
          </a:prstGeom>
        </p:spPr>
      </p:pic>
      <p:pic>
        <p:nvPicPr>
          <p:cNvPr id="40" name="Picture 39" descr="A person holding a sign&#10;&#10;Description automatically generated">
            <a:extLst>
              <a:ext uri="{FF2B5EF4-FFF2-40B4-BE49-F238E27FC236}">
                <a16:creationId xmlns:a16="http://schemas.microsoft.com/office/drawing/2014/main" id="{8223983D-DF92-FF47-AABE-66EE06C6BCC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r="7548" b="8034"/>
          <a:stretch/>
        </p:blipFill>
        <p:spPr>
          <a:xfrm>
            <a:off x="96484" y="3813706"/>
            <a:ext cx="1457739" cy="21733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1DC1CA-650A-3040-969E-F59A50E791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6431" y="1603647"/>
            <a:ext cx="1788767" cy="35910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C496BAA-98F8-EE48-A294-CDAB830E7D5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-1682"/>
          <a:stretch/>
        </p:blipFill>
        <p:spPr>
          <a:xfrm>
            <a:off x="4854566" y="1770123"/>
            <a:ext cx="2093463" cy="176754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2C0F489-C268-4049-9E0C-920F5B77BCB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926" t="1418" r="7891" b="33475"/>
          <a:stretch/>
        </p:blipFill>
        <p:spPr>
          <a:xfrm>
            <a:off x="5253926" y="3338447"/>
            <a:ext cx="1291301" cy="1713016"/>
          </a:xfrm>
          <a:prstGeom prst="rect">
            <a:avLst/>
          </a:prstGeom>
          <a:ln w="44450">
            <a:solidFill>
              <a:schemeClr val="bg1"/>
            </a:solidFill>
            <a:miter lim="800000"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7D299CD-50BE-E143-8BB9-3C20235B8B8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3419"/>
          <a:stretch/>
        </p:blipFill>
        <p:spPr>
          <a:xfrm>
            <a:off x="5698953" y="4618460"/>
            <a:ext cx="2175164" cy="14131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54595-4AE6-4526-95D2-A7481D3A55A7}"/>
              </a:ext>
            </a:extLst>
          </p:cNvPr>
          <p:cNvSpPr txBox="1"/>
          <p:nvPr/>
        </p:nvSpPr>
        <p:spPr>
          <a:xfrm>
            <a:off x="278297" y="1312171"/>
            <a:ext cx="4011138" cy="318036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b" anchorCtr="0">
            <a:spAutoFit/>
          </a:bodyPr>
          <a:lstStyle/>
          <a:p>
            <a:pPr algn="ctr"/>
            <a:r>
              <a:rPr lang="en-US" sz="1400" dirty="0">
                <a:solidFill>
                  <a:srgbClr val="0A5BA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THIS KIND OF APPROACH WORKS WELL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A0629A-5B77-48C3-B7E1-1BD64A9708F3}"/>
              </a:ext>
            </a:extLst>
          </p:cNvPr>
          <p:cNvSpPr txBox="1"/>
          <p:nvPr/>
        </p:nvSpPr>
        <p:spPr>
          <a:xfrm>
            <a:off x="4734060" y="1312171"/>
            <a:ext cx="4011138" cy="318036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b" anchorCtr="0">
            <a:spAutoFit/>
          </a:bodyPr>
          <a:lstStyle/>
          <a:p>
            <a:pPr algn="ctr"/>
            <a:r>
              <a:rPr lang="en-US" sz="1400" dirty="0">
                <a:solidFill>
                  <a:srgbClr val="0A5BA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THIS KIND OF APPROACH DOES NOT WORK AS WELL</a:t>
            </a:r>
          </a:p>
        </p:txBody>
      </p:sp>
    </p:spTree>
    <p:extLst>
      <p:ext uri="{BB962C8B-B14F-4D97-AF65-F5344CB8AC3E}">
        <p14:creationId xmlns:p14="http://schemas.microsoft.com/office/powerpoint/2010/main" val="1333330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E2361B1-F2B6-2D43-870D-1EBE3EBF55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074909" y="8510299"/>
            <a:ext cx="4576574" cy="337913"/>
          </a:xfrm>
        </p:spPr>
        <p:txBody>
          <a:bodyPr/>
          <a:lstStyle/>
          <a:p>
            <a:pPr algn="r"/>
            <a:r>
              <a:rPr lang="en-US" sz="1529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UNDERSTANDING THE NEEDS AND GOALS. </a:t>
            </a:r>
            <a:fld id="{86CB4B4D-7CA3-9044-876B-883B54F8677D}" type="slidenum">
              <a:rPr lang="en-US" sz="1529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algn="r"/>
              <a:t>11</a:t>
            </a:fld>
            <a:endParaRPr lang="en-US" sz="1529" dirty="0">
              <a:solidFill>
                <a:schemeClr val="tx2">
                  <a:lumMod val="1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9240149C-5411-E34C-BFF8-AE0341B5EE97}"/>
              </a:ext>
            </a:extLst>
          </p:cNvPr>
          <p:cNvSpPr/>
          <p:nvPr/>
        </p:nvSpPr>
        <p:spPr>
          <a:xfrm flipH="1">
            <a:off x="-5" y="8592671"/>
            <a:ext cx="4840941" cy="215153"/>
          </a:xfrm>
          <a:prstGeom prst="rect">
            <a:avLst/>
          </a:prstGeom>
          <a:gradFill flip="none" rotWithShape="1">
            <a:gsLst>
              <a:gs pos="0">
                <a:srgbClr val="1B86CA"/>
              </a:gs>
              <a:gs pos="100000">
                <a:srgbClr val="0A5BAF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defRPr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12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D1922E-F800-1343-A067-417104F3FA12}"/>
              </a:ext>
            </a:extLst>
          </p:cNvPr>
          <p:cNvSpPr txBox="1"/>
          <p:nvPr/>
        </p:nvSpPr>
        <p:spPr>
          <a:xfrm>
            <a:off x="8399416" y="6539964"/>
            <a:ext cx="251672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fld id="{31C29B64-98F4-A945-A147-A46DDB19F91B}" type="slidenum"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11</a:t>
            </a:fld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C134533-4E80-2B40-9E8D-3FD803B7DD66}"/>
              </a:ext>
            </a:extLst>
          </p:cNvPr>
          <p:cNvGrpSpPr/>
          <p:nvPr/>
        </p:nvGrpSpPr>
        <p:grpSpPr>
          <a:xfrm>
            <a:off x="1" y="6635931"/>
            <a:ext cx="8294914" cy="130629"/>
            <a:chOff x="1062155" y="6622869"/>
            <a:chExt cx="5502212" cy="235131"/>
          </a:xfrm>
        </p:grpSpPr>
        <p:sp>
          <p:nvSpPr>
            <p:cNvPr id="75" name="Rectangle">
              <a:extLst>
                <a:ext uri="{FF2B5EF4-FFF2-40B4-BE49-F238E27FC236}">
                  <a16:creationId xmlns:a16="http://schemas.microsoft.com/office/drawing/2014/main" id="{90D1FF48-DBA6-1042-A060-0A6880C0727D}"/>
                </a:ext>
              </a:extLst>
            </p:cNvPr>
            <p:cNvSpPr/>
            <p:nvPr/>
          </p:nvSpPr>
          <p:spPr>
            <a:xfrm flipH="1">
              <a:off x="4751295" y="6622869"/>
              <a:ext cx="1813072" cy="235131"/>
            </a:xfrm>
            <a:prstGeom prst="rect">
              <a:avLst/>
            </a:prstGeom>
            <a:gradFill flip="none" rotWithShape="1">
              <a:gsLst>
                <a:gs pos="0">
                  <a:srgbClr val="1B86CA"/>
                </a:gs>
                <a:gs pos="100000">
                  <a:srgbClr val="0A5BAF"/>
                </a:gs>
              </a:gsLst>
              <a:lin ang="2700000" scaled="1"/>
              <a:tileRect/>
            </a:gra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/>
              <a:endParaRPr sz="1212" b="0" dirty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" name="Rectangle">
              <a:extLst>
                <a:ext uri="{FF2B5EF4-FFF2-40B4-BE49-F238E27FC236}">
                  <a16:creationId xmlns:a16="http://schemas.microsoft.com/office/drawing/2014/main" id="{553E1D57-171F-8B4E-965C-05FF8F6DB163}"/>
                </a:ext>
              </a:extLst>
            </p:cNvPr>
            <p:cNvSpPr/>
            <p:nvPr/>
          </p:nvSpPr>
          <p:spPr>
            <a:xfrm flipH="1">
              <a:off x="2907824" y="6622869"/>
              <a:ext cx="1813072" cy="235131"/>
            </a:xfrm>
            <a:prstGeom prst="rect">
              <a:avLst/>
            </a:prstGeom>
            <a:solidFill>
              <a:srgbClr val="FFC728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/>
              <a:endParaRPr sz="1212"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" name="Rectangle">
              <a:extLst>
                <a:ext uri="{FF2B5EF4-FFF2-40B4-BE49-F238E27FC236}">
                  <a16:creationId xmlns:a16="http://schemas.microsoft.com/office/drawing/2014/main" id="{A1D033F4-9616-D744-B142-54A3E1E1D89D}"/>
                </a:ext>
              </a:extLst>
            </p:cNvPr>
            <p:cNvSpPr/>
            <p:nvPr/>
          </p:nvSpPr>
          <p:spPr>
            <a:xfrm flipH="1">
              <a:off x="1062155" y="6622869"/>
              <a:ext cx="1813072" cy="235131"/>
            </a:xfrm>
            <a:prstGeom prst="rect">
              <a:avLst/>
            </a:prstGeom>
            <a:solidFill>
              <a:srgbClr val="E86C31"/>
            </a:solidFill>
          </p:spPr>
          <p:txBody>
            <a:bodyPr lIns="35719" tIns="35719" rIns="35719" bIns="35719" anchor="ctr"/>
            <a:lstStyle/>
            <a:p>
              <a:pPr algn="ctr"/>
              <a:endParaRPr sz="1212"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D9046F2-2170-AA43-868F-9D2158CF5D9D}"/>
              </a:ext>
            </a:extLst>
          </p:cNvPr>
          <p:cNvCxnSpPr>
            <a:cxnSpLocks/>
          </p:cNvCxnSpPr>
          <p:nvPr/>
        </p:nvCxnSpPr>
        <p:spPr>
          <a:xfrm>
            <a:off x="641123" y="4095702"/>
            <a:ext cx="7848600" cy="0"/>
          </a:xfrm>
          <a:prstGeom prst="line">
            <a:avLst/>
          </a:prstGeom>
          <a:noFill/>
          <a:ln w="25400" cap="rnd">
            <a:solidFill>
              <a:srgbClr val="0A5BAF"/>
            </a:solidFill>
            <a:prstDash val="solid"/>
            <a:miter lim="400000"/>
            <a:headEnd type="oval"/>
            <a:tailEnd type="oval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8BB9E269-852E-6647-9EAC-0EF89CA1587E}"/>
              </a:ext>
            </a:extLst>
          </p:cNvPr>
          <p:cNvSpPr>
            <a:spLocks/>
          </p:cNvSpPr>
          <p:nvPr/>
        </p:nvSpPr>
        <p:spPr>
          <a:xfrm>
            <a:off x="715618" y="4076960"/>
            <a:ext cx="1245704" cy="585216"/>
          </a:xfrm>
          <a:prstGeom prst="ellipse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 Neue Medium"/>
              </a:rPr>
              <a:t>11/2020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Helvetica Neue Medium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A79858B-E5A5-7747-9FA7-56D47C6FC672}"/>
              </a:ext>
            </a:extLst>
          </p:cNvPr>
          <p:cNvSpPr>
            <a:spLocks/>
          </p:cNvSpPr>
          <p:nvPr/>
        </p:nvSpPr>
        <p:spPr>
          <a:xfrm>
            <a:off x="5787888" y="3520368"/>
            <a:ext cx="1089992" cy="585216"/>
          </a:xfrm>
          <a:prstGeom prst="ellipse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 Neue Medium"/>
              </a:rPr>
              <a:t>08/2021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Helvetica Neue Medium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9B2B5A5-D0F2-CC41-9D83-69B7D0DEC1C5}"/>
              </a:ext>
            </a:extLst>
          </p:cNvPr>
          <p:cNvSpPr>
            <a:spLocks/>
          </p:cNvSpPr>
          <p:nvPr/>
        </p:nvSpPr>
        <p:spPr>
          <a:xfrm>
            <a:off x="2586585" y="3520368"/>
            <a:ext cx="1013797" cy="585216"/>
          </a:xfrm>
          <a:prstGeom prst="ellipse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 Neue Medium"/>
              </a:rPr>
              <a:t>04/2021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7881BC4-3BAE-174A-B055-257FB2D4CD1B}"/>
              </a:ext>
            </a:extLst>
          </p:cNvPr>
          <p:cNvSpPr>
            <a:spLocks/>
          </p:cNvSpPr>
          <p:nvPr/>
        </p:nvSpPr>
        <p:spPr>
          <a:xfrm>
            <a:off x="4124739" y="4076960"/>
            <a:ext cx="1056862" cy="585216"/>
          </a:xfrm>
          <a:prstGeom prst="ellipse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 Neue Medium"/>
              </a:rPr>
              <a:t>06/2021</a:t>
            </a:r>
            <a:endParaRPr kumimoji="0" lang="en-US" sz="160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Helvetica Neue Medium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76928A3A-EB20-A849-846F-0338496E99D0}"/>
              </a:ext>
            </a:extLst>
          </p:cNvPr>
          <p:cNvSpPr>
            <a:spLocks/>
          </p:cNvSpPr>
          <p:nvPr/>
        </p:nvSpPr>
        <p:spPr>
          <a:xfrm>
            <a:off x="7460973" y="4076960"/>
            <a:ext cx="1033671" cy="585216"/>
          </a:xfrm>
          <a:prstGeom prst="ellipse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 Neue Medium"/>
              </a:rPr>
              <a:t>09/2021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DB8A616-5052-8B46-9C84-8887F0089C39}"/>
              </a:ext>
            </a:extLst>
          </p:cNvPr>
          <p:cNvSpPr>
            <a:spLocks noChangeAspect="1"/>
          </p:cNvSpPr>
          <p:nvPr/>
        </p:nvSpPr>
        <p:spPr>
          <a:xfrm>
            <a:off x="1248131" y="3997338"/>
            <a:ext cx="194143" cy="194143"/>
          </a:xfrm>
          <a:prstGeom prst="ellipse">
            <a:avLst/>
          </a:prstGeom>
          <a:solidFill>
            <a:srgbClr val="0A5BAF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Verdana" panose="020B0604030504040204" pitchFamily="34" charset="0"/>
              <a:ea typeface="+mn-ea"/>
              <a:cs typeface="Verdana" panose="020B0604030504040204" pitchFamily="34" charset="0"/>
              <a:sym typeface="Helvetica Neue Medium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779C915-2971-C84D-BCE9-E823B334B636}"/>
              </a:ext>
            </a:extLst>
          </p:cNvPr>
          <p:cNvSpPr>
            <a:spLocks noChangeAspect="1"/>
          </p:cNvSpPr>
          <p:nvPr/>
        </p:nvSpPr>
        <p:spPr>
          <a:xfrm>
            <a:off x="2968488" y="3997338"/>
            <a:ext cx="194143" cy="194143"/>
          </a:xfrm>
          <a:prstGeom prst="ellipse">
            <a:avLst/>
          </a:prstGeom>
          <a:solidFill>
            <a:schemeClr val="bg2">
              <a:lumMod val="50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Verdana" panose="020B0604030504040204" pitchFamily="34" charset="0"/>
              <a:ea typeface="+mn-ea"/>
              <a:cs typeface="Verdana" panose="020B0604030504040204" pitchFamily="34" charset="0"/>
              <a:sym typeface="Helvetica Neue Medium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A0139A9-5758-0B4A-A779-C3CA5558173A}"/>
              </a:ext>
            </a:extLst>
          </p:cNvPr>
          <p:cNvSpPr>
            <a:spLocks noChangeAspect="1"/>
          </p:cNvSpPr>
          <p:nvPr/>
        </p:nvSpPr>
        <p:spPr>
          <a:xfrm>
            <a:off x="4568688" y="3997338"/>
            <a:ext cx="194143" cy="194143"/>
          </a:xfrm>
          <a:prstGeom prst="ellipse">
            <a:avLst/>
          </a:prstGeom>
          <a:solidFill>
            <a:srgbClr val="0A5BAF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Verdana" panose="020B0604030504040204" pitchFamily="34" charset="0"/>
              <a:ea typeface="+mn-ea"/>
              <a:cs typeface="Verdana" panose="020B0604030504040204" pitchFamily="34" charset="0"/>
              <a:sym typeface="Helvetica Neue Medium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D48C33F-38F1-534D-A4FD-3A1204E071C8}"/>
              </a:ext>
            </a:extLst>
          </p:cNvPr>
          <p:cNvSpPr>
            <a:spLocks noChangeAspect="1"/>
          </p:cNvSpPr>
          <p:nvPr/>
        </p:nvSpPr>
        <p:spPr>
          <a:xfrm>
            <a:off x="6245088" y="3997338"/>
            <a:ext cx="194143" cy="194143"/>
          </a:xfrm>
          <a:prstGeom prst="ellipse">
            <a:avLst/>
          </a:prstGeom>
          <a:solidFill>
            <a:schemeClr val="bg2">
              <a:lumMod val="50000"/>
            </a:schemeClr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Verdana" panose="020B0604030504040204" pitchFamily="34" charset="0"/>
              <a:ea typeface="+mn-ea"/>
              <a:cs typeface="Verdana" panose="020B0604030504040204" pitchFamily="34" charset="0"/>
              <a:sym typeface="Helvetica Neue Medium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14649FD-5315-654B-9258-CF2DD63FB2DB}"/>
              </a:ext>
            </a:extLst>
          </p:cNvPr>
          <p:cNvSpPr>
            <a:spLocks noChangeAspect="1"/>
          </p:cNvSpPr>
          <p:nvPr/>
        </p:nvSpPr>
        <p:spPr>
          <a:xfrm>
            <a:off x="7921488" y="3997338"/>
            <a:ext cx="194143" cy="194143"/>
          </a:xfrm>
          <a:prstGeom prst="ellipse">
            <a:avLst/>
          </a:prstGeom>
          <a:solidFill>
            <a:srgbClr val="0A5BAF"/>
          </a:solid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Verdana" panose="020B0604030504040204" pitchFamily="34" charset="0"/>
              <a:ea typeface="+mn-ea"/>
              <a:cs typeface="Verdana" panose="020B0604030504040204" pitchFamily="34" charset="0"/>
              <a:sym typeface="Helvetica Neue Medium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C16C879-1D3E-7745-94C5-6CC59EDE796A}"/>
              </a:ext>
            </a:extLst>
          </p:cNvPr>
          <p:cNvCxnSpPr>
            <a:cxnSpLocks/>
          </p:cNvCxnSpPr>
          <p:nvPr/>
        </p:nvCxnSpPr>
        <p:spPr>
          <a:xfrm flipV="1">
            <a:off x="1347506" y="3677424"/>
            <a:ext cx="0" cy="447123"/>
          </a:xfrm>
          <a:prstGeom prst="line">
            <a:avLst/>
          </a:prstGeom>
          <a:noFill/>
          <a:ln w="12700" cap="flat">
            <a:solidFill>
              <a:srgbClr val="0786D3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CD33F19-D23E-694B-B6FD-59E19EFAEDAD}"/>
              </a:ext>
            </a:extLst>
          </p:cNvPr>
          <p:cNvCxnSpPr>
            <a:cxnSpLocks/>
          </p:cNvCxnSpPr>
          <p:nvPr/>
        </p:nvCxnSpPr>
        <p:spPr>
          <a:xfrm flipV="1">
            <a:off x="3060432" y="4048485"/>
            <a:ext cx="0" cy="447123"/>
          </a:xfrm>
          <a:prstGeom prst="line">
            <a:avLst/>
          </a:prstGeom>
          <a:noFill/>
          <a:ln w="12700" cap="flat">
            <a:solidFill>
              <a:schemeClr val="bg2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C906CEB-6514-AA44-9AD5-ABEEA2D907ED}"/>
              </a:ext>
            </a:extLst>
          </p:cNvPr>
          <p:cNvCxnSpPr>
            <a:cxnSpLocks/>
          </p:cNvCxnSpPr>
          <p:nvPr/>
        </p:nvCxnSpPr>
        <p:spPr>
          <a:xfrm flipV="1">
            <a:off x="4668189" y="3677424"/>
            <a:ext cx="0" cy="447123"/>
          </a:xfrm>
          <a:prstGeom prst="line">
            <a:avLst/>
          </a:prstGeom>
          <a:noFill/>
          <a:ln w="12700" cap="flat">
            <a:solidFill>
              <a:srgbClr val="0A5BA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F62842E-00C4-7445-A17C-186074984B1E}"/>
              </a:ext>
            </a:extLst>
          </p:cNvPr>
          <p:cNvCxnSpPr>
            <a:cxnSpLocks/>
          </p:cNvCxnSpPr>
          <p:nvPr/>
        </p:nvCxnSpPr>
        <p:spPr>
          <a:xfrm flipV="1">
            <a:off x="6331337" y="4074988"/>
            <a:ext cx="0" cy="447123"/>
          </a:xfrm>
          <a:prstGeom prst="line">
            <a:avLst/>
          </a:prstGeom>
          <a:noFill/>
          <a:ln w="12700" cap="flat">
            <a:solidFill>
              <a:schemeClr val="bg2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F23B1F9-AE38-AF4A-81F6-485485AF1840}"/>
              </a:ext>
            </a:extLst>
          </p:cNvPr>
          <p:cNvCxnSpPr>
            <a:cxnSpLocks/>
          </p:cNvCxnSpPr>
          <p:nvPr/>
        </p:nvCxnSpPr>
        <p:spPr>
          <a:xfrm flipV="1">
            <a:off x="8020989" y="3677424"/>
            <a:ext cx="0" cy="447123"/>
          </a:xfrm>
          <a:prstGeom prst="line">
            <a:avLst/>
          </a:prstGeom>
          <a:noFill/>
          <a:ln w="12700" cap="flat">
            <a:solidFill>
              <a:srgbClr val="0A5BA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703D5D25-9681-FE48-BB25-484DD6CA685C}"/>
              </a:ext>
            </a:extLst>
          </p:cNvPr>
          <p:cNvSpPr txBox="1"/>
          <p:nvPr/>
        </p:nvSpPr>
        <p:spPr>
          <a:xfrm>
            <a:off x="278297" y="2040816"/>
            <a:ext cx="2144639" cy="1610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b" anchorCtr="0">
            <a:spAutoFit/>
          </a:bodyPr>
          <a:lstStyle/>
          <a:p>
            <a:pPr algn="ctr"/>
            <a:r>
              <a:rPr lang="en-US" sz="1400" dirty="0">
                <a:solidFill>
                  <a:srgbClr val="0A5BA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Pre-Launch Campaign Survey:</a:t>
            </a:r>
            <a:r>
              <a:rPr lang="en-US" sz="1400" b="0" dirty="0">
                <a:solidFill>
                  <a:srgbClr val="0A5BA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br>
              <a:rPr lang="en-US" sz="1400" b="0" dirty="0">
                <a:solidFill>
                  <a:srgbClr val="0A5BA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1400" b="0" dirty="0">
                <a:solidFill>
                  <a:srgbClr val="0A5BA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Using SurveyMonkey or similar online service to assess attitudes towards vaping and exposure to anti-vaping messaging</a:t>
            </a:r>
            <a:endParaRPr lang="en-US" sz="1400" dirty="0">
              <a:solidFill>
                <a:srgbClr val="0A5BAF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1FFFBE1-17D8-D64B-93D2-0C4CE8759038}"/>
              </a:ext>
            </a:extLst>
          </p:cNvPr>
          <p:cNvSpPr txBox="1"/>
          <p:nvPr/>
        </p:nvSpPr>
        <p:spPr>
          <a:xfrm>
            <a:off x="2148823" y="4571311"/>
            <a:ext cx="1828800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Mid-Campaign Survey: </a:t>
            </a:r>
            <a:r>
              <a:rPr lang="en-US" sz="1400" b="0" dirty="0">
                <a:solidFill>
                  <a:srgbClr val="0070C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Same basic survey with additional questions regarding campaign awareness</a:t>
            </a:r>
            <a:endParaRPr lang="en-US" sz="1400" dirty="0">
              <a:solidFill>
                <a:srgbClr val="0070C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687908E-0ACE-1B47-9595-CFAB4DBBA054}"/>
              </a:ext>
            </a:extLst>
          </p:cNvPr>
          <p:cNvSpPr txBox="1"/>
          <p:nvPr/>
        </p:nvSpPr>
        <p:spPr>
          <a:xfrm>
            <a:off x="3680791" y="2040525"/>
            <a:ext cx="1880807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b" anchorCtr="0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Florida Youth Tobacco Survey: </a:t>
            </a:r>
            <a:br>
              <a:rPr lang="en-US" sz="1400" dirty="0">
                <a:solidFill>
                  <a:schemeClr val="bg2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1400" b="0" dirty="0">
                <a:solidFill>
                  <a:schemeClr val="bg2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Odd year survey – state level data collection only. Useful for comparison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2C47754-A661-AE49-B0C6-EF57F2DB84DA}"/>
              </a:ext>
            </a:extLst>
          </p:cNvPr>
          <p:cNvSpPr txBox="1"/>
          <p:nvPr/>
        </p:nvSpPr>
        <p:spPr>
          <a:xfrm>
            <a:off x="5056094" y="4597815"/>
            <a:ext cx="2640106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Post-Campaign Survey: </a:t>
            </a:r>
            <a:b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1400" b="0" dirty="0">
                <a:solidFill>
                  <a:srgbClr val="0070C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Final online awareness assessments regarding attitudes towards vaping, exposure to anti-vaping messaging and campaign awareness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072CF0-2E92-BB4D-B3BF-DC4773DDBD82}"/>
              </a:ext>
            </a:extLst>
          </p:cNvPr>
          <p:cNvSpPr txBox="1"/>
          <p:nvPr/>
        </p:nvSpPr>
        <p:spPr>
          <a:xfrm>
            <a:off x="7078155" y="2047296"/>
            <a:ext cx="1880807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b" anchorCtr="0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National Youth Tobacco Survey:</a:t>
            </a:r>
            <a:r>
              <a:rPr lang="en-US" sz="1400" b="0" dirty="0">
                <a:solidFill>
                  <a:schemeClr val="bg2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br>
              <a:rPr lang="en-US" sz="1400" b="0" dirty="0">
                <a:solidFill>
                  <a:schemeClr val="bg2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1400" b="0" dirty="0">
                <a:solidFill>
                  <a:schemeClr val="bg2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Useful to identify trends, outliers and to perform basic comparisons</a:t>
            </a:r>
            <a:endParaRPr lang="en-US" sz="1400" dirty="0">
              <a:solidFill>
                <a:schemeClr val="bg2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">
            <a:extLst>
              <a:ext uri="{FF2B5EF4-FFF2-40B4-BE49-F238E27FC236}">
                <a16:creationId xmlns:a16="http://schemas.microsoft.com/office/drawing/2014/main" id="{635D8D72-62BD-5F40-88C2-214D7124203C}"/>
              </a:ext>
            </a:extLst>
          </p:cNvPr>
          <p:cNvSpPr/>
          <p:nvPr/>
        </p:nvSpPr>
        <p:spPr>
          <a:xfrm flipH="1">
            <a:off x="0" y="0"/>
            <a:ext cx="8705693" cy="783512"/>
          </a:xfrm>
          <a:prstGeom prst="rect">
            <a:avLst/>
          </a:prstGeom>
          <a:gradFill flip="none" rotWithShape="1">
            <a:gsLst>
              <a:gs pos="0">
                <a:srgbClr val="1B86CA"/>
              </a:gs>
              <a:gs pos="100000">
                <a:srgbClr val="0A5BAF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/>
            <a:endParaRPr sz="1212" b="0">
              <a:solidFill>
                <a:schemeClr val="accent1">
                  <a:lumOff val="16847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6C8CB5-85FC-934D-AE4E-007264D4C60F}"/>
              </a:ext>
            </a:extLst>
          </p:cNvPr>
          <p:cNvSpPr txBox="1"/>
          <p:nvPr/>
        </p:nvSpPr>
        <p:spPr>
          <a:xfrm>
            <a:off x="492913" y="140176"/>
            <a:ext cx="4351023" cy="4900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9765" tIns="59765" rIns="59765" bIns="59765" numCol="1" spcCol="38100" rtlCol="0" anchor="ctr">
            <a:spAutoFit/>
          </a:bodyPr>
          <a:lstStyle/>
          <a:p>
            <a:pPr defTabSz="687311"/>
            <a:r>
              <a:rPr lang="en-US" sz="2400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MEASURING OUR RESULTS</a:t>
            </a:r>
          </a:p>
        </p:txBody>
      </p:sp>
    </p:spTree>
    <p:extLst>
      <p:ext uri="{BB962C8B-B14F-4D97-AF65-F5344CB8AC3E}">
        <p14:creationId xmlns:p14="http://schemas.microsoft.com/office/powerpoint/2010/main" val="1426572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52569EB-7948-524D-A902-6A2B53B2FF20}"/>
              </a:ext>
            </a:extLst>
          </p:cNvPr>
          <p:cNvSpPr/>
          <p:nvPr/>
        </p:nvSpPr>
        <p:spPr>
          <a:xfrm>
            <a:off x="3984859" y="1357161"/>
            <a:ext cx="4733648" cy="5048475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B6C036-CEE3-134C-A261-7CCD7D52E846}"/>
              </a:ext>
            </a:extLst>
          </p:cNvPr>
          <p:cNvSpPr txBox="1"/>
          <p:nvPr/>
        </p:nvSpPr>
        <p:spPr>
          <a:xfrm>
            <a:off x="227829" y="1613445"/>
            <a:ext cx="3667785" cy="45130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52734" rIns="52734" bIns="52734" numCol="1" spcCol="38100" rtlCol="0" anchor="t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“Develop and implement an anti-vaping campaign targeting middle and high school students.”</a:t>
            </a:r>
            <a:endParaRPr lang="en-US" sz="180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“[Raise] awareness regarding the dangers of vaping”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“[Help] children, their family members, educators, and communities develop greater awareness of the harmful products and delivery methods, as well as the health and addiction risks.”</a:t>
            </a: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 </a:t>
            </a:r>
            <a:br>
              <a:rPr lang="en-US" sz="1800" b="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en-US" sz="1800" b="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2765EF-6672-574C-B8FD-E10E8D3F7172}"/>
              </a:ext>
            </a:extLst>
          </p:cNvPr>
          <p:cNvGrpSpPr/>
          <p:nvPr/>
        </p:nvGrpSpPr>
        <p:grpSpPr>
          <a:xfrm>
            <a:off x="1" y="6635931"/>
            <a:ext cx="8294914" cy="130629"/>
            <a:chOff x="1062155" y="6622869"/>
            <a:chExt cx="5502212" cy="235131"/>
          </a:xfrm>
        </p:grpSpPr>
        <p:sp>
          <p:nvSpPr>
            <p:cNvPr id="19" name="Rectangle">
              <a:extLst>
                <a:ext uri="{FF2B5EF4-FFF2-40B4-BE49-F238E27FC236}">
                  <a16:creationId xmlns:a16="http://schemas.microsoft.com/office/drawing/2014/main" id="{5C52E6D4-9524-2041-A245-5B81160BCEF7}"/>
                </a:ext>
              </a:extLst>
            </p:cNvPr>
            <p:cNvSpPr/>
            <p:nvPr/>
          </p:nvSpPr>
          <p:spPr>
            <a:xfrm flipH="1">
              <a:off x="4751295" y="6622869"/>
              <a:ext cx="1813072" cy="235131"/>
            </a:xfrm>
            <a:prstGeom prst="rect">
              <a:avLst/>
            </a:prstGeom>
            <a:gradFill flip="none" rotWithShape="1">
              <a:gsLst>
                <a:gs pos="0">
                  <a:srgbClr val="1B86CA"/>
                </a:gs>
                <a:gs pos="100000">
                  <a:srgbClr val="0A5BAF"/>
                </a:gs>
              </a:gsLst>
              <a:lin ang="2700000" scaled="1"/>
              <a:tileRect/>
            </a:gra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/>
              <a:endParaRPr sz="1212" b="0" dirty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AB47FFB6-752D-D84A-80B1-EDF8BB29ECB4}"/>
                </a:ext>
              </a:extLst>
            </p:cNvPr>
            <p:cNvSpPr/>
            <p:nvPr/>
          </p:nvSpPr>
          <p:spPr>
            <a:xfrm flipH="1">
              <a:off x="2907824" y="6622869"/>
              <a:ext cx="1813072" cy="235131"/>
            </a:xfrm>
            <a:prstGeom prst="rect">
              <a:avLst/>
            </a:prstGeom>
            <a:solidFill>
              <a:srgbClr val="FFC728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/>
              <a:endParaRPr sz="1212"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Rectangle">
              <a:extLst>
                <a:ext uri="{FF2B5EF4-FFF2-40B4-BE49-F238E27FC236}">
                  <a16:creationId xmlns:a16="http://schemas.microsoft.com/office/drawing/2014/main" id="{4D1E1C6F-D2C9-334A-B586-3B0CF66C32E9}"/>
                </a:ext>
              </a:extLst>
            </p:cNvPr>
            <p:cNvSpPr/>
            <p:nvPr/>
          </p:nvSpPr>
          <p:spPr>
            <a:xfrm flipH="1">
              <a:off x="1062155" y="6622869"/>
              <a:ext cx="1813072" cy="235131"/>
            </a:xfrm>
            <a:prstGeom prst="rect">
              <a:avLst/>
            </a:prstGeom>
            <a:solidFill>
              <a:srgbClr val="E86C31"/>
            </a:solidFill>
          </p:spPr>
          <p:txBody>
            <a:bodyPr lIns="35719" tIns="35719" rIns="35719" bIns="35719" anchor="ctr"/>
            <a:lstStyle/>
            <a:p>
              <a:pPr algn="ctr"/>
              <a:endParaRPr sz="1212"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09A731C-FB3F-6D45-AF92-CF139649BA74}"/>
              </a:ext>
            </a:extLst>
          </p:cNvPr>
          <p:cNvSpPr txBox="1"/>
          <p:nvPr/>
        </p:nvSpPr>
        <p:spPr>
          <a:xfrm>
            <a:off x="8399416" y="6539964"/>
            <a:ext cx="251672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fld id="{31C29B64-98F4-A945-A147-A46DDB19F91B}" type="slidenum">
              <a:rPr kumimoji="0" lang="en-US" sz="1400" i="0" u="none" strike="noStrike" cap="none" spc="0" normalizeH="0" baseline="0" smtClean="0">
                <a:ln>
                  <a:noFill/>
                </a:ln>
                <a:solidFill>
                  <a:srgbClr val="0A5BA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</a:t>
            </a:fld>
            <a:endParaRPr kumimoji="0" lang="en-US" sz="1400" i="0" u="none" strike="noStrike" cap="none" spc="0" normalizeH="0" baseline="0" dirty="0">
              <a:ln>
                <a:noFill/>
              </a:ln>
              <a:solidFill>
                <a:srgbClr val="0A5BA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900FAC-5A54-AC4E-A7D3-3374F8FDF70F}"/>
              </a:ext>
            </a:extLst>
          </p:cNvPr>
          <p:cNvGrpSpPr/>
          <p:nvPr/>
        </p:nvGrpSpPr>
        <p:grpSpPr>
          <a:xfrm>
            <a:off x="4087547" y="2271373"/>
            <a:ext cx="4552385" cy="1214780"/>
            <a:chOff x="3542353" y="1608178"/>
            <a:chExt cx="5361711" cy="1510985"/>
          </a:xfrm>
        </p:grpSpPr>
        <p:pic>
          <p:nvPicPr>
            <p:cNvPr id="3" name="Picture 2" descr="A person smiling for the camera&#10;&#10;Description automatically generated">
              <a:extLst>
                <a:ext uri="{FF2B5EF4-FFF2-40B4-BE49-F238E27FC236}">
                  <a16:creationId xmlns:a16="http://schemas.microsoft.com/office/drawing/2014/main" id="{95727C9A-47A8-D547-A8F1-24835EBF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353" y="1610140"/>
              <a:ext cx="1287129" cy="1499785"/>
            </a:xfrm>
            <a:prstGeom prst="rect">
              <a:avLst/>
            </a:prstGeom>
          </p:spPr>
        </p:pic>
        <p:pic>
          <p:nvPicPr>
            <p:cNvPr id="5" name="Picture 4" descr="A picture containing person, person, holding, young&#10;&#10;Description automatically generated">
              <a:extLst>
                <a:ext uri="{FF2B5EF4-FFF2-40B4-BE49-F238E27FC236}">
                  <a16:creationId xmlns:a16="http://schemas.microsoft.com/office/drawing/2014/main" id="{C2BFF453-64EF-9945-90D3-955967971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11" r="33773" b="3309"/>
            <a:stretch/>
          </p:blipFill>
          <p:spPr>
            <a:xfrm>
              <a:off x="6237065" y="1608178"/>
              <a:ext cx="1309254" cy="1510984"/>
            </a:xfrm>
            <a:prstGeom prst="rect">
              <a:avLst/>
            </a:prstGeom>
          </p:spPr>
        </p:pic>
        <p:pic>
          <p:nvPicPr>
            <p:cNvPr id="7" name="Picture 6" descr="A person standing in front of a building&#10;&#10;Description automatically generated">
              <a:extLst>
                <a:ext uri="{FF2B5EF4-FFF2-40B4-BE49-F238E27FC236}">
                  <a16:creationId xmlns:a16="http://schemas.microsoft.com/office/drawing/2014/main" id="{1A82B26E-6513-874B-A781-8719242780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46" t="1186" r="24576" b="25558"/>
            <a:stretch/>
          </p:blipFill>
          <p:spPr>
            <a:xfrm>
              <a:off x="7594811" y="1609017"/>
              <a:ext cx="1309253" cy="1510146"/>
            </a:xfrm>
            <a:prstGeom prst="rect">
              <a:avLst/>
            </a:prstGeom>
          </p:spPr>
        </p:pic>
        <p:pic>
          <p:nvPicPr>
            <p:cNvPr id="11" name="Picture 10" descr="A group of people sitting at a table&#10;&#10;Description automatically generated">
              <a:extLst>
                <a:ext uri="{FF2B5EF4-FFF2-40B4-BE49-F238E27FC236}">
                  <a16:creationId xmlns:a16="http://schemas.microsoft.com/office/drawing/2014/main" id="{D038FA14-0B84-8443-80EF-23D05476F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9" t="7254" r="22899" b="-279"/>
            <a:stretch/>
          </p:blipFill>
          <p:spPr>
            <a:xfrm>
              <a:off x="4886246" y="1609017"/>
              <a:ext cx="1310605" cy="1510144"/>
            </a:xfrm>
            <a:prstGeom prst="rect">
              <a:avLst/>
            </a:prstGeom>
          </p:spPr>
        </p:pic>
      </p:grpSp>
      <p:pic>
        <p:nvPicPr>
          <p:cNvPr id="30" name="Picture 29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9C8005E-BEB6-3149-A2AA-4EB4F2BA734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88" b="12789"/>
          <a:stretch/>
        </p:blipFill>
        <p:spPr>
          <a:xfrm>
            <a:off x="4803606" y="3923624"/>
            <a:ext cx="3220127" cy="2027168"/>
          </a:xfrm>
          <a:prstGeom prst="rect">
            <a:avLst/>
          </a:prstGeom>
        </p:spPr>
      </p:pic>
      <p:sp>
        <p:nvSpPr>
          <p:cNvPr id="25" name="Rectangle">
            <a:extLst>
              <a:ext uri="{FF2B5EF4-FFF2-40B4-BE49-F238E27FC236}">
                <a16:creationId xmlns:a16="http://schemas.microsoft.com/office/drawing/2014/main" id="{A1D5B8F6-B151-3E49-A3FE-4760CAB57B33}"/>
              </a:ext>
            </a:extLst>
          </p:cNvPr>
          <p:cNvSpPr/>
          <p:nvPr/>
        </p:nvSpPr>
        <p:spPr>
          <a:xfrm flipH="1">
            <a:off x="0" y="0"/>
            <a:ext cx="8705693" cy="783512"/>
          </a:xfrm>
          <a:prstGeom prst="rect">
            <a:avLst/>
          </a:prstGeom>
          <a:gradFill flip="none" rotWithShape="1">
            <a:gsLst>
              <a:gs pos="0">
                <a:srgbClr val="1B86CA"/>
              </a:gs>
              <a:gs pos="100000">
                <a:srgbClr val="0A5BAF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/>
            <a:endParaRPr sz="1212" b="0">
              <a:solidFill>
                <a:schemeClr val="accent1">
                  <a:lumOff val="16847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A20BAA-0FAE-3346-A567-8E5DB7770FBA}"/>
              </a:ext>
            </a:extLst>
          </p:cNvPr>
          <p:cNvSpPr txBox="1"/>
          <p:nvPr/>
        </p:nvSpPr>
        <p:spPr>
          <a:xfrm>
            <a:off x="492913" y="140176"/>
            <a:ext cx="4942530" cy="4900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9765" tIns="59765" rIns="59765" bIns="59765" numCol="1" spcCol="38100" rtlCol="0" anchor="ctr">
            <a:spAutoFit/>
          </a:bodyPr>
          <a:lstStyle/>
          <a:p>
            <a:pPr defTabSz="687311"/>
            <a:r>
              <a:rPr lang="en-US" sz="2400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RFP &amp; CAMPAIGN OBJECTIVES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037417-596C-0740-9343-FCA5B3766F53}"/>
              </a:ext>
            </a:extLst>
          </p:cNvPr>
          <p:cNvSpPr txBox="1"/>
          <p:nvPr/>
        </p:nvSpPr>
        <p:spPr>
          <a:xfrm>
            <a:off x="4205135" y="3480689"/>
            <a:ext cx="2295320" cy="56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-----  11 YEARS  -----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2086D2-6913-7140-84F8-0473531E3DC7}"/>
              </a:ext>
            </a:extLst>
          </p:cNvPr>
          <p:cNvSpPr txBox="1"/>
          <p:nvPr/>
        </p:nvSpPr>
        <p:spPr>
          <a:xfrm>
            <a:off x="6363165" y="3493706"/>
            <a:ext cx="2295320" cy="56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-----  18 YEARS  -----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EF9855-1EDC-B44E-8F2F-88F3B985CC99}"/>
              </a:ext>
            </a:extLst>
          </p:cNvPr>
          <p:cNvSpPr txBox="1"/>
          <p:nvPr/>
        </p:nvSpPr>
        <p:spPr>
          <a:xfrm>
            <a:off x="4857975" y="5947630"/>
            <a:ext cx="3141188" cy="56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 -----  15 - 16 YEARS  -----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004C38-91EA-4D15-A15A-B86DC54ACBDB}"/>
              </a:ext>
            </a:extLst>
          </p:cNvPr>
          <p:cNvSpPr txBox="1"/>
          <p:nvPr/>
        </p:nvSpPr>
        <p:spPr>
          <a:xfrm>
            <a:off x="3908321" y="1490946"/>
            <a:ext cx="489019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Idea should resonate across all ages, however, the campaign sweet spot will be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15 - 16 year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olds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95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E2361B1-F2B6-2D43-870D-1EBE3EBF55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074909" y="8510299"/>
            <a:ext cx="4576574" cy="337913"/>
          </a:xfrm>
        </p:spPr>
        <p:txBody>
          <a:bodyPr/>
          <a:lstStyle/>
          <a:p>
            <a:pPr algn="r"/>
            <a:r>
              <a:rPr lang="en-US" sz="1529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UNDERSTANDING THE NEEDS AND GOALS. </a:t>
            </a:r>
            <a:fld id="{86CB4B4D-7CA3-9044-876B-883B54F8677D}" type="slidenum">
              <a:rPr lang="en-US" sz="1529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algn="r"/>
              <a:t>3</a:t>
            </a:fld>
            <a:endParaRPr lang="en-US" sz="1529" dirty="0">
              <a:solidFill>
                <a:schemeClr val="tx2">
                  <a:lumMod val="1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9240149C-5411-E34C-BFF8-AE0341B5EE97}"/>
              </a:ext>
            </a:extLst>
          </p:cNvPr>
          <p:cNvSpPr/>
          <p:nvPr/>
        </p:nvSpPr>
        <p:spPr>
          <a:xfrm flipH="1">
            <a:off x="-5" y="8592671"/>
            <a:ext cx="4840941" cy="215153"/>
          </a:xfrm>
          <a:prstGeom prst="rect">
            <a:avLst/>
          </a:prstGeom>
          <a:gradFill flip="none" rotWithShape="1">
            <a:gsLst>
              <a:gs pos="0">
                <a:srgbClr val="1B86CA"/>
              </a:gs>
              <a:gs pos="100000">
                <a:srgbClr val="0A5BAF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defRPr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12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D1922E-F800-1343-A067-417104F3FA12}"/>
              </a:ext>
            </a:extLst>
          </p:cNvPr>
          <p:cNvSpPr txBox="1"/>
          <p:nvPr/>
        </p:nvSpPr>
        <p:spPr>
          <a:xfrm>
            <a:off x="8399416" y="6539964"/>
            <a:ext cx="251672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fld id="{31C29B64-98F4-A945-A147-A46DDB19F91B}" type="slidenum"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</a:t>
            </a:fld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C134533-4E80-2B40-9E8D-3FD803B7DD66}"/>
              </a:ext>
            </a:extLst>
          </p:cNvPr>
          <p:cNvGrpSpPr/>
          <p:nvPr/>
        </p:nvGrpSpPr>
        <p:grpSpPr>
          <a:xfrm>
            <a:off x="1" y="6635931"/>
            <a:ext cx="8294914" cy="130629"/>
            <a:chOff x="1062155" y="6622869"/>
            <a:chExt cx="5502212" cy="235131"/>
          </a:xfrm>
        </p:grpSpPr>
        <p:sp>
          <p:nvSpPr>
            <p:cNvPr id="75" name="Rectangle">
              <a:extLst>
                <a:ext uri="{FF2B5EF4-FFF2-40B4-BE49-F238E27FC236}">
                  <a16:creationId xmlns:a16="http://schemas.microsoft.com/office/drawing/2014/main" id="{90D1FF48-DBA6-1042-A060-0A6880C0727D}"/>
                </a:ext>
              </a:extLst>
            </p:cNvPr>
            <p:cNvSpPr/>
            <p:nvPr/>
          </p:nvSpPr>
          <p:spPr>
            <a:xfrm flipH="1">
              <a:off x="4751295" y="6622869"/>
              <a:ext cx="1813072" cy="235131"/>
            </a:xfrm>
            <a:prstGeom prst="rect">
              <a:avLst/>
            </a:prstGeom>
            <a:gradFill flip="none" rotWithShape="1">
              <a:gsLst>
                <a:gs pos="0">
                  <a:srgbClr val="1B86CA"/>
                </a:gs>
                <a:gs pos="100000">
                  <a:srgbClr val="0A5BAF"/>
                </a:gs>
              </a:gsLst>
              <a:lin ang="2700000" scaled="1"/>
              <a:tileRect/>
            </a:gra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/>
              <a:endParaRPr sz="1212" b="0" dirty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" name="Rectangle">
              <a:extLst>
                <a:ext uri="{FF2B5EF4-FFF2-40B4-BE49-F238E27FC236}">
                  <a16:creationId xmlns:a16="http://schemas.microsoft.com/office/drawing/2014/main" id="{553E1D57-171F-8B4E-965C-05FF8F6DB163}"/>
                </a:ext>
              </a:extLst>
            </p:cNvPr>
            <p:cNvSpPr/>
            <p:nvPr/>
          </p:nvSpPr>
          <p:spPr>
            <a:xfrm flipH="1">
              <a:off x="2907824" y="6622869"/>
              <a:ext cx="1813072" cy="235131"/>
            </a:xfrm>
            <a:prstGeom prst="rect">
              <a:avLst/>
            </a:prstGeom>
            <a:solidFill>
              <a:srgbClr val="FFC728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/>
              <a:endParaRPr sz="1212"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" name="Rectangle">
              <a:extLst>
                <a:ext uri="{FF2B5EF4-FFF2-40B4-BE49-F238E27FC236}">
                  <a16:creationId xmlns:a16="http://schemas.microsoft.com/office/drawing/2014/main" id="{A1D033F4-9616-D744-B142-54A3E1E1D89D}"/>
                </a:ext>
              </a:extLst>
            </p:cNvPr>
            <p:cNvSpPr/>
            <p:nvPr/>
          </p:nvSpPr>
          <p:spPr>
            <a:xfrm flipH="1">
              <a:off x="1062155" y="6622869"/>
              <a:ext cx="1813072" cy="235131"/>
            </a:xfrm>
            <a:prstGeom prst="rect">
              <a:avLst/>
            </a:prstGeom>
            <a:solidFill>
              <a:srgbClr val="E86C31"/>
            </a:solidFill>
          </p:spPr>
          <p:txBody>
            <a:bodyPr lIns="35719" tIns="35719" rIns="35719" bIns="35719" anchor="ctr"/>
            <a:lstStyle/>
            <a:p>
              <a:pPr algn="ctr"/>
              <a:endParaRPr sz="1212"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1" name="Rectangle">
            <a:extLst>
              <a:ext uri="{FF2B5EF4-FFF2-40B4-BE49-F238E27FC236}">
                <a16:creationId xmlns:a16="http://schemas.microsoft.com/office/drawing/2014/main" id="{19FE3615-E7CA-8B48-8F03-E37E7D7E220E}"/>
              </a:ext>
            </a:extLst>
          </p:cNvPr>
          <p:cNvSpPr/>
          <p:nvPr/>
        </p:nvSpPr>
        <p:spPr>
          <a:xfrm flipH="1">
            <a:off x="0" y="0"/>
            <a:ext cx="8705693" cy="783512"/>
          </a:xfrm>
          <a:prstGeom prst="rect">
            <a:avLst/>
          </a:prstGeom>
          <a:gradFill flip="none" rotWithShape="1">
            <a:gsLst>
              <a:gs pos="0">
                <a:srgbClr val="1B86CA"/>
              </a:gs>
              <a:gs pos="100000">
                <a:srgbClr val="0A5BAF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/>
            <a:endParaRPr sz="1212" b="0">
              <a:solidFill>
                <a:schemeClr val="accent1">
                  <a:lumOff val="16847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85BC10-CB1D-E947-983D-54B5E3F265B1}"/>
              </a:ext>
            </a:extLst>
          </p:cNvPr>
          <p:cNvSpPr txBox="1"/>
          <p:nvPr/>
        </p:nvSpPr>
        <p:spPr>
          <a:xfrm>
            <a:off x="492913" y="140176"/>
            <a:ext cx="2688708" cy="4900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9765" tIns="59765" rIns="59765" bIns="59765" numCol="1" spcCol="38100" rtlCol="0" anchor="ctr">
            <a:spAutoFit/>
          </a:bodyPr>
          <a:lstStyle/>
          <a:p>
            <a:pPr defTabSz="687311"/>
            <a:r>
              <a:rPr lang="en-US" sz="2400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CHALLENGE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BD6C80-1623-4785-8456-F07AAA2424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184" y="3766882"/>
            <a:ext cx="4727631" cy="2659292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A0BF698-550E-0348-9A83-69077B8126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560" y="984215"/>
            <a:ext cx="5052880" cy="270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91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CD1922E-F800-1343-A067-417104F3FA12}"/>
              </a:ext>
            </a:extLst>
          </p:cNvPr>
          <p:cNvSpPr txBox="1"/>
          <p:nvPr/>
        </p:nvSpPr>
        <p:spPr>
          <a:xfrm>
            <a:off x="8399416" y="6539964"/>
            <a:ext cx="251672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fld id="{31C29B64-98F4-A945-A147-A46DDB19F91B}" type="slidenum"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4</a:t>
            </a:fld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C134533-4E80-2B40-9E8D-3FD803B7DD66}"/>
              </a:ext>
            </a:extLst>
          </p:cNvPr>
          <p:cNvGrpSpPr/>
          <p:nvPr/>
        </p:nvGrpSpPr>
        <p:grpSpPr>
          <a:xfrm>
            <a:off x="1" y="6635931"/>
            <a:ext cx="8294914" cy="130629"/>
            <a:chOff x="1062155" y="6622869"/>
            <a:chExt cx="5502212" cy="235131"/>
          </a:xfrm>
        </p:grpSpPr>
        <p:sp>
          <p:nvSpPr>
            <p:cNvPr id="75" name="Rectangle">
              <a:extLst>
                <a:ext uri="{FF2B5EF4-FFF2-40B4-BE49-F238E27FC236}">
                  <a16:creationId xmlns:a16="http://schemas.microsoft.com/office/drawing/2014/main" id="{90D1FF48-DBA6-1042-A060-0A6880C0727D}"/>
                </a:ext>
              </a:extLst>
            </p:cNvPr>
            <p:cNvSpPr/>
            <p:nvPr/>
          </p:nvSpPr>
          <p:spPr>
            <a:xfrm flipH="1">
              <a:off x="4751295" y="6622869"/>
              <a:ext cx="1813072" cy="235131"/>
            </a:xfrm>
            <a:prstGeom prst="rect">
              <a:avLst/>
            </a:prstGeom>
            <a:gradFill flip="none" rotWithShape="1">
              <a:gsLst>
                <a:gs pos="0">
                  <a:srgbClr val="1B86CA"/>
                </a:gs>
                <a:gs pos="100000">
                  <a:srgbClr val="0A5BAF"/>
                </a:gs>
              </a:gsLst>
              <a:lin ang="2700000" scaled="1"/>
              <a:tileRect/>
            </a:gra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/>
              <a:endParaRPr sz="1212" b="0" dirty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" name="Rectangle">
              <a:extLst>
                <a:ext uri="{FF2B5EF4-FFF2-40B4-BE49-F238E27FC236}">
                  <a16:creationId xmlns:a16="http://schemas.microsoft.com/office/drawing/2014/main" id="{553E1D57-171F-8B4E-965C-05FF8F6DB163}"/>
                </a:ext>
              </a:extLst>
            </p:cNvPr>
            <p:cNvSpPr/>
            <p:nvPr/>
          </p:nvSpPr>
          <p:spPr>
            <a:xfrm flipH="1">
              <a:off x="2907824" y="6622869"/>
              <a:ext cx="1813072" cy="235131"/>
            </a:xfrm>
            <a:prstGeom prst="rect">
              <a:avLst/>
            </a:prstGeom>
            <a:solidFill>
              <a:srgbClr val="FFC728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/>
              <a:endParaRPr sz="1212"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" name="Rectangle">
              <a:extLst>
                <a:ext uri="{FF2B5EF4-FFF2-40B4-BE49-F238E27FC236}">
                  <a16:creationId xmlns:a16="http://schemas.microsoft.com/office/drawing/2014/main" id="{A1D033F4-9616-D744-B142-54A3E1E1D89D}"/>
                </a:ext>
              </a:extLst>
            </p:cNvPr>
            <p:cNvSpPr/>
            <p:nvPr/>
          </p:nvSpPr>
          <p:spPr>
            <a:xfrm flipH="1">
              <a:off x="1062155" y="6622869"/>
              <a:ext cx="1813072" cy="235131"/>
            </a:xfrm>
            <a:prstGeom prst="rect">
              <a:avLst/>
            </a:prstGeom>
            <a:solidFill>
              <a:srgbClr val="E86C31"/>
            </a:solidFill>
          </p:spPr>
          <p:txBody>
            <a:bodyPr lIns="35719" tIns="35719" rIns="35719" bIns="35719" anchor="ctr"/>
            <a:lstStyle/>
            <a:p>
              <a:pPr algn="ctr"/>
              <a:endParaRPr sz="1212"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5F02B61-99C9-334E-9D3E-73C4D2573237}"/>
              </a:ext>
            </a:extLst>
          </p:cNvPr>
          <p:cNvGraphicFramePr/>
          <p:nvPr/>
        </p:nvGraphicFramePr>
        <p:xfrm>
          <a:off x="555214" y="1625068"/>
          <a:ext cx="554736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52710946-80F7-8749-ADEA-6BEE22835480}"/>
              </a:ext>
            </a:extLst>
          </p:cNvPr>
          <p:cNvSpPr txBox="1">
            <a:spLocks/>
          </p:cNvSpPr>
          <p:nvPr/>
        </p:nvSpPr>
        <p:spPr>
          <a:xfrm>
            <a:off x="6368527" y="1759862"/>
            <a:ext cx="2517289" cy="29089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312521" marR="0" indent="-312521" algn="l" defTabSz="41074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24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25042" marR="0" indent="-312521" algn="l" defTabSz="41074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24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37562" marR="0" indent="-312521" algn="l" defTabSz="41074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24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50083" marR="0" indent="-312521" algn="l" defTabSz="41074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24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62604" marR="0" indent="-312521" algn="l" defTabSz="41074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24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875125" marR="0" indent="-312521" algn="l" defTabSz="41074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24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187645" marR="0" indent="-312521" algn="l" defTabSz="41074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24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500165" marR="0" indent="-312521" algn="l" defTabSz="41074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24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812687" marR="0" indent="-312521" algn="l" defTabSz="41074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24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defTabSz="457662">
              <a:spcBef>
                <a:spcPts val="0"/>
              </a:spcBef>
              <a:spcAft>
                <a:spcPts val="1200"/>
              </a:spcAft>
              <a:buSzTx/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Duval County youth (Middle- and High Schools) who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have had “an electronic vapor product” in the past 30 days</a:t>
            </a:r>
          </a:p>
          <a:p>
            <a:pPr marL="285750" lvl="1" indent="-285750" defTabSz="457662">
              <a:spcBef>
                <a:spcPts val="0"/>
              </a:spcBef>
              <a:spcAft>
                <a:spcPts val="1200"/>
              </a:spcAft>
              <a:buClr>
                <a:schemeClr val="bg2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E86C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2014: 6%</a:t>
            </a:r>
          </a:p>
          <a:p>
            <a:pPr marL="285750" lvl="1" indent="-285750" defTabSz="457662">
              <a:spcBef>
                <a:spcPts val="0"/>
              </a:spcBef>
              <a:spcAft>
                <a:spcPts val="1200"/>
              </a:spcAft>
              <a:buClr>
                <a:schemeClr val="bg2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E86C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2016: 11%</a:t>
            </a:r>
          </a:p>
          <a:p>
            <a:pPr marL="285750" lvl="1" indent="-285750" defTabSz="457662">
              <a:spcBef>
                <a:spcPts val="0"/>
              </a:spcBef>
              <a:spcAft>
                <a:spcPts val="1200"/>
              </a:spcAft>
              <a:buClr>
                <a:schemeClr val="bg2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E86C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2018: 14%</a:t>
            </a:r>
          </a:p>
          <a:p>
            <a:pPr marL="285750" lvl="1" indent="-285750" defTabSz="457662">
              <a:spcBef>
                <a:spcPts val="0"/>
              </a:spcBef>
              <a:spcAft>
                <a:spcPts val="1200"/>
              </a:spcAft>
              <a:buClr>
                <a:schemeClr val="bg2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E86C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2020: 13.8%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F88AD3FD-3A75-7143-8F79-AD8075DB7996}"/>
              </a:ext>
            </a:extLst>
          </p:cNvPr>
          <p:cNvSpPr/>
          <p:nvPr/>
        </p:nvSpPr>
        <p:spPr>
          <a:xfrm flipH="1">
            <a:off x="0" y="0"/>
            <a:ext cx="8705693" cy="783512"/>
          </a:xfrm>
          <a:prstGeom prst="rect">
            <a:avLst/>
          </a:prstGeom>
          <a:gradFill flip="none" rotWithShape="1">
            <a:gsLst>
              <a:gs pos="0">
                <a:srgbClr val="1B86CA"/>
              </a:gs>
              <a:gs pos="100000">
                <a:srgbClr val="0A5BAF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/>
            <a:endParaRPr sz="1212" b="0">
              <a:solidFill>
                <a:schemeClr val="accent1">
                  <a:lumOff val="16847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33BE5C-6EF2-DA45-AC90-89EFBB91E65A}"/>
              </a:ext>
            </a:extLst>
          </p:cNvPr>
          <p:cNvSpPr txBox="1"/>
          <p:nvPr/>
        </p:nvSpPr>
        <p:spPr>
          <a:xfrm>
            <a:off x="492913" y="140176"/>
            <a:ext cx="2990073" cy="4900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9765" tIns="59765" rIns="59765" bIns="59765" numCol="1" spcCol="38100" rtlCol="0" anchor="ctr">
            <a:spAutoFit/>
          </a:bodyPr>
          <a:lstStyle/>
          <a:p>
            <a:pPr defTabSz="687311"/>
            <a:r>
              <a:rPr lang="en-US" sz="2400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LOCAL STORY</a:t>
            </a:r>
          </a:p>
        </p:txBody>
      </p:sp>
    </p:spTree>
    <p:extLst>
      <p:ext uri="{BB962C8B-B14F-4D97-AF65-F5344CB8AC3E}">
        <p14:creationId xmlns:p14="http://schemas.microsoft.com/office/powerpoint/2010/main" val="2262599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A8817D-BCAA-E849-A4C1-EEB6A99034AB}"/>
              </a:ext>
            </a:extLst>
          </p:cNvPr>
          <p:cNvSpPr/>
          <p:nvPr/>
        </p:nvSpPr>
        <p:spPr>
          <a:xfrm>
            <a:off x="4571999" y="4404832"/>
            <a:ext cx="3335155" cy="871369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876D37-6102-4249-9684-EF267B70BDE0}"/>
              </a:ext>
            </a:extLst>
          </p:cNvPr>
          <p:cNvSpPr/>
          <p:nvPr/>
        </p:nvSpPr>
        <p:spPr>
          <a:xfrm>
            <a:off x="4571999" y="3487743"/>
            <a:ext cx="3335155" cy="871369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35A61A-6AD3-FB47-AB0D-4F090F8C0D6B}"/>
              </a:ext>
            </a:extLst>
          </p:cNvPr>
          <p:cNvSpPr/>
          <p:nvPr/>
        </p:nvSpPr>
        <p:spPr>
          <a:xfrm>
            <a:off x="572419" y="5431063"/>
            <a:ext cx="3195870" cy="871369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1E465F-0AA3-C748-8731-1C1638CEC009}"/>
              </a:ext>
            </a:extLst>
          </p:cNvPr>
          <p:cNvSpPr/>
          <p:nvPr/>
        </p:nvSpPr>
        <p:spPr>
          <a:xfrm>
            <a:off x="572418" y="4486653"/>
            <a:ext cx="3195871" cy="871369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A97AAF-B849-F946-A1E6-75FD50E40899}"/>
              </a:ext>
            </a:extLst>
          </p:cNvPr>
          <p:cNvSpPr/>
          <p:nvPr/>
        </p:nvSpPr>
        <p:spPr>
          <a:xfrm>
            <a:off x="572419" y="3507000"/>
            <a:ext cx="3195872" cy="871369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9240149C-5411-E34C-BFF8-AE0341B5EE97}"/>
              </a:ext>
            </a:extLst>
          </p:cNvPr>
          <p:cNvSpPr/>
          <p:nvPr/>
        </p:nvSpPr>
        <p:spPr>
          <a:xfrm flipH="1">
            <a:off x="-5" y="8592671"/>
            <a:ext cx="4840941" cy="215153"/>
          </a:xfrm>
          <a:prstGeom prst="rect">
            <a:avLst/>
          </a:prstGeom>
          <a:gradFill flip="none" rotWithShape="1">
            <a:gsLst>
              <a:gs pos="0">
                <a:srgbClr val="1B86CA"/>
              </a:gs>
              <a:gs pos="100000">
                <a:srgbClr val="0A5BAF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00A2FF">
                    <a:lumOff val="16847"/>
                  </a:srgb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212" b="0" i="0" u="none" strike="noStrike" kern="0" cap="none" spc="0" normalizeH="0" baseline="0" noProof="0">
              <a:ln>
                <a:noFill/>
              </a:ln>
              <a:solidFill>
                <a:srgbClr val="00A2FF">
                  <a:lumOff val="16847"/>
                </a:srgbClr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D1922E-F800-1343-A067-417104F3FA12}"/>
              </a:ext>
            </a:extLst>
          </p:cNvPr>
          <p:cNvSpPr txBox="1"/>
          <p:nvPr/>
        </p:nvSpPr>
        <p:spPr>
          <a:xfrm>
            <a:off x="8399416" y="6539964"/>
            <a:ext cx="251672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D6D5D5">
                    <a:lumMod val="10000"/>
                  </a:srgbClr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fld id="{31C29B64-98F4-A945-A147-A46DDB19F91B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D6D5D5">
                    <a:lumMod val="10000"/>
                  </a:srgbClr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6D5D5">
                  <a:lumMod val="10000"/>
                </a:srgbClr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C134533-4E80-2B40-9E8D-3FD803B7DD66}"/>
              </a:ext>
            </a:extLst>
          </p:cNvPr>
          <p:cNvGrpSpPr/>
          <p:nvPr/>
        </p:nvGrpSpPr>
        <p:grpSpPr>
          <a:xfrm>
            <a:off x="1" y="6635931"/>
            <a:ext cx="8294914" cy="130629"/>
            <a:chOff x="1062155" y="6622869"/>
            <a:chExt cx="5502212" cy="235131"/>
          </a:xfrm>
        </p:grpSpPr>
        <p:sp>
          <p:nvSpPr>
            <p:cNvPr id="75" name="Rectangle">
              <a:extLst>
                <a:ext uri="{FF2B5EF4-FFF2-40B4-BE49-F238E27FC236}">
                  <a16:creationId xmlns:a16="http://schemas.microsoft.com/office/drawing/2014/main" id="{90D1FF48-DBA6-1042-A060-0A6880C0727D}"/>
                </a:ext>
              </a:extLst>
            </p:cNvPr>
            <p:cNvSpPr/>
            <p:nvPr/>
          </p:nvSpPr>
          <p:spPr>
            <a:xfrm flipH="1">
              <a:off x="4751295" y="6622869"/>
              <a:ext cx="1813072" cy="235131"/>
            </a:xfrm>
            <a:prstGeom prst="rect">
              <a:avLst/>
            </a:prstGeom>
            <a:gradFill flip="none" rotWithShape="1">
              <a:gsLst>
                <a:gs pos="0">
                  <a:srgbClr val="1B86CA"/>
                </a:gs>
                <a:gs pos="100000">
                  <a:srgbClr val="0A5BAF"/>
                </a:gs>
              </a:gsLst>
              <a:lin ang="2700000" scaled="1"/>
              <a:tileRect/>
            </a:gra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marL="0" marR="0" lvl="0" indent="0" algn="ctr" defTabSz="4576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12" b="0" i="0" u="none" strike="noStrike" kern="0" cap="none" spc="0" normalizeH="0" baseline="0" noProof="0" dirty="0">
                <a:ln>
                  <a:noFill/>
                </a:ln>
                <a:solidFill>
                  <a:srgbClr val="00A2FF">
                    <a:lumOff val="16847"/>
                  </a:srgbClr>
                </a:solidFill>
                <a:effectLst/>
                <a:uLnTx/>
                <a:uFillTx/>
                <a:latin typeface="Helvetica Neue Medium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76" name="Rectangle">
              <a:extLst>
                <a:ext uri="{FF2B5EF4-FFF2-40B4-BE49-F238E27FC236}">
                  <a16:creationId xmlns:a16="http://schemas.microsoft.com/office/drawing/2014/main" id="{553E1D57-171F-8B4E-965C-05FF8F6DB163}"/>
                </a:ext>
              </a:extLst>
            </p:cNvPr>
            <p:cNvSpPr/>
            <p:nvPr/>
          </p:nvSpPr>
          <p:spPr>
            <a:xfrm flipH="1">
              <a:off x="2907824" y="6622869"/>
              <a:ext cx="1813072" cy="235131"/>
            </a:xfrm>
            <a:prstGeom prst="rect">
              <a:avLst/>
            </a:prstGeom>
            <a:solidFill>
              <a:srgbClr val="FFC728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marL="0" marR="0" lvl="0" indent="0" algn="ctr" defTabSz="4576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12" b="0" i="0" u="none" strike="noStrike" kern="0" cap="none" spc="0" normalizeH="0" baseline="0" noProof="0">
                <a:ln>
                  <a:noFill/>
                </a:ln>
                <a:solidFill>
                  <a:srgbClr val="00A2FF">
                    <a:lumOff val="16847"/>
                  </a:srgbClr>
                </a:solidFill>
                <a:effectLst/>
                <a:uLnTx/>
                <a:uFillTx/>
                <a:latin typeface="Helvetica Neue Medium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77" name="Rectangle">
              <a:extLst>
                <a:ext uri="{FF2B5EF4-FFF2-40B4-BE49-F238E27FC236}">
                  <a16:creationId xmlns:a16="http://schemas.microsoft.com/office/drawing/2014/main" id="{A1D033F4-9616-D744-B142-54A3E1E1D89D}"/>
                </a:ext>
              </a:extLst>
            </p:cNvPr>
            <p:cNvSpPr/>
            <p:nvPr/>
          </p:nvSpPr>
          <p:spPr>
            <a:xfrm flipH="1">
              <a:off x="1062155" y="6622869"/>
              <a:ext cx="1813072" cy="235131"/>
            </a:xfrm>
            <a:prstGeom prst="rect">
              <a:avLst/>
            </a:prstGeom>
            <a:solidFill>
              <a:srgbClr val="E86C31"/>
            </a:solidFill>
          </p:spPr>
          <p:txBody>
            <a:bodyPr lIns="35719" tIns="35719" rIns="35719" bIns="35719" anchor="ctr"/>
            <a:lstStyle/>
            <a:p>
              <a:pPr marL="0" marR="0" lvl="0" indent="0" algn="ctr" defTabSz="45766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12" b="0" i="0" u="none" strike="noStrike" kern="0" cap="none" spc="0" normalizeH="0" baseline="0" noProof="0">
                <a:ln>
                  <a:noFill/>
                </a:ln>
                <a:solidFill>
                  <a:srgbClr val="00A2FF">
                    <a:lumOff val="16847"/>
                  </a:srgbClr>
                </a:solidFill>
                <a:effectLst/>
                <a:uLnTx/>
                <a:uFillTx/>
                <a:latin typeface="Helvetica Neue Medium"/>
                <a:ea typeface="+mn-ea"/>
                <a:cs typeface="+mn-cs"/>
                <a:sym typeface="Helvetica Neue"/>
              </a:endParaRPr>
            </a:p>
          </p:txBody>
        </p:sp>
      </p:grpSp>
      <p:sp>
        <p:nvSpPr>
          <p:cNvPr id="11" name="Rectangle">
            <a:extLst>
              <a:ext uri="{FF2B5EF4-FFF2-40B4-BE49-F238E27FC236}">
                <a16:creationId xmlns:a16="http://schemas.microsoft.com/office/drawing/2014/main" id="{11315E45-9B8C-5446-B359-EDFE79F40E20}"/>
              </a:ext>
            </a:extLst>
          </p:cNvPr>
          <p:cNvSpPr/>
          <p:nvPr/>
        </p:nvSpPr>
        <p:spPr>
          <a:xfrm flipH="1">
            <a:off x="0" y="0"/>
            <a:ext cx="8705693" cy="783512"/>
          </a:xfrm>
          <a:prstGeom prst="rect">
            <a:avLst/>
          </a:prstGeom>
          <a:gradFill flip="none" rotWithShape="1">
            <a:gsLst>
              <a:gs pos="0">
                <a:srgbClr val="1B86CA"/>
              </a:gs>
              <a:gs pos="100000">
                <a:srgbClr val="0A5BAF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12" b="0" i="0" u="none" strike="noStrike" kern="0" cap="none" spc="0" normalizeH="0" baseline="0" noProof="0">
              <a:ln>
                <a:noFill/>
              </a:ln>
              <a:solidFill>
                <a:srgbClr val="00A2FF">
                  <a:lumOff val="16847"/>
                </a:srgbClr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90D3B3-817A-C545-A0A3-3FA3C1BC0762}"/>
              </a:ext>
            </a:extLst>
          </p:cNvPr>
          <p:cNvSpPr txBox="1"/>
          <p:nvPr/>
        </p:nvSpPr>
        <p:spPr>
          <a:xfrm>
            <a:off x="492913" y="140176"/>
            <a:ext cx="2486730" cy="4900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9765" tIns="59765" rIns="59765" bIns="59765" numCol="1" spcCol="38100" rtlCol="0" anchor="ctr">
            <a:spAutoFit/>
          </a:bodyPr>
          <a:lstStyle/>
          <a:p>
            <a:pPr marL="0" marR="0" lvl="0" indent="0" algn="l" defTabSz="68731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LOCAL TRENDS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A9830F-77A5-A541-BB7F-4376001FF380}"/>
              </a:ext>
            </a:extLst>
          </p:cNvPr>
          <p:cNvSpPr txBox="1"/>
          <p:nvPr/>
        </p:nvSpPr>
        <p:spPr>
          <a:xfrm>
            <a:off x="4644545" y="3303967"/>
            <a:ext cx="3445208" cy="2031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285750" marR="0" lvl="0" indent="-285750" algn="l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Females (use in the past 30 days)</a:t>
            </a:r>
          </a:p>
          <a:p>
            <a:pPr marL="0" marR="0" lvl="0" indent="0" algn="l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	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86C3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2016: 12%</a:t>
            </a:r>
          </a:p>
          <a:p>
            <a:pPr marL="0" marR="0" lvl="0" indent="0" algn="l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86C3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	2018: 13.5%</a:t>
            </a:r>
          </a:p>
          <a:p>
            <a:pPr marL="0" marR="0" lvl="0" indent="0" algn="l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285750" marR="0" lvl="0" indent="-285750" algn="l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Males (use in the past 30 days)</a:t>
            </a:r>
          </a:p>
          <a:p>
            <a:pPr marL="0" marR="0" lvl="0" indent="0" algn="l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	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86C3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2016: 12%</a:t>
            </a:r>
          </a:p>
          <a:p>
            <a:pPr marL="0" marR="0" lvl="0" indent="0" algn="l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86C3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	2018: 13%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04873A-8A1B-3B4E-BA64-80157711F4B5}"/>
              </a:ext>
            </a:extLst>
          </p:cNvPr>
          <p:cNvSpPr txBox="1"/>
          <p:nvPr/>
        </p:nvSpPr>
        <p:spPr>
          <a:xfrm>
            <a:off x="696132" y="3275096"/>
            <a:ext cx="3445208" cy="3046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285750" marR="0" lvl="0" indent="-285750" algn="l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Non-Hispanic Black Students </a:t>
            </a:r>
          </a:p>
          <a:p>
            <a:pPr marL="0" marR="0" lvl="0" indent="0" algn="l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	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86C3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2016: 9%</a:t>
            </a:r>
          </a:p>
          <a:p>
            <a:pPr marL="0" marR="0" lvl="0" indent="0" algn="l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86C3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	2018: 7%</a:t>
            </a:r>
          </a:p>
          <a:p>
            <a:pPr marL="0" marR="0" lvl="0" indent="0" algn="l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285750" marR="0" lvl="0" indent="-285750" algn="l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Hispanic Students</a:t>
            </a:r>
          </a:p>
          <a:p>
            <a:pPr marL="0" marR="0" lvl="0" indent="0" algn="l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	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86C3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2016: 17.5%</a:t>
            </a:r>
          </a:p>
          <a:p>
            <a:pPr marL="0" marR="0" lvl="0" indent="0" algn="l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86C3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	2018: 17.5%</a:t>
            </a:r>
          </a:p>
          <a:p>
            <a:pPr marL="0" marR="0" lvl="0" indent="0" algn="l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285750" marR="0" lvl="0" indent="-285750" algn="l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Non-Hispanic White</a:t>
            </a:r>
          </a:p>
          <a:p>
            <a:pPr marL="0" marR="0" lvl="0" indent="0" algn="l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	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86C3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2016: 15%</a:t>
            </a:r>
          </a:p>
          <a:p>
            <a:pPr marL="0" marR="0" lvl="0" indent="0" algn="l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86C3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	2018: 19%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06A812-F5AB-4643-A886-143FD6A3CF68}"/>
              </a:ext>
            </a:extLst>
          </p:cNvPr>
          <p:cNvSpPr txBox="1"/>
          <p:nvPr/>
        </p:nvSpPr>
        <p:spPr>
          <a:xfrm>
            <a:off x="351322" y="1163830"/>
            <a:ext cx="8354371" cy="1785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Per Duval County Public Schools, for the 2019-2020 school year there were approx. 22,000 students enrolled in middle school and approx. 30,000 high school students. </a:t>
            </a:r>
          </a:p>
          <a:p>
            <a:pPr marL="0" marR="0" lvl="0" indent="0" algn="l" defTabSz="45766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Using 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Florida Youth Tobacco Survey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figures, that mean approx.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13,000 students have tried vaping and approx.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86C3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7,500 students currently vape.</a:t>
            </a:r>
          </a:p>
        </p:txBody>
      </p:sp>
    </p:spTree>
    <p:extLst>
      <p:ext uri="{BB962C8B-B14F-4D97-AF65-F5344CB8AC3E}">
        <p14:creationId xmlns:p14="http://schemas.microsoft.com/office/powerpoint/2010/main" val="3892808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E751F14-A758-F246-B7B8-56A9C17A9E79}"/>
              </a:ext>
            </a:extLst>
          </p:cNvPr>
          <p:cNvSpPr/>
          <p:nvPr/>
        </p:nvSpPr>
        <p:spPr>
          <a:xfrm>
            <a:off x="4648199" y="2364557"/>
            <a:ext cx="3786962" cy="2410916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52B21C-5494-184A-BD2B-5EB9EA7F16C2}"/>
              </a:ext>
            </a:extLst>
          </p:cNvPr>
          <p:cNvSpPr/>
          <p:nvPr/>
        </p:nvSpPr>
        <p:spPr>
          <a:xfrm>
            <a:off x="596766" y="2517289"/>
            <a:ext cx="3630989" cy="2140772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959D368-2D44-2D4B-AA16-35EA7BE83808}"/>
              </a:ext>
            </a:extLst>
          </p:cNvPr>
          <p:cNvGrpSpPr/>
          <p:nvPr/>
        </p:nvGrpSpPr>
        <p:grpSpPr>
          <a:xfrm>
            <a:off x="1" y="6635931"/>
            <a:ext cx="8294914" cy="130629"/>
            <a:chOff x="1062155" y="6622869"/>
            <a:chExt cx="5502212" cy="235131"/>
          </a:xfrm>
        </p:grpSpPr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D13FB7D7-ACD4-FA49-AC22-A9DB2C3A7CBB}"/>
                </a:ext>
              </a:extLst>
            </p:cNvPr>
            <p:cNvSpPr/>
            <p:nvPr/>
          </p:nvSpPr>
          <p:spPr>
            <a:xfrm flipH="1">
              <a:off x="4751295" y="6622869"/>
              <a:ext cx="1813072" cy="235131"/>
            </a:xfrm>
            <a:prstGeom prst="rect">
              <a:avLst/>
            </a:prstGeom>
            <a:gradFill flip="none" rotWithShape="1">
              <a:gsLst>
                <a:gs pos="0">
                  <a:srgbClr val="1B86CA"/>
                </a:gs>
                <a:gs pos="100000">
                  <a:srgbClr val="0A5BAF"/>
                </a:gs>
              </a:gsLst>
              <a:lin ang="2700000" scaled="1"/>
              <a:tileRect/>
            </a:gra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/>
              <a:endParaRPr sz="1212" b="0" dirty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Rectangle">
              <a:extLst>
                <a:ext uri="{FF2B5EF4-FFF2-40B4-BE49-F238E27FC236}">
                  <a16:creationId xmlns:a16="http://schemas.microsoft.com/office/drawing/2014/main" id="{257C4CF8-4B8C-3F4A-9B7D-46513313203E}"/>
                </a:ext>
              </a:extLst>
            </p:cNvPr>
            <p:cNvSpPr/>
            <p:nvPr/>
          </p:nvSpPr>
          <p:spPr>
            <a:xfrm flipH="1">
              <a:off x="2907824" y="6622869"/>
              <a:ext cx="1813072" cy="235131"/>
            </a:xfrm>
            <a:prstGeom prst="rect">
              <a:avLst/>
            </a:prstGeom>
            <a:solidFill>
              <a:srgbClr val="FFC728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/>
              <a:endParaRPr sz="1212"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Rectangle">
              <a:extLst>
                <a:ext uri="{FF2B5EF4-FFF2-40B4-BE49-F238E27FC236}">
                  <a16:creationId xmlns:a16="http://schemas.microsoft.com/office/drawing/2014/main" id="{4A7A1056-225B-E442-A8B7-A0F48CB0A064}"/>
                </a:ext>
              </a:extLst>
            </p:cNvPr>
            <p:cNvSpPr/>
            <p:nvPr/>
          </p:nvSpPr>
          <p:spPr>
            <a:xfrm flipH="1">
              <a:off x="1062155" y="6622869"/>
              <a:ext cx="1813072" cy="235131"/>
            </a:xfrm>
            <a:prstGeom prst="rect">
              <a:avLst/>
            </a:prstGeom>
            <a:solidFill>
              <a:srgbClr val="E86C31"/>
            </a:solidFill>
          </p:spPr>
          <p:txBody>
            <a:bodyPr lIns="35719" tIns="35719" rIns="35719" bIns="35719" anchor="ctr"/>
            <a:lstStyle/>
            <a:p>
              <a:pPr algn="ctr"/>
              <a:endParaRPr sz="1212"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ADF563E-954A-9B48-A20C-9B7E8F9266F3}"/>
              </a:ext>
            </a:extLst>
          </p:cNvPr>
          <p:cNvSpPr txBox="1"/>
          <p:nvPr/>
        </p:nvSpPr>
        <p:spPr>
          <a:xfrm>
            <a:off x="8399416" y="6539964"/>
            <a:ext cx="251672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fld id="{31C29B64-98F4-A945-A147-A46DDB19F91B}" type="slidenum">
              <a:rPr kumimoji="0" lang="en-US" sz="1400" i="0" u="none" strike="noStrike" cap="none" spc="0" normalizeH="0" baseline="0" smtClean="0">
                <a:ln>
                  <a:noFill/>
                </a:ln>
                <a:solidFill>
                  <a:srgbClr val="0A5BA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6</a:t>
            </a:fld>
            <a:endParaRPr kumimoji="0" lang="en-US" sz="1400" i="0" u="none" strike="noStrike" cap="none" spc="0" normalizeH="0" baseline="0" dirty="0">
              <a:ln>
                <a:noFill/>
              </a:ln>
              <a:solidFill>
                <a:srgbClr val="0A5BA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C1F40C-8C74-45B7-B816-344F92ABD8D5}"/>
              </a:ext>
            </a:extLst>
          </p:cNvPr>
          <p:cNvSpPr txBox="1"/>
          <p:nvPr/>
        </p:nvSpPr>
        <p:spPr>
          <a:xfrm>
            <a:off x="0" y="5493800"/>
            <a:ext cx="9144000" cy="801202"/>
          </a:xfrm>
          <a:prstGeom prst="rect">
            <a:avLst/>
          </a:prstGeom>
          <a:solidFill>
            <a:srgbClr val="0A5BA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52734" rIns="52734" bIns="52734" numCol="1" spcCol="38100" rtlCol="0" anchor="ctr" anchorCtr="0">
            <a:no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“If the FDA wants to convince kids to stop vaping, it needs to tap into messaging </a:t>
            </a:r>
            <a:br>
              <a:rPr lang="en-US" sz="20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that appeals to kids’ sense of rebellion, not fear of health risks.” </a:t>
            </a:r>
            <a:r>
              <a:rPr lang="en-US" sz="20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Vox.com</a:t>
            </a:r>
            <a:endParaRPr lang="en-US" sz="20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D6AA1-6240-4BB4-86F6-291273A426AC}"/>
              </a:ext>
            </a:extLst>
          </p:cNvPr>
          <p:cNvSpPr/>
          <p:nvPr/>
        </p:nvSpPr>
        <p:spPr>
          <a:xfrm>
            <a:off x="0" y="114080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Youth Marketing Research Provides Warnings And Opportunities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89D40-1F9C-4A44-9D21-666293BBCD3A}"/>
              </a:ext>
            </a:extLst>
          </p:cNvPr>
          <p:cNvSpPr txBox="1"/>
          <p:nvPr/>
        </p:nvSpPr>
        <p:spPr>
          <a:xfrm>
            <a:off x="0" y="1410767"/>
            <a:ext cx="914400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1800" b="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The teen and pre-teen market is incredibly valuable to companies</a:t>
            </a:r>
            <a:br>
              <a:rPr lang="en-US" sz="1800" b="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1800" b="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across a host of market segments and, as a consequence, is well-studied.</a:t>
            </a:r>
          </a:p>
        </p:txBody>
      </p:sp>
      <p:sp>
        <p:nvSpPr>
          <p:cNvPr id="17" name="Rectangle">
            <a:extLst>
              <a:ext uri="{FF2B5EF4-FFF2-40B4-BE49-F238E27FC236}">
                <a16:creationId xmlns:a16="http://schemas.microsoft.com/office/drawing/2014/main" id="{CAA313EC-6439-3E4C-9376-AF2FA4EF316B}"/>
              </a:ext>
            </a:extLst>
          </p:cNvPr>
          <p:cNvSpPr/>
          <p:nvPr/>
        </p:nvSpPr>
        <p:spPr>
          <a:xfrm flipH="1">
            <a:off x="0" y="0"/>
            <a:ext cx="8705693" cy="783512"/>
          </a:xfrm>
          <a:prstGeom prst="rect">
            <a:avLst/>
          </a:prstGeom>
          <a:gradFill flip="none" rotWithShape="1">
            <a:gsLst>
              <a:gs pos="0">
                <a:srgbClr val="1B86CA"/>
              </a:gs>
              <a:gs pos="100000">
                <a:srgbClr val="0A5BAF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/>
            <a:endParaRPr sz="1212" b="0">
              <a:solidFill>
                <a:schemeClr val="accent1">
                  <a:lumOff val="16847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410783-609A-0B4B-856B-60241AD6A69F}"/>
              </a:ext>
            </a:extLst>
          </p:cNvPr>
          <p:cNvSpPr txBox="1"/>
          <p:nvPr/>
        </p:nvSpPr>
        <p:spPr>
          <a:xfrm>
            <a:off x="492913" y="140176"/>
            <a:ext cx="8310440" cy="4900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9765" tIns="59765" rIns="59765" bIns="59765" numCol="1" spcCol="38100" rtlCol="0" anchor="ctr">
            <a:spAutoFit/>
          </a:bodyPr>
          <a:lstStyle/>
          <a:p>
            <a:pPr defTabSz="687311"/>
            <a:r>
              <a:rPr lang="en-US" sz="2400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REACH YOUTH - AVOID PREACHING AND BLAME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CD9598-3C40-5845-904A-AEB8C8119091}"/>
              </a:ext>
            </a:extLst>
          </p:cNvPr>
          <p:cNvSpPr txBox="1"/>
          <p:nvPr/>
        </p:nvSpPr>
        <p:spPr>
          <a:xfrm>
            <a:off x="735252" y="2783952"/>
            <a:ext cx="335265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Celebrate youthful independence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Tap into teen desire for rebellion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Avoid being dogmatic, which is taken as a threat to freedom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EF7DA7-6738-3F41-BE61-65B766E8DB47}"/>
              </a:ext>
            </a:extLst>
          </p:cNvPr>
          <p:cNvSpPr txBox="1"/>
          <p:nvPr/>
        </p:nvSpPr>
        <p:spPr>
          <a:xfrm>
            <a:off x="4724400" y="2405140"/>
            <a:ext cx="3712143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Convey brightness, youth and vitality, and social aspiration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Be authentic. (Today’s youth can detect fakery quickly.)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Respect them for who they are.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Be an ally, not an inauthentic imitation.</a:t>
            </a:r>
          </a:p>
        </p:txBody>
      </p:sp>
    </p:spTree>
    <p:extLst>
      <p:ext uri="{BB962C8B-B14F-4D97-AF65-F5344CB8AC3E}">
        <p14:creationId xmlns:p14="http://schemas.microsoft.com/office/powerpoint/2010/main" val="1649696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19CA08A-1F72-2149-9BD5-45E314B65FC8}"/>
              </a:ext>
            </a:extLst>
          </p:cNvPr>
          <p:cNvSpPr/>
          <p:nvPr/>
        </p:nvSpPr>
        <p:spPr>
          <a:xfrm>
            <a:off x="885800" y="5252078"/>
            <a:ext cx="7168806" cy="921958"/>
          </a:xfrm>
          <a:prstGeom prst="rect">
            <a:avLst/>
          </a:prstGeom>
          <a:noFill/>
          <a:ln w="19050">
            <a:noFill/>
          </a:ln>
        </p:spPr>
        <p:txBody>
          <a:bodyPr wrap="square" lIns="107576" tIns="107576" rIns="215153" bIns="107576" anchor="ctr" anchorCtr="1">
            <a:noAutofit/>
          </a:bodyPr>
          <a:lstStyle/>
          <a:p>
            <a:pPr algn="ctr" defTabSz="832017"/>
            <a:r>
              <a:rPr lang="en-US" sz="1800" dirty="0">
                <a:solidFill>
                  <a:srgbClr val="0A5BAF"/>
                </a:solidFill>
                <a:latin typeface="Calibri" panose="020F0502020204030204" pitchFamily="34" charset="0"/>
                <a:ea typeface="Lato Heavy" panose="020F0502020204030203" pitchFamily="34" charset="0"/>
                <a:cs typeface="Calibri" panose="020F0502020204030204" pitchFamily="34" charset="0"/>
              </a:rPr>
              <a:t>Show teens that what they see as a zero-consequence act of minor rebellion is really an act of unintended self-harm </a:t>
            </a:r>
          </a:p>
          <a:p>
            <a:pPr algn="ctr" defTabSz="832017"/>
            <a:r>
              <a:rPr lang="en-US" sz="1800" dirty="0">
                <a:solidFill>
                  <a:srgbClr val="0A5BAF"/>
                </a:solidFill>
                <a:latin typeface="Calibri" panose="020F0502020204030204" pitchFamily="34" charset="0"/>
                <a:ea typeface="Lato Heavy" panose="020F0502020204030203" pitchFamily="34" charset="0"/>
                <a:cs typeface="Calibri" panose="020F0502020204030204" pitchFamily="34" charset="0"/>
              </a:rPr>
              <a:t>with real-world implications.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D2D416-3529-7344-97CA-EB5A688A44B3}"/>
              </a:ext>
            </a:extLst>
          </p:cNvPr>
          <p:cNvSpPr/>
          <p:nvPr/>
        </p:nvSpPr>
        <p:spPr>
          <a:xfrm>
            <a:off x="438303" y="1226207"/>
            <a:ext cx="821278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Strategy is where the product’s truth intersects with the audience’s truth.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959D368-2D44-2D4B-AA16-35EA7BE83808}"/>
              </a:ext>
            </a:extLst>
          </p:cNvPr>
          <p:cNvGrpSpPr/>
          <p:nvPr/>
        </p:nvGrpSpPr>
        <p:grpSpPr>
          <a:xfrm>
            <a:off x="1" y="6635931"/>
            <a:ext cx="8294914" cy="130629"/>
            <a:chOff x="1062155" y="6622869"/>
            <a:chExt cx="5502212" cy="235131"/>
          </a:xfrm>
        </p:grpSpPr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D13FB7D7-ACD4-FA49-AC22-A9DB2C3A7CBB}"/>
                </a:ext>
              </a:extLst>
            </p:cNvPr>
            <p:cNvSpPr/>
            <p:nvPr/>
          </p:nvSpPr>
          <p:spPr>
            <a:xfrm flipH="1">
              <a:off x="4751295" y="6622869"/>
              <a:ext cx="1813072" cy="235131"/>
            </a:xfrm>
            <a:prstGeom prst="rect">
              <a:avLst/>
            </a:prstGeom>
            <a:gradFill flip="none" rotWithShape="1">
              <a:gsLst>
                <a:gs pos="0">
                  <a:srgbClr val="1B86CA"/>
                </a:gs>
                <a:gs pos="100000">
                  <a:srgbClr val="0A5BAF"/>
                </a:gs>
              </a:gsLst>
              <a:lin ang="2700000" scaled="1"/>
              <a:tileRect/>
            </a:gra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/>
              <a:endParaRPr sz="1212" b="0" dirty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Rectangle">
              <a:extLst>
                <a:ext uri="{FF2B5EF4-FFF2-40B4-BE49-F238E27FC236}">
                  <a16:creationId xmlns:a16="http://schemas.microsoft.com/office/drawing/2014/main" id="{257C4CF8-4B8C-3F4A-9B7D-46513313203E}"/>
                </a:ext>
              </a:extLst>
            </p:cNvPr>
            <p:cNvSpPr/>
            <p:nvPr/>
          </p:nvSpPr>
          <p:spPr>
            <a:xfrm flipH="1">
              <a:off x="2907824" y="6622869"/>
              <a:ext cx="1813072" cy="235131"/>
            </a:xfrm>
            <a:prstGeom prst="rect">
              <a:avLst/>
            </a:prstGeom>
            <a:solidFill>
              <a:srgbClr val="FFC728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/>
              <a:endParaRPr sz="1212"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Rectangle">
              <a:extLst>
                <a:ext uri="{FF2B5EF4-FFF2-40B4-BE49-F238E27FC236}">
                  <a16:creationId xmlns:a16="http://schemas.microsoft.com/office/drawing/2014/main" id="{4A7A1056-225B-E442-A8B7-A0F48CB0A064}"/>
                </a:ext>
              </a:extLst>
            </p:cNvPr>
            <p:cNvSpPr/>
            <p:nvPr/>
          </p:nvSpPr>
          <p:spPr>
            <a:xfrm flipH="1">
              <a:off x="1062155" y="6622869"/>
              <a:ext cx="1813072" cy="235131"/>
            </a:xfrm>
            <a:prstGeom prst="rect">
              <a:avLst/>
            </a:prstGeom>
            <a:solidFill>
              <a:srgbClr val="E86C31"/>
            </a:solidFill>
          </p:spPr>
          <p:txBody>
            <a:bodyPr lIns="35719" tIns="35719" rIns="35719" bIns="35719" anchor="ctr"/>
            <a:lstStyle/>
            <a:p>
              <a:pPr algn="ctr"/>
              <a:endParaRPr sz="1212"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ADF563E-954A-9B48-A20C-9B7E8F9266F3}"/>
              </a:ext>
            </a:extLst>
          </p:cNvPr>
          <p:cNvSpPr txBox="1"/>
          <p:nvPr/>
        </p:nvSpPr>
        <p:spPr>
          <a:xfrm>
            <a:off x="8399416" y="6539964"/>
            <a:ext cx="251672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fld id="{31C29B64-98F4-A945-A147-A46DDB19F91B}" type="slidenum">
              <a:rPr kumimoji="0" lang="en-US" sz="1400" i="0" u="none" strike="noStrike" cap="none" spc="0" normalizeH="0" baseline="0" smtClean="0">
                <a:ln>
                  <a:noFill/>
                </a:ln>
                <a:solidFill>
                  <a:srgbClr val="0A5BA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7</a:t>
            </a:fld>
            <a:endParaRPr kumimoji="0" lang="en-US" sz="1400" i="0" u="none" strike="noStrike" cap="none" spc="0" normalizeH="0" baseline="0" dirty="0">
              <a:ln>
                <a:noFill/>
              </a:ln>
              <a:solidFill>
                <a:srgbClr val="0A5BA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D912409-F8A8-AB44-ADD5-14C6A7204DF3}"/>
              </a:ext>
            </a:extLst>
          </p:cNvPr>
          <p:cNvSpPr/>
          <p:nvPr/>
        </p:nvSpPr>
        <p:spPr>
          <a:xfrm>
            <a:off x="749221" y="2170726"/>
            <a:ext cx="4296104" cy="2844036"/>
          </a:xfrm>
          <a:prstGeom prst="ellipse">
            <a:avLst/>
          </a:prstGeom>
          <a:solidFill>
            <a:schemeClr val="bg2">
              <a:lumMod val="50000"/>
              <a:alpha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F328D13-67BD-A24D-9001-ED934286051D}"/>
              </a:ext>
            </a:extLst>
          </p:cNvPr>
          <p:cNvSpPr/>
          <p:nvPr/>
        </p:nvSpPr>
        <p:spPr>
          <a:xfrm>
            <a:off x="3890181" y="2170725"/>
            <a:ext cx="4637802" cy="2844035"/>
          </a:xfrm>
          <a:prstGeom prst="ellipse">
            <a:avLst/>
          </a:prstGeom>
          <a:solidFill>
            <a:schemeClr val="bg2">
              <a:lumMod val="50000"/>
              <a:alpha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824B0E-C404-AB45-8F24-D22D99EEBA9C}"/>
              </a:ext>
            </a:extLst>
          </p:cNvPr>
          <p:cNvSpPr/>
          <p:nvPr/>
        </p:nvSpPr>
        <p:spPr>
          <a:xfrm>
            <a:off x="1260915" y="2735839"/>
            <a:ext cx="2776590" cy="1641919"/>
          </a:xfrm>
          <a:prstGeom prst="rect">
            <a:avLst/>
          </a:prstGeom>
          <a:noFill/>
          <a:ln w="19050">
            <a:noFill/>
          </a:ln>
        </p:spPr>
        <p:txBody>
          <a:bodyPr wrap="square" lIns="107576" tIns="107576" rIns="215153" bIns="107576" anchor="ctr" anchorCtr="1">
            <a:noAutofit/>
          </a:bodyPr>
          <a:lstStyle/>
          <a:p>
            <a:pPr algn="ctr" defTabSz="832017"/>
            <a:r>
              <a:rPr lang="en-US" sz="1800" b="0" dirty="0">
                <a:solidFill>
                  <a:schemeClr val="bg1"/>
                </a:solidFill>
                <a:latin typeface="Calibri" panose="020F0502020204030204" pitchFamily="34" charset="0"/>
                <a:ea typeface="Lato Heavy" panose="020F0502020204030203" pitchFamily="34" charset="0"/>
                <a:cs typeface="Calibri" panose="020F0502020204030204" pitchFamily="34" charset="0"/>
              </a:rPr>
              <a:t>Vaping chemicals pose a real threat to young minds and bodies, with long-term negative implications.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25A5324-9DE9-3845-A8C4-75DC513F87EB}"/>
              </a:ext>
            </a:extLst>
          </p:cNvPr>
          <p:cNvSpPr/>
          <p:nvPr/>
        </p:nvSpPr>
        <p:spPr>
          <a:xfrm>
            <a:off x="5052094" y="2735840"/>
            <a:ext cx="2762663" cy="1773596"/>
          </a:xfrm>
          <a:prstGeom prst="rect">
            <a:avLst/>
          </a:prstGeom>
          <a:noFill/>
          <a:ln w="19050">
            <a:noFill/>
          </a:ln>
        </p:spPr>
        <p:txBody>
          <a:bodyPr wrap="square" lIns="107576" tIns="107576" rIns="215153" bIns="107576" anchor="ctr" anchorCtr="1">
            <a:noAutofit/>
          </a:bodyPr>
          <a:lstStyle/>
          <a:p>
            <a:pPr algn="ctr" defTabSz="832017"/>
            <a:r>
              <a:rPr lang="en-US" sz="1800" b="0" dirty="0">
                <a:solidFill>
                  <a:schemeClr val="bg1"/>
                </a:solidFill>
                <a:latin typeface="Calibri" panose="020F0502020204030204" pitchFamily="34" charset="0"/>
                <a:ea typeface="Lato Heavy" panose="020F0502020204030203" pitchFamily="34" charset="0"/>
                <a:cs typeface="Calibri" panose="020F0502020204030204" pitchFamily="34" charset="0"/>
              </a:rPr>
              <a:t>I’m old enough to know my own mind and make my own decisions, and I won’t adjust my behavior because someone older orders me to.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5FB96BD-C9A9-1949-A231-5AA7AA7F2E27}"/>
              </a:ext>
            </a:extLst>
          </p:cNvPr>
          <p:cNvCxnSpPr>
            <a:cxnSpLocks/>
          </p:cNvCxnSpPr>
          <p:nvPr/>
        </p:nvCxnSpPr>
        <p:spPr>
          <a:xfrm>
            <a:off x="4470203" y="3478721"/>
            <a:ext cx="0" cy="1641919"/>
          </a:xfrm>
          <a:prstGeom prst="straightConnector1">
            <a:avLst/>
          </a:prstGeom>
          <a:noFill/>
          <a:ln w="57150" cap="flat">
            <a:solidFill>
              <a:schemeClr val="bg2">
                <a:lumMod val="50000"/>
              </a:schemeClr>
            </a:solidFill>
            <a:prstDash val="solid"/>
            <a:miter lim="400000"/>
            <a:headEnd type="oval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Rectangle">
            <a:extLst>
              <a:ext uri="{FF2B5EF4-FFF2-40B4-BE49-F238E27FC236}">
                <a16:creationId xmlns:a16="http://schemas.microsoft.com/office/drawing/2014/main" id="{505E8F93-2D13-8F49-ACBF-0F996900EC97}"/>
              </a:ext>
            </a:extLst>
          </p:cNvPr>
          <p:cNvSpPr/>
          <p:nvPr/>
        </p:nvSpPr>
        <p:spPr>
          <a:xfrm flipH="1">
            <a:off x="0" y="0"/>
            <a:ext cx="8705693" cy="783512"/>
          </a:xfrm>
          <a:prstGeom prst="rect">
            <a:avLst/>
          </a:prstGeom>
          <a:gradFill flip="none" rotWithShape="1">
            <a:gsLst>
              <a:gs pos="0">
                <a:srgbClr val="1B86CA"/>
              </a:gs>
              <a:gs pos="100000">
                <a:srgbClr val="0A5BAF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/>
            <a:endParaRPr sz="1212" b="0">
              <a:solidFill>
                <a:schemeClr val="accent1">
                  <a:lumOff val="16847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A5E72F-6B7D-094A-889F-50BEF036DF13}"/>
              </a:ext>
            </a:extLst>
          </p:cNvPr>
          <p:cNvSpPr txBox="1"/>
          <p:nvPr/>
        </p:nvSpPr>
        <p:spPr>
          <a:xfrm>
            <a:off x="492913" y="140176"/>
            <a:ext cx="2464288" cy="4900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9765" tIns="59765" rIns="59765" bIns="59765" numCol="1" spcCol="38100" rtlCol="0" anchor="ctr">
            <a:spAutoFit/>
          </a:bodyPr>
          <a:lstStyle/>
          <a:p>
            <a:pPr defTabSz="687311"/>
            <a:r>
              <a:rPr lang="en-US" sz="2400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STRATEGY</a:t>
            </a:r>
          </a:p>
        </p:txBody>
      </p:sp>
    </p:spTree>
    <p:extLst>
      <p:ext uri="{BB962C8B-B14F-4D97-AF65-F5344CB8AC3E}">
        <p14:creationId xmlns:p14="http://schemas.microsoft.com/office/powerpoint/2010/main" val="1531291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3AC3FD82-B6C8-43E8-9CED-2B5DF7181CF6}"/>
              </a:ext>
            </a:extLst>
          </p:cNvPr>
          <p:cNvGrpSpPr/>
          <p:nvPr/>
        </p:nvGrpSpPr>
        <p:grpSpPr>
          <a:xfrm>
            <a:off x="1613647" y="1904105"/>
            <a:ext cx="6196405" cy="2078682"/>
            <a:chOff x="1625600" y="3295940"/>
            <a:chExt cx="4978400" cy="289559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8DF0066-5575-41A7-A233-3B69549FE505}"/>
                </a:ext>
              </a:extLst>
            </p:cNvPr>
            <p:cNvGrpSpPr/>
            <p:nvPr/>
          </p:nvGrpSpPr>
          <p:grpSpPr>
            <a:xfrm>
              <a:off x="5223933" y="3295940"/>
              <a:ext cx="1380067" cy="2895598"/>
              <a:chOff x="5223933" y="3295940"/>
              <a:chExt cx="1380067" cy="2895598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261D627-43C4-4C01-A886-C96C3A3A77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23933" y="3295940"/>
                <a:ext cx="1371601" cy="14478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F8309E77-824D-41B5-9F95-B6141E8147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32399" y="4743738"/>
                <a:ext cx="1371601" cy="14478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CF0DFC4-ABA2-4B06-B35D-6A265C58A579}"/>
                </a:ext>
              </a:extLst>
            </p:cNvPr>
            <p:cNvGrpSpPr/>
            <p:nvPr/>
          </p:nvGrpSpPr>
          <p:grpSpPr>
            <a:xfrm>
              <a:off x="1625600" y="3295940"/>
              <a:ext cx="1380067" cy="2895598"/>
              <a:chOff x="1625600" y="3295940"/>
              <a:chExt cx="1380067" cy="2895598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AC81B03-8E12-4BC2-BA00-C9F55944DF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5600" y="3295940"/>
                <a:ext cx="1371601" cy="14478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AD2FC6C-1E3D-47D6-BD84-A2F02E4715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4066" y="4743738"/>
                <a:ext cx="1371601" cy="14478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E2361B1-F2B6-2D43-870D-1EBE3EBF55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074909" y="8510299"/>
            <a:ext cx="4576574" cy="337913"/>
          </a:xfrm>
        </p:spPr>
        <p:txBody>
          <a:bodyPr/>
          <a:lstStyle/>
          <a:p>
            <a:pPr algn="r"/>
            <a:r>
              <a:rPr lang="en-US" sz="1529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UNDERSTANDING THE NEEDS AND GOALS. </a:t>
            </a:r>
            <a:fld id="{86CB4B4D-7CA3-9044-876B-883B54F8677D}" type="slidenum">
              <a:rPr lang="en-US" sz="1529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algn="r"/>
              <a:t>8</a:t>
            </a:fld>
            <a:endParaRPr lang="en-US" sz="1529" dirty="0">
              <a:solidFill>
                <a:schemeClr val="tx2">
                  <a:lumMod val="1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9240149C-5411-E34C-BFF8-AE0341B5EE97}"/>
              </a:ext>
            </a:extLst>
          </p:cNvPr>
          <p:cNvSpPr/>
          <p:nvPr/>
        </p:nvSpPr>
        <p:spPr>
          <a:xfrm flipH="1">
            <a:off x="-5" y="8592671"/>
            <a:ext cx="4840941" cy="215153"/>
          </a:xfrm>
          <a:prstGeom prst="rect">
            <a:avLst/>
          </a:prstGeom>
          <a:gradFill flip="none" rotWithShape="1">
            <a:gsLst>
              <a:gs pos="0">
                <a:srgbClr val="1B86CA"/>
              </a:gs>
              <a:gs pos="100000">
                <a:srgbClr val="0A5BAF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defRPr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12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D1922E-F800-1343-A067-417104F3FA12}"/>
              </a:ext>
            </a:extLst>
          </p:cNvPr>
          <p:cNvSpPr txBox="1"/>
          <p:nvPr/>
        </p:nvSpPr>
        <p:spPr>
          <a:xfrm>
            <a:off x="8399416" y="6539964"/>
            <a:ext cx="251672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fld id="{31C29B64-98F4-A945-A147-A46DDB19F91B}" type="slidenum"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8</a:t>
            </a:fld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C134533-4E80-2B40-9E8D-3FD803B7DD66}"/>
              </a:ext>
            </a:extLst>
          </p:cNvPr>
          <p:cNvGrpSpPr/>
          <p:nvPr/>
        </p:nvGrpSpPr>
        <p:grpSpPr>
          <a:xfrm>
            <a:off x="1" y="6635931"/>
            <a:ext cx="8294914" cy="130629"/>
            <a:chOff x="1062155" y="6622869"/>
            <a:chExt cx="5502212" cy="235131"/>
          </a:xfrm>
        </p:grpSpPr>
        <p:sp>
          <p:nvSpPr>
            <p:cNvPr id="75" name="Rectangle">
              <a:extLst>
                <a:ext uri="{FF2B5EF4-FFF2-40B4-BE49-F238E27FC236}">
                  <a16:creationId xmlns:a16="http://schemas.microsoft.com/office/drawing/2014/main" id="{90D1FF48-DBA6-1042-A060-0A6880C0727D}"/>
                </a:ext>
              </a:extLst>
            </p:cNvPr>
            <p:cNvSpPr/>
            <p:nvPr/>
          </p:nvSpPr>
          <p:spPr>
            <a:xfrm flipH="1">
              <a:off x="4751295" y="6622869"/>
              <a:ext cx="1813072" cy="235131"/>
            </a:xfrm>
            <a:prstGeom prst="rect">
              <a:avLst/>
            </a:prstGeom>
            <a:gradFill flip="none" rotWithShape="1">
              <a:gsLst>
                <a:gs pos="0">
                  <a:srgbClr val="1B86CA"/>
                </a:gs>
                <a:gs pos="100000">
                  <a:srgbClr val="0A5BAF"/>
                </a:gs>
              </a:gsLst>
              <a:lin ang="2700000" scaled="1"/>
              <a:tileRect/>
            </a:gra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/>
              <a:endParaRPr sz="1212" b="0" dirty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" name="Rectangle">
              <a:extLst>
                <a:ext uri="{FF2B5EF4-FFF2-40B4-BE49-F238E27FC236}">
                  <a16:creationId xmlns:a16="http://schemas.microsoft.com/office/drawing/2014/main" id="{553E1D57-171F-8B4E-965C-05FF8F6DB163}"/>
                </a:ext>
              </a:extLst>
            </p:cNvPr>
            <p:cNvSpPr/>
            <p:nvPr/>
          </p:nvSpPr>
          <p:spPr>
            <a:xfrm flipH="1">
              <a:off x="2907824" y="6622869"/>
              <a:ext cx="1813072" cy="235131"/>
            </a:xfrm>
            <a:prstGeom prst="rect">
              <a:avLst/>
            </a:prstGeom>
            <a:solidFill>
              <a:srgbClr val="FFC728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/>
              <a:endParaRPr sz="1212"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" name="Rectangle">
              <a:extLst>
                <a:ext uri="{FF2B5EF4-FFF2-40B4-BE49-F238E27FC236}">
                  <a16:creationId xmlns:a16="http://schemas.microsoft.com/office/drawing/2014/main" id="{A1D033F4-9616-D744-B142-54A3E1E1D89D}"/>
                </a:ext>
              </a:extLst>
            </p:cNvPr>
            <p:cNvSpPr/>
            <p:nvPr/>
          </p:nvSpPr>
          <p:spPr>
            <a:xfrm flipH="1">
              <a:off x="1062155" y="6622869"/>
              <a:ext cx="1813072" cy="235131"/>
            </a:xfrm>
            <a:prstGeom prst="rect">
              <a:avLst/>
            </a:prstGeom>
            <a:solidFill>
              <a:srgbClr val="E86C31"/>
            </a:solidFill>
          </p:spPr>
          <p:txBody>
            <a:bodyPr lIns="35719" tIns="35719" rIns="35719" bIns="35719" anchor="ctr"/>
            <a:lstStyle/>
            <a:p>
              <a:pPr algn="ctr"/>
              <a:endParaRPr sz="1212"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A7A136A-7633-4FF9-BE2F-4D7B002F3882}"/>
              </a:ext>
            </a:extLst>
          </p:cNvPr>
          <p:cNvSpPr txBox="1"/>
          <p:nvPr/>
        </p:nvSpPr>
        <p:spPr>
          <a:xfrm>
            <a:off x="1600199" y="1422865"/>
            <a:ext cx="1465729" cy="734111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9765" tIns="59765" rIns="59765" bIns="59765" numCol="1" spcCol="38100" rtlCol="0" anchor="ctr">
            <a:noAutofit/>
          </a:bodyPr>
          <a:lstStyle/>
          <a:p>
            <a:pPr algn="ctr" defTabSz="687311"/>
            <a:endParaRPr lang="en-US" sz="1294" b="0" dirty="0">
              <a:solidFill>
                <a:schemeClr val="tx2">
                  <a:lumMod val="1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50E00A-C465-4785-BC05-8237815434FF}"/>
              </a:ext>
            </a:extLst>
          </p:cNvPr>
          <p:cNvSpPr txBox="1"/>
          <p:nvPr/>
        </p:nvSpPr>
        <p:spPr>
          <a:xfrm>
            <a:off x="3205780" y="1423996"/>
            <a:ext cx="1463039" cy="734112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9765" tIns="59765" rIns="59765" bIns="59765" numCol="1" spcCol="38100" rtlCol="0" anchor="ctr">
            <a:noAutofit/>
          </a:bodyPr>
          <a:lstStyle/>
          <a:p>
            <a:pPr algn="ctr" defTabSz="687311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D6CCE4-43FE-4C69-AB96-EFFCDEA54FDD}"/>
              </a:ext>
            </a:extLst>
          </p:cNvPr>
          <p:cNvSpPr txBox="1"/>
          <p:nvPr/>
        </p:nvSpPr>
        <p:spPr>
          <a:xfrm>
            <a:off x="4797911" y="1423996"/>
            <a:ext cx="1463039" cy="734112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9765" tIns="59765" rIns="59765" bIns="59765" numCol="1" spcCol="38100" rtlCol="0" anchor="ctr">
            <a:noAutofit/>
          </a:bodyPr>
          <a:lstStyle/>
          <a:p>
            <a:pPr algn="ctr" defTabSz="687311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STREAMING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AE93B7-3EE8-4B63-86C3-B62ABC5F79F7}"/>
              </a:ext>
            </a:extLst>
          </p:cNvPr>
          <p:cNvSpPr txBox="1"/>
          <p:nvPr/>
        </p:nvSpPr>
        <p:spPr>
          <a:xfrm>
            <a:off x="6357769" y="1423996"/>
            <a:ext cx="1463040" cy="734112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9765" tIns="59765" rIns="59765" bIns="59765" numCol="1" spcCol="38100" rtlCol="0" anchor="ctr">
            <a:noAutofit/>
          </a:bodyPr>
          <a:lstStyle/>
          <a:p>
            <a:pPr algn="ctr" defTabSz="687311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MESSAGING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5988508-2B88-4BD9-87E8-BE7252C67E19}"/>
              </a:ext>
            </a:extLst>
          </p:cNvPr>
          <p:cNvSpPr/>
          <p:nvPr/>
        </p:nvSpPr>
        <p:spPr>
          <a:xfrm>
            <a:off x="1809614" y="1644997"/>
            <a:ext cx="101221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7311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3C9C13E-61AE-4A2E-89C0-ABDF6B5D5CB2}"/>
              </a:ext>
            </a:extLst>
          </p:cNvPr>
          <p:cNvSpPr txBox="1"/>
          <p:nvPr/>
        </p:nvSpPr>
        <p:spPr>
          <a:xfrm>
            <a:off x="3583675" y="2599347"/>
            <a:ext cx="2153838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CAMPAIGN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WEBSITE</a:t>
            </a:r>
            <a:endParaRPr kumimoji="0" lang="en-US" sz="2200" b="1" i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2" name="At AVC Media Group, we understand both the challenges and opportunities you face as a brand and as a business. Because of our unique offering, the work we’ve done, and who we are at our core—we feel we bring a value that you won’t find in another agency.…">
            <a:extLst>
              <a:ext uri="{FF2B5EF4-FFF2-40B4-BE49-F238E27FC236}">
                <a16:creationId xmlns:a16="http://schemas.microsoft.com/office/drawing/2014/main" id="{581B3BF8-3881-48AC-9F34-233EC579D7FF}"/>
              </a:ext>
            </a:extLst>
          </p:cNvPr>
          <p:cNvSpPr txBox="1"/>
          <p:nvPr/>
        </p:nvSpPr>
        <p:spPr>
          <a:xfrm>
            <a:off x="1549101" y="5168455"/>
            <a:ext cx="6390043" cy="1226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35719" rIns="35719" bIns="35719">
            <a:spAutoFit/>
          </a:bodyPr>
          <a:lstStyle/>
          <a:p>
            <a:pPr algn="ctr" defTabSz="832017">
              <a:lnSpc>
                <a:spcPts val="1765"/>
              </a:lnSpc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The tactical plan balances timing, budget, behavior and competition to arrive at a mix that can meaningfully raise awareness. </a:t>
            </a:r>
          </a:p>
          <a:p>
            <a:pPr algn="ctr" defTabSz="832017">
              <a:lnSpc>
                <a:spcPts val="1765"/>
              </a:lnSpc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  <a:p>
            <a:pPr algn="ctr" defTabSz="832017">
              <a:lnSpc>
                <a:spcPts val="1765"/>
              </a:lnSpc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Our ads inspire contemplation and action, and all communications drive to our landing page  and microsite to further educate and motivate change.</a:t>
            </a:r>
            <a:endParaRPr lang="en-US" sz="1177" b="0" dirty="0">
              <a:solidFill>
                <a:srgbClr val="000000"/>
              </a:solidFill>
              <a:latin typeface="Verdana" panose="020B0604030504040204" pitchFamily="34" charset="0"/>
              <a:ea typeface="Lato" panose="020F0502020204030203" pitchFamily="34" charset="0"/>
              <a:cs typeface="Verdana" panose="020B0604030504040204" pitchFamily="34" charset="0"/>
            </a:endParaRPr>
          </a:p>
        </p:txBody>
      </p:sp>
      <p:sp>
        <p:nvSpPr>
          <p:cNvPr id="66" name="Rectangle">
            <a:extLst>
              <a:ext uri="{FF2B5EF4-FFF2-40B4-BE49-F238E27FC236}">
                <a16:creationId xmlns:a16="http://schemas.microsoft.com/office/drawing/2014/main" id="{7779325D-CE4D-104F-B6E3-98E63AF16516}"/>
              </a:ext>
            </a:extLst>
          </p:cNvPr>
          <p:cNvSpPr/>
          <p:nvPr/>
        </p:nvSpPr>
        <p:spPr>
          <a:xfrm flipH="1">
            <a:off x="0" y="0"/>
            <a:ext cx="8705693" cy="783512"/>
          </a:xfrm>
          <a:prstGeom prst="rect">
            <a:avLst/>
          </a:prstGeom>
          <a:gradFill flip="none" rotWithShape="1">
            <a:gsLst>
              <a:gs pos="0">
                <a:srgbClr val="1B86CA"/>
              </a:gs>
              <a:gs pos="100000">
                <a:srgbClr val="0A5BAF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/>
            <a:endParaRPr sz="1212" b="0">
              <a:solidFill>
                <a:schemeClr val="accent1">
                  <a:lumOff val="16847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9330C31-E798-F24D-8F19-365D8DCD07D4}"/>
              </a:ext>
            </a:extLst>
          </p:cNvPr>
          <p:cNvSpPr txBox="1"/>
          <p:nvPr/>
        </p:nvSpPr>
        <p:spPr>
          <a:xfrm>
            <a:off x="492913" y="140176"/>
            <a:ext cx="7954573" cy="4900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9765" tIns="59765" rIns="59765" bIns="59765" numCol="1" spcCol="38100" rtlCol="0" anchor="ctr">
            <a:spAutoFit/>
          </a:bodyPr>
          <a:lstStyle/>
          <a:p>
            <a:pPr defTabSz="687311"/>
            <a:r>
              <a:rPr lang="en-US" sz="2400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TACTICAL PLAN – IMPLEMENTING STRATEGY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33FF07-B396-1843-B519-E80C90955ED5}"/>
              </a:ext>
            </a:extLst>
          </p:cNvPr>
          <p:cNvSpPr txBox="1"/>
          <p:nvPr/>
        </p:nvSpPr>
        <p:spPr>
          <a:xfrm>
            <a:off x="1602889" y="1041208"/>
            <a:ext cx="6207163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60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CAMPAIGN ADVERTISING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30E640B-E726-6D47-9977-47F6DED49910}"/>
              </a:ext>
            </a:extLst>
          </p:cNvPr>
          <p:cNvSpPr txBox="1"/>
          <p:nvPr/>
        </p:nvSpPr>
        <p:spPr>
          <a:xfrm>
            <a:off x="1602889" y="4531424"/>
            <a:ext cx="6207163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60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MARKETING COMMUNICATIONS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2C9F228-7EBB-B34A-95A1-E4FCE6B86F76}"/>
              </a:ext>
            </a:extLst>
          </p:cNvPr>
          <p:cNvSpPr txBox="1"/>
          <p:nvPr/>
        </p:nvSpPr>
        <p:spPr>
          <a:xfrm>
            <a:off x="814894" y="3770555"/>
            <a:ext cx="1465729" cy="734111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9765" tIns="59765" rIns="59765" bIns="59765" numCol="1" spcCol="38100" rtlCol="0" anchor="ctr">
            <a:noAutofit/>
          </a:bodyPr>
          <a:lstStyle/>
          <a:p>
            <a:pPr algn="ctr" defTabSz="687311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</a:t>
            </a:r>
          </a:p>
          <a:p>
            <a:pPr algn="ctr" defTabSz="687311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11E9BD8-54DF-834A-A44E-BD0D9B7E79BC}"/>
              </a:ext>
            </a:extLst>
          </p:cNvPr>
          <p:cNvSpPr txBox="1"/>
          <p:nvPr/>
        </p:nvSpPr>
        <p:spPr>
          <a:xfrm>
            <a:off x="2420475" y="3771686"/>
            <a:ext cx="1463039" cy="734112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9765" tIns="59765" rIns="59765" bIns="59765" numCol="1" spcCol="38100" rtlCol="0" anchor="ctr">
            <a:noAutofit/>
          </a:bodyPr>
          <a:lstStyle/>
          <a:p>
            <a:pPr algn="ctr" defTabSz="687311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 RELATIONS + PR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363FAF0-1921-1944-AD6D-9597BB9AC428}"/>
              </a:ext>
            </a:extLst>
          </p:cNvPr>
          <p:cNvSpPr txBox="1"/>
          <p:nvPr/>
        </p:nvSpPr>
        <p:spPr>
          <a:xfrm>
            <a:off x="4012606" y="3771686"/>
            <a:ext cx="1463039" cy="734112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9765" tIns="59765" rIns="59765" bIns="59765" numCol="1" spcCol="38100" rtlCol="0" anchor="ctr">
            <a:noAutofit/>
          </a:bodyPr>
          <a:lstStyle/>
          <a:p>
            <a:pPr algn="ctr" defTabSz="687311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SURVEYS +</a:t>
            </a:r>
          </a:p>
          <a:p>
            <a:pPr algn="ctr" defTabSz="687311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POLLS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DD81AA5-77EA-804B-9330-B07ADBD6E728}"/>
              </a:ext>
            </a:extLst>
          </p:cNvPr>
          <p:cNvSpPr txBox="1"/>
          <p:nvPr/>
        </p:nvSpPr>
        <p:spPr>
          <a:xfrm>
            <a:off x="5572464" y="3771686"/>
            <a:ext cx="1463040" cy="734112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9765" tIns="59765" rIns="59765" bIns="59765" numCol="1" spcCol="38100" rtlCol="0" anchor="ctr">
            <a:noAutofit/>
          </a:bodyPr>
          <a:lstStyle/>
          <a:p>
            <a:pPr algn="ctr" defTabSz="687311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 +</a:t>
            </a:r>
          </a:p>
          <a:p>
            <a:pPr algn="ctr" defTabSz="687311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F6E27A6-6E2A-F04B-9221-3D472906E1A8}"/>
              </a:ext>
            </a:extLst>
          </p:cNvPr>
          <p:cNvSpPr txBox="1"/>
          <p:nvPr/>
        </p:nvSpPr>
        <p:spPr>
          <a:xfrm>
            <a:off x="7162800" y="3771686"/>
            <a:ext cx="1463040" cy="734112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9765" tIns="59765" rIns="59765" bIns="59765" numCol="1" spcCol="38100" rtlCol="0" anchor="ctr">
            <a:noAutofit/>
          </a:bodyPr>
          <a:lstStyle/>
          <a:p>
            <a:pPr algn="ctr" defTabSz="687311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</a:t>
            </a:r>
          </a:p>
          <a:p>
            <a:pPr algn="ctr" defTabSz="687311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COLLATERAL</a:t>
            </a:r>
          </a:p>
        </p:txBody>
      </p:sp>
    </p:spTree>
    <p:extLst>
      <p:ext uri="{BB962C8B-B14F-4D97-AF65-F5344CB8AC3E}">
        <p14:creationId xmlns:p14="http://schemas.microsoft.com/office/powerpoint/2010/main" val="2770076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E2361B1-F2B6-2D43-870D-1EBE3EBF55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419154" y="8510299"/>
            <a:ext cx="4576574" cy="337913"/>
          </a:xfrm>
        </p:spPr>
        <p:txBody>
          <a:bodyPr/>
          <a:lstStyle/>
          <a:p>
            <a:pPr algn="r"/>
            <a:r>
              <a:rPr lang="en-US" sz="1529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UNDERSTANDING THE NEEDS AND GOALS. </a:t>
            </a:r>
            <a:fld id="{86CB4B4D-7CA3-9044-876B-883B54F8677D}" type="slidenum">
              <a:rPr lang="en-US" sz="1529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algn="r"/>
              <a:t>9</a:t>
            </a:fld>
            <a:endParaRPr lang="en-US" sz="1529" dirty="0">
              <a:solidFill>
                <a:schemeClr val="tx2">
                  <a:lumMod val="1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9240149C-5411-E34C-BFF8-AE0341B5EE97}"/>
              </a:ext>
            </a:extLst>
          </p:cNvPr>
          <p:cNvSpPr/>
          <p:nvPr/>
        </p:nvSpPr>
        <p:spPr>
          <a:xfrm flipH="1">
            <a:off x="344240" y="8592671"/>
            <a:ext cx="4840941" cy="215153"/>
          </a:xfrm>
          <a:prstGeom prst="rect">
            <a:avLst/>
          </a:prstGeom>
          <a:gradFill flip="none" rotWithShape="1">
            <a:gsLst>
              <a:gs pos="0">
                <a:srgbClr val="1B86CA"/>
              </a:gs>
              <a:gs pos="100000">
                <a:srgbClr val="0A5BAF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defRPr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12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D1922E-F800-1343-A067-417104F3FA12}"/>
              </a:ext>
            </a:extLst>
          </p:cNvPr>
          <p:cNvSpPr txBox="1"/>
          <p:nvPr/>
        </p:nvSpPr>
        <p:spPr>
          <a:xfrm>
            <a:off x="8399416" y="6539964"/>
            <a:ext cx="251672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fld id="{31C29B64-98F4-A945-A147-A46DDB19F91B}" type="slidenum"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9</a:t>
            </a:fld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C134533-4E80-2B40-9E8D-3FD803B7DD66}"/>
              </a:ext>
            </a:extLst>
          </p:cNvPr>
          <p:cNvGrpSpPr/>
          <p:nvPr/>
        </p:nvGrpSpPr>
        <p:grpSpPr>
          <a:xfrm>
            <a:off x="1" y="6635931"/>
            <a:ext cx="8294914" cy="130629"/>
            <a:chOff x="1062155" y="6622869"/>
            <a:chExt cx="5502212" cy="235131"/>
          </a:xfrm>
        </p:grpSpPr>
        <p:sp>
          <p:nvSpPr>
            <p:cNvPr id="75" name="Rectangle">
              <a:extLst>
                <a:ext uri="{FF2B5EF4-FFF2-40B4-BE49-F238E27FC236}">
                  <a16:creationId xmlns:a16="http://schemas.microsoft.com/office/drawing/2014/main" id="{90D1FF48-DBA6-1042-A060-0A6880C0727D}"/>
                </a:ext>
              </a:extLst>
            </p:cNvPr>
            <p:cNvSpPr/>
            <p:nvPr/>
          </p:nvSpPr>
          <p:spPr>
            <a:xfrm flipH="1">
              <a:off x="4751295" y="6622869"/>
              <a:ext cx="1813072" cy="235131"/>
            </a:xfrm>
            <a:prstGeom prst="rect">
              <a:avLst/>
            </a:prstGeom>
            <a:gradFill flip="none" rotWithShape="1">
              <a:gsLst>
                <a:gs pos="0">
                  <a:srgbClr val="1B86CA"/>
                </a:gs>
                <a:gs pos="100000">
                  <a:srgbClr val="0A5BAF"/>
                </a:gs>
              </a:gsLst>
              <a:lin ang="2700000" scaled="1"/>
              <a:tileRect/>
            </a:gra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/>
              <a:endParaRPr sz="1212" b="0" dirty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" name="Rectangle">
              <a:extLst>
                <a:ext uri="{FF2B5EF4-FFF2-40B4-BE49-F238E27FC236}">
                  <a16:creationId xmlns:a16="http://schemas.microsoft.com/office/drawing/2014/main" id="{553E1D57-171F-8B4E-965C-05FF8F6DB163}"/>
                </a:ext>
              </a:extLst>
            </p:cNvPr>
            <p:cNvSpPr/>
            <p:nvPr/>
          </p:nvSpPr>
          <p:spPr>
            <a:xfrm flipH="1">
              <a:off x="2907824" y="6622869"/>
              <a:ext cx="1813072" cy="235131"/>
            </a:xfrm>
            <a:prstGeom prst="rect">
              <a:avLst/>
            </a:prstGeom>
            <a:solidFill>
              <a:srgbClr val="FFC728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/>
              <a:endParaRPr sz="1212"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" name="Rectangle">
              <a:extLst>
                <a:ext uri="{FF2B5EF4-FFF2-40B4-BE49-F238E27FC236}">
                  <a16:creationId xmlns:a16="http://schemas.microsoft.com/office/drawing/2014/main" id="{A1D033F4-9616-D744-B142-54A3E1E1D89D}"/>
                </a:ext>
              </a:extLst>
            </p:cNvPr>
            <p:cNvSpPr/>
            <p:nvPr/>
          </p:nvSpPr>
          <p:spPr>
            <a:xfrm flipH="1">
              <a:off x="1062155" y="6622869"/>
              <a:ext cx="1813072" cy="235131"/>
            </a:xfrm>
            <a:prstGeom prst="rect">
              <a:avLst/>
            </a:prstGeom>
            <a:solidFill>
              <a:srgbClr val="E86C31"/>
            </a:solidFill>
          </p:spPr>
          <p:txBody>
            <a:bodyPr lIns="35719" tIns="35719" rIns="35719" bIns="35719" anchor="ctr"/>
            <a:lstStyle/>
            <a:p>
              <a:pPr algn="ctr"/>
              <a:endParaRPr sz="1212" b="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C348391-FCCA-4BC6-8C43-7965EA1827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019396"/>
              </p:ext>
            </p:extLst>
          </p:nvPr>
        </p:nvGraphicFramePr>
        <p:xfrm>
          <a:off x="45861" y="999279"/>
          <a:ext cx="8174113" cy="5401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">
            <a:extLst>
              <a:ext uri="{FF2B5EF4-FFF2-40B4-BE49-F238E27FC236}">
                <a16:creationId xmlns:a16="http://schemas.microsoft.com/office/drawing/2014/main" id="{AC1F7771-2AEF-2144-9BDE-62BC7D2305C7}"/>
              </a:ext>
            </a:extLst>
          </p:cNvPr>
          <p:cNvSpPr/>
          <p:nvPr/>
        </p:nvSpPr>
        <p:spPr>
          <a:xfrm flipH="1">
            <a:off x="0" y="0"/>
            <a:ext cx="8705693" cy="783512"/>
          </a:xfrm>
          <a:prstGeom prst="rect">
            <a:avLst/>
          </a:prstGeom>
          <a:gradFill flip="none" rotWithShape="1">
            <a:gsLst>
              <a:gs pos="0">
                <a:srgbClr val="1B86CA"/>
              </a:gs>
              <a:gs pos="100000">
                <a:srgbClr val="0A5BAF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/>
            <a:endParaRPr sz="1212" b="0">
              <a:solidFill>
                <a:schemeClr val="accent1">
                  <a:lumOff val="16847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6AD522-3DB2-1C40-9B48-8161925ADC40}"/>
              </a:ext>
            </a:extLst>
          </p:cNvPr>
          <p:cNvSpPr txBox="1"/>
          <p:nvPr/>
        </p:nvSpPr>
        <p:spPr>
          <a:xfrm>
            <a:off x="492913" y="140176"/>
            <a:ext cx="7686871" cy="4900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9765" tIns="59765" rIns="59765" bIns="59765" numCol="1" spcCol="38100" rtlCol="0" anchor="ctr">
            <a:spAutoFit/>
          </a:bodyPr>
          <a:lstStyle/>
          <a:p>
            <a:pPr defTabSz="687311"/>
            <a:r>
              <a:rPr lang="en-US" sz="2400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REACHING PRIMARY &amp; SECONDARY AUDIENCES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C2BE7C2-53EE-9845-85A0-B975C00111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7117" y="2834639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63688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White">
      <a:dk1>
        <a:srgbClr val="FFFFFF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24196</TotalTime>
  <Words>805</Words>
  <Application>Microsoft Office PowerPoint</Application>
  <PresentationFormat>On-screen Show (4:3)</PresentationFormat>
  <Paragraphs>143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Helvetica Light</vt:lpstr>
      <vt:lpstr>Helvetica Neue</vt:lpstr>
      <vt:lpstr>Helvetica Neue Light</vt:lpstr>
      <vt:lpstr>Helvetica Neue Medium</vt:lpstr>
      <vt:lpstr>Helvetica Neue Thin</vt:lpstr>
      <vt:lpstr>Verdana</vt:lpstr>
      <vt:lpstr>White</vt:lpstr>
      <vt:lpstr>1_White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Barry O'Sullivan</dc:creator>
  <cp:lastModifiedBy>Barry O'Sullivan</cp:lastModifiedBy>
  <cp:revision>1100</cp:revision>
  <cp:lastPrinted>2020-05-12T14:31:19Z</cp:lastPrinted>
  <dcterms:modified xsi:type="dcterms:W3CDTF">2020-11-12T13:23:24Z</dcterms:modified>
</cp:coreProperties>
</file>