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61" r:id="rId4"/>
    <p:sldId id="262" r:id="rId5"/>
    <p:sldId id="263" r:id="rId6"/>
    <p:sldId id="266" r:id="rId7"/>
    <p:sldId id="267" r:id="rId8"/>
    <p:sldId id="268" r:id="rId9"/>
    <p:sldId id="269" r:id="rId10"/>
    <p:sldId id="271" r:id="rId11"/>
    <p:sldId id="272" r:id="rId12"/>
    <p:sldId id="270" r:id="rId13"/>
    <p:sldId id="278" r:id="rId14"/>
    <p:sldId id="280" r:id="rId15"/>
    <p:sldId id="279" r:id="rId1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75D1"/>
    <a:srgbClr val="669900"/>
    <a:srgbClr val="4597A0"/>
    <a:srgbClr val="009900"/>
    <a:srgbClr val="3366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autoAdjust="0"/>
    <p:restoredTop sz="76882" autoAdjust="0"/>
  </p:normalViewPr>
  <p:slideViewPr>
    <p:cSldViewPr>
      <p:cViewPr varScale="1">
        <p:scale>
          <a:sx n="115" d="100"/>
          <a:sy n="115" d="100"/>
        </p:scale>
        <p:origin x="111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66" d="100"/>
          <a:sy n="66" d="100"/>
        </p:scale>
        <p:origin x="-2514" y="30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3665" cy="464814"/>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defRPr sz="1200"/>
            </a:lvl1pPr>
          </a:lstStyle>
          <a:p>
            <a:pPr>
              <a:defRPr/>
            </a:pPr>
            <a:endParaRPr lang="en-US" dirty="0"/>
          </a:p>
        </p:txBody>
      </p:sp>
      <p:sp>
        <p:nvSpPr>
          <p:cNvPr id="4099" name="Rectangle 3"/>
          <p:cNvSpPr>
            <a:spLocks noGrp="1" noChangeArrowheads="1"/>
          </p:cNvSpPr>
          <p:nvPr>
            <p:ph type="dt" idx="1"/>
          </p:nvPr>
        </p:nvSpPr>
        <p:spPr bwMode="auto">
          <a:xfrm>
            <a:off x="3977827" y="0"/>
            <a:ext cx="3043665" cy="464814"/>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2633" y="4422144"/>
            <a:ext cx="5617837" cy="4188133"/>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42684"/>
            <a:ext cx="3043665" cy="464814"/>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defRPr sz="1200"/>
            </a:lvl1pPr>
          </a:lstStyle>
          <a:p>
            <a:pPr>
              <a:defRPr/>
            </a:pPr>
            <a:endParaRPr lang="en-US" dirty="0"/>
          </a:p>
        </p:txBody>
      </p:sp>
      <p:sp>
        <p:nvSpPr>
          <p:cNvPr id="4103" name="Rectangle 7"/>
          <p:cNvSpPr>
            <a:spLocks noGrp="1" noChangeArrowheads="1"/>
          </p:cNvSpPr>
          <p:nvPr>
            <p:ph type="sldNum" sz="quarter" idx="5"/>
          </p:nvPr>
        </p:nvSpPr>
        <p:spPr bwMode="auto">
          <a:xfrm>
            <a:off x="3977827" y="8842684"/>
            <a:ext cx="3043665" cy="464814"/>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a:defRPr sz="1200"/>
            </a:lvl1pPr>
          </a:lstStyle>
          <a:p>
            <a:pPr>
              <a:defRPr/>
            </a:pPr>
            <a:fld id="{89F14D4A-27DB-495A-8725-0A2F3A04C4E7}" type="slidenum">
              <a:rPr lang="en-US"/>
              <a:pPr>
                <a:defRPr/>
              </a:pPr>
              <a:t>‹#›</a:t>
            </a:fld>
            <a:endParaRPr lang="en-US" dirty="0"/>
          </a:p>
        </p:txBody>
      </p:sp>
    </p:spTree>
    <p:extLst>
      <p:ext uri="{BB962C8B-B14F-4D97-AF65-F5344CB8AC3E}">
        <p14:creationId xmlns:p14="http://schemas.microsoft.com/office/powerpoint/2010/main" val="40126290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a:t>
            </a:fld>
            <a:endParaRPr lang="en-US" dirty="0"/>
          </a:p>
        </p:txBody>
      </p:sp>
    </p:spTree>
    <p:extLst>
      <p:ext uri="{BB962C8B-B14F-4D97-AF65-F5344CB8AC3E}">
        <p14:creationId xmlns:p14="http://schemas.microsoft.com/office/powerpoint/2010/main" val="1759686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10</a:t>
            </a:fld>
            <a:endParaRPr lang="en-US" dirty="0"/>
          </a:p>
        </p:txBody>
      </p:sp>
    </p:spTree>
    <p:extLst>
      <p:ext uri="{BB962C8B-B14F-4D97-AF65-F5344CB8AC3E}">
        <p14:creationId xmlns:p14="http://schemas.microsoft.com/office/powerpoint/2010/main" val="2257490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11</a:t>
            </a:fld>
            <a:endParaRPr lang="en-US" dirty="0"/>
          </a:p>
        </p:txBody>
      </p:sp>
    </p:spTree>
    <p:extLst>
      <p:ext uri="{BB962C8B-B14F-4D97-AF65-F5344CB8AC3E}">
        <p14:creationId xmlns:p14="http://schemas.microsoft.com/office/powerpoint/2010/main" val="3541079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12</a:t>
            </a:fld>
            <a:endParaRPr lang="en-US" dirty="0"/>
          </a:p>
        </p:txBody>
      </p:sp>
    </p:spTree>
    <p:extLst>
      <p:ext uri="{BB962C8B-B14F-4D97-AF65-F5344CB8AC3E}">
        <p14:creationId xmlns:p14="http://schemas.microsoft.com/office/powerpoint/2010/main" val="828797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Second bullet is quote directly from Dina.  Exact figure cannot be obtained.</a:t>
            </a:r>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13</a:t>
            </a:fld>
            <a:endParaRPr lang="en-US" dirty="0"/>
          </a:p>
        </p:txBody>
      </p:sp>
    </p:spTree>
    <p:extLst>
      <p:ext uri="{BB962C8B-B14F-4D97-AF65-F5344CB8AC3E}">
        <p14:creationId xmlns:p14="http://schemas.microsoft.com/office/powerpoint/2010/main" val="2666482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Second bullet is quote directly from Dina.  Exact figure cannot be obtained.</a:t>
            </a:r>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14</a:t>
            </a:fld>
            <a:endParaRPr lang="en-US" dirty="0"/>
          </a:p>
        </p:txBody>
      </p:sp>
    </p:spTree>
    <p:extLst>
      <p:ext uri="{BB962C8B-B14F-4D97-AF65-F5344CB8AC3E}">
        <p14:creationId xmlns:p14="http://schemas.microsoft.com/office/powerpoint/2010/main" val="1458583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Second bullet is quote directly from Dina.  Exact figure cannot be obtained.</a:t>
            </a:r>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15</a:t>
            </a:fld>
            <a:endParaRPr lang="en-US" dirty="0"/>
          </a:p>
        </p:txBody>
      </p:sp>
    </p:spTree>
    <p:extLst>
      <p:ext uri="{BB962C8B-B14F-4D97-AF65-F5344CB8AC3E}">
        <p14:creationId xmlns:p14="http://schemas.microsoft.com/office/powerpoint/2010/main" val="2255553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2</a:t>
            </a:fld>
            <a:endParaRPr lang="en-US" dirty="0"/>
          </a:p>
        </p:txBody>
      </p:sp>
    </p:spTree>
    <p:extLst>
      <p:ext uri="{BB962C8B-B14F-4D97-AF65-F5344CB8AC3E}">
        <p14:creationId xmlns:p14="http://schemas.microsoft.com/office/powerpoint/2010/main" val="219110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3</a:t>
            </a:fld>
            <a:endParaRPr lang="en-US" dirty="0"/>
          </a:p>
        </p:txBody>
      </p:sp>
    </p:spTree>
    <p:extLst>
      <p:ext uri="{BB962C8B-B14F-4D97-AF65-F5344CB8AC3E}">
        <p14:creationId xmlns:p14="http://schemas.microsoft.com/office/powerpoint/2010/main" val="2639229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7.1% is the PW share</a:t>
            </a:r>
            <a:r>
              <a:rPr lang="en-US" baseline="0" dirty="0" smtClean="0"/>
              <a:t> of all city personnel per the FY18 budget book. For comparison,</a:t>
            </a:r>
            <a:r>
              <a:rPr lang="en-US" dirty="0" smtClean="0"/>
              <a:t> DPW “</a:t>
            </a:r>
            <a:r>
              <a:rPr lang="en-US" baseline="0" dirty="0" smtClean="0"/>
              <a:t>covers” the same area as JSO (44.1%) and JFRD (18.3%)</a:t>
            </a:r>
            <a:endParaRPr lang="en-US" dirty="0" smtClean="0"/>
          </a:p>
          <a:p>
            <a:r>
              <a:rPr lang="en-US" dirty="0" smtClean="0"/>
              <a:t>$283MM is from FY18 budget book, page 172 “Budgeted Expenditures by Department”, 15.1% increase from FY17.  INCLUDES CAPITAL</a:t>
            </a:r>
          </a:p>
          <a:p>
            <a:r>
              <a:rPr lang="en-US" dirty="0" smtClean="0"/>
              <a:t>Miles of roads roughly distance from Miami</a:t>
            </a:r>
            <a:r>
              <a:rPr lang="en-US" baseline="0" dirty="0" smtClean="0"/>
              <a:t> to Vancouver, Canada</a:t>
            </a:r>
          </a:p>
          <a:p>
            <a:r>
              <a:rPr lang="en-US" baseline="0" dirty="0" smtClean="0"/>
              <a:t>Miles of outfalls/ditches roughly distance from Jax to Detroit</a:t>
            </a:r>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4</a:t>
            </a:fld>
            <a:endParaRPr lang="en-US" dirty="0"/>
          </a:p>
        </p:txBody>
      </p:sp>
    </p:spTree>
    <p:extLst>
      <p:ext uri="{BB962C8B-B14F-4D97-AF65-F5344CB8AC3E}">
        <p14:creationId xmlns:p14="http://schemas.microsoft.com/office/powerpoint/2010/main" val="378374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5</a:t>
            </a:fld>
            <a:endParaRPr lang="en-US" dirty="0"/>
          </a:p>
        </p:txBody>
      </p:sp>
    </p:spTree>
    <p:extLst>
      <p:ext uri="{BB962C8B-B14F-4D97-AF65-F5344CB8AC3E}">
        <p14:creationId xmlns:p14="http://schemas.microsoft.com/office/powerpoint/2010/main" val="3136337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6</a:t>
            </a:fld>
            <a:endParaRPr lang="en-US" dirty="0"/>
          </a:p>
        </p:txBody>
      </p:sp>
    </p:spTree>
    <p:extLst>
      <p:ext uri="{BB962C8B-B14F-4D97-AF65-F5344CB8AC3E}">
        <p14:creationId xmlns:p14="http://schemas.microsoft.com/office/powerpoint/2010/main" val="3718703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7</a:t>
            </a:fld>
            <a:endParaRPr lang="en-US" dirty="0"/>
          </a:p>
        </p:txBody>
      </p:sp>
    </p:spTree>
    <p:extLst>
      <p:ext uri="{BB962C8B-B14F-4D97-AF65-F5344CB8AC3E}">
        <p14:creationId xmlns:p14="http://schemas.microsoft.com/office/powerpoint/2010/main" val="1058027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8</a:t>
            </a:fld>
            <a:endParaRPr lang="en-US" dirty="0"/>
          </a:p>
        </p:txBody>
      </p:sp>
    </p:spTree>
    <p:extLst>
      <p:ext uri="{BB962C8B-B14F-4D97-AF65-F5344CB8AC3E}">
        <p14:creationId xmlns:p14="http://schemas.microsoft.com/office/powerpoint/2010/main" val="65966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9F14D4A-27DB-495A-8725-0A2F3A04C4E7}" type="slidenum">
              <a:rPr lang="en-US" smtClean="0"/>
              <a:pPr>
                <a:defRPr/>
              </a:pPr>
              <a:t>9</a:t>
            </a:fld>
            <a:endParaRPr lang="en-US" dirty="0"/>
          </a:p>
        </p:txBody>
      </p:sp>
    </p:spTree>
    <p:extLst>
      <p:ext uri="{BB962C8B-B14F-4D97-AF65-F5344CB8AC3E}">
        <p14:creationId xmlns:p14="http://schemas.microsoft.com/office/powerpoint/2010/main" val="858875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1"/>
          <p:cNvPicPr>
            <a:picLocks noChangeAspect="1" noChangeArrowheads="1"/>
          </p:cNvPicPr>
          <p:nvPr/>
        </p:nvPicPr>
        <p:blipFill>
          <a:blip r:embed="rId2"/>
          <a:srcRect/>
          <a:stretch>
            <a:fillRect/>
          </a:stretch>
        </p:blipFill>
        <p:spPr bwMode="auto">
          <a:xfrm>
            <a:off x="0" y="0"/>
            <a:ext cx="9144000" cy="6858000"/>
          </a:xfrm>
          <a:prstGeom prst="rect">
            <a:avLst/>
          </a:prstGeom>
          <a:blipFill dpi="0" rotWithShape="1">
            <a:blip r:embed="rId3"/>
            <a:srcRect/>
            <a:stretch>
              <a:fillRect/>
            </a:stretch>
          </a:blipFill>
          <a:ln w="9525">
            <a:noFill/>
            <a:miter lim="800000"/>
            <a:headEnd/>
            <a:tailEnd/>
          </a:ln>
        </p:spPr>
      </p:pic>
      <p:sp>
        <p:nvSpPr>
          <p:cNvPr id="3075" name="Rectangle 3"/>
          <p:cNvSpPr>
            <a:spLocks noGrp="1" noChangeArrowheads="1"/>
          </p:cNvSpPr>
          <p:nvPr>
            <p:ph type="ctrTitle"/>
          </p:nvPr>
        </p:nvSpPr>
        <p:spPr>
          <a:xfrm>
            <a:off x="685800" y="3505200"/>
            <a:ext cx="7772400" cy="1447800"/>
          </a:xfrm>
        </p:spPr>
        <p:txBody>
          <a:bodyPr/>
          <a:lstStyle>
            <a:lvl1pPr algn="ctr">
              <a:defRPr>
                <a:solidFill>
                  <a:schemeClr val="tx1"/>
                </a:solidFill>
              </a:defRPr>
            </a:lvl1pPr>
          </a:lstStyle>
          <a:p>
            <a:r>
              <a:rPr lang="en-US" smtClean="0"/>
              <a:t>Click to edit Master title style</a:t>
            </a:r>
            <a:endParaRPr lang="en-US"/>
          </a:p>
        </p:txBody>
      </p:sp>
      <p:sp>
        <p:nvSpPr>
          <p:cNvPr id="3076" name="Rectangle 4"/>
          <p:cNvSpPr>
            <a:spLocks noGrp="1" noChangeArrowheads="1"/>
          </p:cNvSpPr>
          <p:nvPr>
            <p:ph type="subTitle" idx="1"/>
          </p:nvPr>
        </p:nvSpPr>
        <p:spPr>
          <a:xfrm>
            <a:off x="1371600" y="4953000"/>
            <a:ext cx="6400800" cy="1447800"/>
          </a:xfrm>
        </p:spPr>
        <p:txBody>
          <a:bodyPr/>
          <a:lstStyle>
            <a:lvl1pPr marL="0" indent="0" algn="ctr">
              <a:buFontTx/>
              <a:buNone/>
              <a:defRPr sz="1600">
                <a:solidFill>
                  <a:srgbClr val="003366"/>
                </a:solidFill>
              </a:defRPr>
            </a:lvl1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2"/>
          <p:cNvSpPr>
            <a:spLocks noGrp="1" noChangeArrowheads="1"/>
          </p:cNvSpPr>
          <p:nvPr>
            <p:ph type="title"/>
          </p:nvPr>
        </p:nvSpPr>
        <p:spPr bwMode="auto">
          <a:xfrm>
            <a:off x="381000" y="152400"/>
            <a:ext cx="8382000" cy="457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4" name="Rectangle 4"/>
          <p:cNvSpPr>
            <a:spLocks noGrp="1" noChangeArrowheads="1"/>
          </p:cNvSpPr>
          <p:nvPr>
            <p:ph type="dt" sz="half" idx="10"/>
          </p:nvPr>
        </p:nvSpPr>
        <p:spPr>
          <a:xfrm>
            <a:off x="381000" y="6629400"/>
            <a:ext cx="990600" cy="228600"/>
          </a:xfrm>
        </p:spPr>
        <p:txBody>
          <a:bodyPr/>
          <a:lstStyle>
            <a:lvl1pPr>
              <a:defRPr/>
            </a:lvl1pPr>
          </a:lstStyle>
          <a:p>
            <a:pPr>
              <a:defRPr/>
            </a:pPr>
            <a:fld id="{251E18C0-BC39-41A6-B926-02FE35F3BBC9}" type="datetime1">
              <a:rPr lang="en-US"/>
              <a:pPr>
                <a:defRPr/>
              </a:pPr>
              <a:t>6/5/2019</a:t>
            </a:fld>
            <a:endParaRPr lang="en-US" dirty="0"/>
          </a:p>
        </p:txBody>
      </p:sp>
      <p:sp>
        <p:nvSpPr>
          <p:cNvPr id="5" name="Rectangle 5"/>
          <p:cNvSpPr>
            <a:spLocks noGrp="1" noChangeArrowheads="1"/>
          </p:cNvSpPr>
          <p:nvPr>
            <p:ph type="ftr" sz="quarter" idx="11"/>
          </p:nvPr>
        </p:nvSpPr>
        <p:spPr>
          <a:xfrm>
            <a:off x="1447800" y="6629400"/>
            <a:ext cx="6400800" cy="228600"/>
          </a:xfrm>
        </p:spPr>
        <p:txBody>
          <a:bodyPr/>
          <a:lstStyle>
            <a:lvl1pPr>
              <a:defRPr/>
            </a:lvl1pPr>
          </a:lstStyle>
          <a:p>
            <a:pPr>
              <a:defRPr/>
            </a:pPr>
            <a:r>
              <a:rPr dirty="0"/>
              <a:t>Presentation Title from View &gt; Header and Footer</a:t>
            </a:r>
          </a:p>
        </p:txBody>
      </p:sp>
      <p:sp>
        <p:nvSpPr>
          <p:cNvPr id="6" name="Rectangle 6"/>
          <p:cNvSpPr>
            <a:spLocks noGrp="1" noChangeArrowheads="1"/>
          </p:cNvSpPr>
          <p:nvPr>
            <p:ph type="sldNum" sz="quarter" idx="12"/>
          </p:nvPr>
        </p:nvSpPr>
        <p:spPr/>
        <p:txBody>
          <a:bodyPr/>
          <a:lstStyle>
            <a:lvl1pPr>
              <a:defRPr/>
            </a:lvl1pPr>
          </a:lstStyle>
          <a:p>
            <a:pPr>
              <a:defRPr/>
            </a:pPr>
            <a:fld id="{43EC6E91-E9E6-4271-A902-D0443F1E74CD}" type="slidenum">
              <a:rPr/>
              <a:pPr>
                <a:defRPr/>
              </a:p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2209800"/>
            <a:ext cx="4116388" cy="533400"/>
          </a:xfrm>
        </p:spPr>
        <p:txBody>
          <a:bodyPr anchor="b"/>
          <a:lstStyle>
            <a:lvl1pPr marL="0" indent="0">
              <a:buNone/>
              <a:defRPr sz="22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1000" y="2819400"/>
            <a:ext cx="4116388" cy="3600450"/>
          </a:xfrm>
        </p:spPr>
        <p:txBody>
          <a:bodyPr/>
          <a:lstStyle>
            <a:lvl1pPr>
              <a:defRPr sz="2000" baseline="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2209800"/>
            <a:ext cx="4117975" cy="533400"/>
          </a:xfrm>
        </p:spPr>
        <p:txBody>
          <a:bodyPr anchor="b"/>
          <a:lstStyle>
            <a:lvl1pPr marL="0" indent="0">
              <a:buNone/>
              <a:defRPr sz="22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19400"/>
            <a:ext cx="4117975" cy="36004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Rectangle 2"/>
          <p:cNvSpPr>
            <a:spLocks noGrp="1" noChangeArrowheads="1"/>
          </p:cNvSpPr>
          <p:nvPr>
            <p:ph type="title"/>
          </p:nvPr>
        </p:nvSpPr>
        <p:spPr bwMode="auto">
          <a:xfrm>
            <a:off x="381000" y="152400"/>
            <a:ext cx="8382000" cy="457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7" name="Rectangle 4"/>
          <p:cNvSpPr>
            <a:spLocks noGrp="1" noChangeArrowheads="1"/>
          </p:cNvSpPr>
          <p:nvPr>
            <p:ph type="dt" sz="half" idx="10"/>
          </p:nvPr>
        </p:nvSpPr>
        <p:spPr>
          <a:xfrm>
            <a:off x="381000" y="6629400"/>
            <a:ext cx="990600" cy="228600"/>
          </a:xfrm>
        </p:spPr>
        <p:txBody>
          <a:bodyPr/>
          <a:lstStyle>
            <a:lvl1pPr>
              <a:defRPr/>
            </a:lvl1pPr>
          </a:lstStyle>
          <a:p>
            <a:pPr>
              <a:defRPr/>
            </a:pPr>
            <a:fld id="{42489667-233A-4324-A686-E31C4015FCB7}" type="datetime1">
              <a:rPr lang="en-US"/>
              <a:pPr>
                <a:defRPr/>
              </a:pPr>
              <a:t>6/5/2019</a:t>
            </a:fld>
            <a:endParaRPr lang="en-US" dirty="0"/>
          </a:p>
        </p:txBody>
      </p:sp>
      <p:sp>
        <p:nvSpPr>
          <p:cNvPr id="8" name="Rectangle 5"/>
          <p:cNvSpPr>
            <a:spLocks noGrp="1" noChangeArrowheads="1"/>
          </p:cNvSpPr>
          <p:nvPr>
            <p:ph type="ftr" sz="quarter" idx="11"/>
          </p:nvPr>
        </p:nvSpPr>
        <p:spPr>
          <a:xfrm>
            <a:off x="1447800" y="6629400"/>
            <a:ext cx="6400800" cy="228600"/>
          </a:xfrm>
        </p:spPr>
        <p:txBody>
          <a:bodyPr/>
          <a:lstStyle>
            <a:lvl1pPr>
              <a:defRPr/>
            </a:lvl1pPr>
          </a:lstStyle>
          <a:p>
            <a:pPr>
              <a:defRPr/>
            </a:pPr>
            <a:r>
              <a:rPr dirty="0"/>
              <a:t>Presentation Title from View &gt; Header and Footer</a:t>
            </a:r>
          </a:p>
        </p:txBody>
      </p:sp>
      <p:sp>
        <p:nvSpPr>
          <p:cNvPr id="9" name="Rectangle 6"/>
          <p:cNvSpPr>
            <a:spLocks noGrp="1" noChangeArrowheads="1"/>
          </p:cNvSpPr>
          <p:nvPr>
            <p:ph type="sldNum" sz="quarter" idx="12"/>
          </p:nvPr>
        </p:nvSpPr>
        <p:spPr/>
        <p:txBody>
          <a:bodyPr/>
          <a:lstStyle>
            <a:lvl1pPr>
              <a:defRPr/>
            </a:lvl1pPr>
          </a:lstStyle>
          <a:p>
            <a:pPr>
              <a:defRPr/>
            </a:pPr>
            <a:fld id="{57AC2735-3563-4FEA-A02C-F47AA9A27147}" type="slidenum">
              <a:rPr/>
              <a:pPr>
                <a:defRPr/>
              </a:p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381000" y="152400"/>
            <a:ext cx="8382000" cy="457200"/>
          </a:xfrm>
          <a:prstGeom prst="rect">
            <a:avLst/>
          </a:prstGeom>
          <a:noFill/>
          <a:ln w="9525">
            <a:noFill/>
            <a:miter lim="800000"/>
            <a:headEnd/>
            <a:tailEnd/>
          </a:ln>
        </p:spPr>
        <p:txBody>
          <a:bodyPr anchor="ctr"/>
          <a:lstStyle/>
          <a:p>
            <a:pPr eaLnBrk="0" hangingPunct="0">
              <a:defRPr/>
            </a:pPr>
            <a:r>
              <a:rPr lang="en-US" sz="2400" b="1" kern="0" dirty="0">
                <a:solidFill>
                  <a:schemeClr val="bg1"/>
                </a:solidFill>
                <a:latin typeface="+mj-lt"/>
                <a:ea typeface="+mj-ea"/>
                <a:cs typeface="+mj-cs"/>
              </a:rPr>
              <a:t>Click to edit Master title style</a:t>
            </a:r>
          </a:p>
        </p:txBody>
      </p:sp>
      <p:sp>
        <p:nvSpPr>
          <p:cNvPr id="2" name="Title 1"/>
          <p:cNvSpPr>
            <a:spLocks noGrp="1"/>
          </p:cNvSpPr>
          <p:nvPr>
            <p:ph type="title"/>
          </p:nvPr>
        </p:nvSpPr>
        <p:spPr>
          <a:xfrm>
            <a:off x="381000" y="2286000"/>
            <a:ext cx="3084513" cy="914400"/>
          </a:xfrm>
        </p:spPr>
        <p:txBody>
          <a:bodyPr anchor="t"/>
          <a:lstStyle>
            <a:lvl1pPr algn="l">
              <a:defRPr sz="20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286000"/>
            <a:ext cx="5187950" cy="4267200"/>
          </a:xfrm>
        </p:spPr>
        <p:txBody>
          <a:bodyPr/>
          <a:lstStyle>
            <a:lvl1pPr>
              <a:defRPr sz="2000" baseline="0"/>
            </a:lvl1pPr>
            <a:lvl2pPr>
              <a:defRPr sz="1800" baseline="0"/>
            </a:lvl2pPr>
            <a:lvl3pPr>
              <a:defRPr sz="1600" baseline="0"/>
            </a:lvl3pPr>
            <a:lvl4pPr>
              <a:defRPr sz="1400" baseline="0"/>
            </a:lvl4pPr>
            <a:lvl5pPr>
              <a:defRPr sz="1200" baseline="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81000" y="3276600"/>
            <a:ext cx="3084513" cy="3276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4"/>
          <p:cNvSpPr>
            <a:spLocks noGrp="1" noChangeArrowheads="1"/>
          </p:cNvSpPr>
          <p:nvPr>
            <p:ph type="dt" sz="half" idx="10"/>
          </p:nvPr>
        </p:nvSpPr>
        <p:spPr>
          <a:xfrm>
            <a:off x="381000" y="6629400"/>
            <a:ext cx="990600" cy="228600"/>
          </a:xfrm>
        </p:spPr>
        <p:txBody>
          <a:bodyPr/>
          <a:lstStyle>
            <a:lvl1pPr>
              <a:defRPr/>
            </a:lvl1pPr>
          </a:lstStyle>
          <a:p>
            <a:pPr>
              <a:defRPr/>
            </a:pPr>
            <a:fld id="{925DCF92-0281-4C6C-9D4E-600E95347B20}" type="datetime1">
              <a:rPr lang="en-US"/>
              <a:pPr>
                <a:defRPr/>
              </a:pPr>
              <a:t>6/5/2019</a:t>
            </a:fld>
            <a:endParaRPr lang="en-US" dirty="0"/>
          </a:p>
        </p:txBody>
      </p:sp>
      <p:sp>
        <p:nvSpPr>
          <p:cNvPr id="7" name="Rectangle 5"/>
          <p:cNvSpPr>
            <a:spLocks noGrp="1" noChangeArrowheads="1"/>
          </p:cNvSpPr>
          <p:nvPr>
            <p:ph type="ftr" sz="quarter" idx="11"/>
          </p:nvPr>
        </p:nvSpPr>
        <p:spPr>
          <a:xfrm>
            <a:off x="1447800" y="6629400"/>
            <a:ext cx="6400800" cy="228600"/>
          </a:xfrm>
        </p:spPr>
        <p:txBody>
          <a:bodyPr/>
          <a:lstStyle>
            <a:lvl1pPr>
              <a:defRPr/>
            </a:lvl1pPr>
          </a:lstStyle>
          <a:p>
            <a:pPr>
              <a:defRPr/>
            </a:pPr>
            <a:r>
              <a:rPr dirty="0"/>
              <a:t>Presentation Title from View &gt; Header and Footer</a:t>
            </a:r>
          </a:p>
        </p:txBody>
      </p:sp>
      <p:sp>
        <p:nvSpPr>
          <p:cNvPr id="8" name="Rectangle 6"/>
          <p:cNvSpPr>
            <a:spLocks noGrp="1" noChangeArrowheads="1"/>
          </p:cNvSpPr>
          <p:nvPr>
            <p:ph type="sldNum" sz="quarter" idx="12"/>
          </p:nvPr>
        </p:nvSpPr>
        <p:spPr/>
        <p:txBody>
          <a:bodyPr/>
          <a:lstStyle>
            <a:lvl1pPr>
              <a:defRPr/>
            </a:lvl1pPr>
          </a:lstStyle>
          <a:p>
            <a:pPr>
              <a:defRPr/>
            </a:pPr>
            <a:fld id="{7891DEC3-518D-45E7-BBD3-B74E49330767}" type="slidenum">
              <a:rPr/>
              <a:pPr>
                <a:defRPr/>
              </a:p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1000" y="1905000"/>
            <a:ext cx="8382000"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381000" y="5519738"/>
            <a:ext cx="8382000" cy="9572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2"/>
          <p:cNvSpPr>
            <a:spLocks noGrp="1" noChangeArrowheads="1"/>
          </p:cNvSpPr>
          <p:nvPr>
            <p:ph type="title"/>
          </p:nvPr>
        </p:nvSpPr>
        <p:spPr bwMode="auto">
          <a:xfrm>
            <a:off x="381000" y="152400"/>
            <a:ext cx="8382000" cy="4572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5" name="Rectangle 4"/>
          <p:cNvSpPr>
            <a:spLocks noGrp="1" noChangeArrowheads="1"/>
          </p:cNvSpPr>
          <p:nvPr>
            <p:ph type="dt" sz="half" idx="10"/>
          </p:nvPr>
        </p:nvSpPr>
        <p:spPr>
          <a:xfrm>
            <a:off x="381000" y="6629400"/>
            <a:ext cx="990600" cy="228600"/>
          </a:xfrm>
        </p:spPr>
        <p:txBody>
          <a:bodyPr/>
          <a:lstStyle>
            <a:lvl1pPr>
              <a:defRPr/>
            </a:lvl1pPr>
          </a:lstStyle>
          <a:p>
            <a:pPr>
              <a:defRPr/>
            </a:pPr>
            <a:fld id="{4D66B2C0-36D5-4740-833B-7FF54C19E791}" type="datetime1">
              <a:rPr lang="en-US"/>
              <a:pPr>
                <a:defRPr/>
              </a:pPr>
              <a:t>6/5/2019</a:t>
            </a:fld>
            <a:endParaRPr lang="en-US" dirty="0"/>
          </a:p>
        </p:txBody>
      </p:sp>
      <p:sp>
        <p:nvSpPr>
          <p:cNvPr id="6" name="Rectangle 5"/>
          <p:cNvSpPr>
            <a:spLocks noGrp="1" noChangeArrowheads="1"/>
          </p:cNvSpPr>
          <p:nvPr>
            <p:ph type="ftr" sz="quarter" idx="11"/>
          </p:nvPr>
        </p:nvSpPr>
        <p:spPr>
          <a:xfrm>
            <a:off x="1447800" y="6629400"/>
            <a:ext cx="6400800" cy="228600"/>
          </a:xfrm>
        </p:spPr>
        <p:txBody>
          <a:bodyPr/>
          <a:lstStyle>
            <a:lvl1pPr>
              <a:defRPr/>
            </a:lvl1pPr>
          </a:lstStyle>
          <a:p>
            <a:pPr>
              <a:defRPr/>
            </a:pPr>
            <a:r>
              <a:rPr dirty="0"/>
              <a:t>Presentation Title from View &gt; Header and Footer</a:t>
            </a:r>
          </a:p>
        </p:txBody>
      </p:sp>
      <p:sp>
        <p:nvSpPr>
          <p:cNvPr id="7" name="Rectangle 6"/>
          <p:cNvSpPr>
            <a:spLocks noGrp="1" noChangeArrowheads="1"/>
          </p:cNvSpPr>
          <p:nvPr>
            <p:ph type="sldNum" sz="quarter" idx="12"/>
          </p:nvPr>
        </p:nvSpPr>
        <p:spPr/>
        <p:txBody>
          <a:bodyPr/>
          <a:lstStyle>
            <a:lvl1pPr>
              <a:defRPr/>
            </a:lvl1pPr>
          </a:lstStyle>
          <a:p>
            <a:pPr>
              <a:defRPr/>
            </a:pPr>
            <a:fld id="{5F4BB847-6DD0-45C0-8C75-383E2D88A0D3}" type="slidenum">
              <a:rPr/>
              <a:pPr>
                <a:defRPr/>
              </a:p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srcRect/>
          <a:stretch>
            <a:fillRect/>
          </a:stretch>
        </a:blipFill>
        <a:effectLst/>
      </p:bgPr>
    </p:bg>
    <p:spTree>
      <p:nvGrpSpPr>
        <p:cNvPr id="1" name=""/>
        <p:cNvGrpSpPr/>
        <p:nvPr/>
      </p:nvGrpSpPr>
      <p:grpSpPr>
        <a:xfrm>
          <a:off x="0" y="0"/>
          <a:ext cx="0" cy="0"/>
          <a:chOff x="0" y="0"/>
          <a:chExt cx="0" cy="0"/>
        </a:xfrm>
      </p:grpSpPr>
      <p:pic>
        <p:nvPicPr>
          <p:cNvPr id="1026" name="Picture 11"/>
          <p:cNvPicPr>
            <a:picLocks noChangeAspect="1" noChangeArrowheads="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81000" y="152400"/>
            <a:ext cx="83820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381000" y="2209800"/>
            <a:ext cx="8382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381000" y="6629400"/>
            <a:ext cx="1143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900" b="0">
                <a:latin typeface="Arial" pitchFamily="34" charset="0"/>
                <a:cs typeface="Arial" pitchFamily="34" charset="0"/>
              </a:defRPr>
            </a:lvl1pPr>
          </a:lstStyle>
          <a:p>
            <a:pPr>
              <a:defRPr/>
            </a:pPr>
            <a:fld id="{480675B6-AF5F-43E6-8498-56492A445F3B}" type="datetime1">
              <a:rPr lang="en-US"/>
              <a:pPr>
                <a:defRPr/>
              </a:pPr>
              <a:t>6/5/2019</a:t>
            </a:fld>
            <a:endParaRPr lang="en-US" dirty="0"/>
          </a:p>
        </p:txBody>
      </p:sp>
      <p:sp>
        <p:nvSpPr>
          <p:cNvPr id="1029" name="Rectangle 5"/>
          <p:cNvSpPr>
            <a:spLocks noGrp="1" noChangeArrowheads="1"/>
          </p:cNvSpPr>
          <p:nvPr>
            <p:ph type="ftr" sz="quarter" idx="3"/>
          </p:nvPr>
        </p:nvSpPr>
        <p:spPr bwMode="auto">
          <a:xfrm>
            <a:off x="1600200" y="6629400"/>
            <a:ext cx="6248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lang="en-US" sz="900" b="0" kern="1200">
                <a:solidFill>
                  <a:schemeClr val="tx1"/>
                </a:solidFill>
                <a:latin typeface="Arial" pitchFamily="34" charset="0"/>
                <a:ea typeface="+mn-ea"/>
                <a:cs typeface="Arial" pitchFamily="34" charset="0"/>
              </a:defRPr>
            </a:lvl1pPr>
          </a:lstStyle>
          <a:p>
            <a:pPr>
              <a:defRPr/>
            </a:pPr>
            <a:r>
              <a:rPr dirty="0"/>
              <a:t>Presentation Title from View &gt; Header and Footer</a:t>
            </a:r>
          </a:p>
        </p:txBody>
      </p:sp>
      <p:sp>
        <p:nvSpPr>
          <p:cNvPr id="1030" name="Rectangle 6"/>
          <p:cNvSpPr>
            <a:spLocks noGrp="1" noChangeArrowheads="1"/>
          </p:cNvSpPr>
          <p:nvPr>
            <p:ph type="sldNum" sz="quarter" idx="4"/>
          </p:nvPr>
        </p:nvSpPr>
        <p:spPr bwMode="auto">
          <a:xfrm>
            <a:off x="7924800" y="6629400"/>
            <a:ext cx="838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lang="en-US" sz="900" b="0" kern="1200">
                <a:solidFill>
                  <a:schemeClr val="tx1"/>
                </a:solidFill>
                <a:latin typeface="Arial" pitchFamily="34" charset="0"/>
                <a:ea typeface="+mn-ea"/>
                <a:cs typeface="Arial" pitchFamily="34" charset="0"/>
              </a:defRPr>
            </a:lvl1pPr>
          </a:lstStyle>
          <a:p>
            <a:pPr>
              <a:defRPr/>
            </a:pPr>
            <a:fld id="{8A4B046A-949A-4D2C-9500-152D04E2BA49}"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Lst>
  <p:timing>
    <p:tnLst>
      <p:par>
        <p:cTn id="1" dur="indefinite" restart="never" nodeType="tmRoot"/>
      </p:par>
    </p:tnLst>
  </p:timing>
  <p:hf hdr="0"/>
  <p:txStyles>
    <p:titleStyle>
      <a:lvl1pPr algn="l" rtl="0" fontAlgn="base">
        <a:spcBef>
          <a:spcPct val="0"/>
        </a:spcBef>
        <a:spcAft>
          <a:spcPct val="0"/>
        </a:spcAft>
        <a:defRPr sz="2400" b="1">
          <a:solidFill>
            <a:schemeClr val="bg1"/>
          </a:solidFill>
          <a:latin typeface="+mj-lt"/>
          <a:ea typeface="+mj-ea"/>
          <a:cs typeface="+mj-cs"/>
        </a:defRPr>
      </a:lvl1pPr>
      <a:lvl2pPr algn="l" rtl="0" fontAlgn="base">
        <a:spcBef>
          <a:spcPct val="0"/>
        </a:spcBef>
        <a:spcAft>
          <a:spcPct val="0"/>
        </a:spcAft>
        <a:defRPr sz="2400" b="1">
          <a:solidFill>
            <a:schemeClr val="bg1"/>
          </a:solidFill>
          <a:latin typeface="Microsoft Sans Serif" pitchFamily="34" charset="0"/>
        </a:defRPr>
      </a:lvl2pPr>
      <a:lvl3pPr algn="l" rtl="0" fontAlgn="base">
        <a:spcBef>
          <a:spcPct val="0"/>
        </a:spcBef>
        <a:spcAft>
          <a:spcPct val="0"/>
        </a:spcAft>
        <a:defRPr sz="2400" b="1">
          <a:solidFill>
            <a:schemeClr val="bg1"/>
          </a:solidFill>
          <a:latin typeface="Microsoft Sans Serif" pitchFamily="34" charset="0"/>
        </a:defRPr>
      </a:lvl3pPr>
      <a:lvl4pPr algn="l" rtl="0" fontAlgn="base">
        <a:spcBef>
          <a:spcPct val="0"/>
        </a:spcBef>
        <a:spcAft>
          <a:spcPct val="0"/>
        </a:spcAft>
        <a:defRPr sz="2400" b="1">
          <a:solidFill>
            <a:schemeClr val="bg1"/>
          </a:solidFill>
          <a:latin typeface="Microsoft Sans Serif" pitchFamily="34" charset="0"/>
        </a:defRPr>
      </a:lvl4pPr>
      <a:lvl5pPr algn="l" rtl="0" fontAlgn="base">
        <a:spcBef>
          <a:spcPct val="0"/>
        </a:spcBef>
        <a:spcAft>
          <a:spcPct val="0"/>
        </a:spcAft>
        <a:defRPr sz="2400" b="1">
          <a:solidFill>
            <a:schemeClr val="bg1"/>
          </a:solidFill>
          <a:latin typeface="Microsoft Sans Serif" pitchFamily="34" charset="0"/>
        </a:defRPr>
      </a:lvl5pPr>
      <a:lvl6pPr marL="457200" algn="r" rtl="0" eaLnBrk="1" fontAlgn="base" hangingPunct="1">
        <a:spcBef>
          <a:spcPct val="0"/>
        </a:spcBef>
        <a:spcAft>
          <a:spcPct val="0"/>
        </a:spcAft>
        <a:defRPr sz="3200">
          <a:solidFill>
            <a:srgbClr val="003366"/>
          </a:solidFill>
          <a:latin typeface="Microsoft Sans Serif" pitchFamily="34" charset="0"/>
        </a:defRPr>
      </a:lvl6pPr>
      <a:lvl7pPr marL="914400" algn="r" rtl="0" eaLnBrk="1" fontAlgn="base" hangingPunct="1">
        <a:spcBef>
          <a:spcPct val="0"/>
        </a:spcBef>
        <a:spcAft>
          <a:spcPct val="0"/>
        </a:spcAft>
        <a:defRPr sz="3200">
          <a:solidFill>
            <a:srgbClr val="003366"/>
          </a:solidFill>
          <a:latin typeface="Microsoft Sans Serif" pitchFamily="34" charset="0"/>
        </a:defRPr>
      </a:lvl7pPr>
      <a:lvl8pPr marL="1371600" algn="r" rtl="0" eaLnBrk="1" fontAlgn="base" hangingPunct="1">
        <a:spcBef>
          <a:spcPct val="0"/>
        </a:spcBef>
        <a:spcAft>
          <a:spcPct val="0"/>
        </a:spcAft>
        <a:defRPr sz="3200">
          <a:solidFill>
            <a:srgbClr val="003366"/>
          </a:solidFill>
          <a:latin typeface="Microsoft Sans Serif" pitchFamily="34" charset="0"/>
        </a:defRPr>
      </a:lvl8pPr>
      <a:lvl9pPr marL="1828800" algn="r" rtl="0" eaLnBrk="1" fontAlgn="base" hangingPunct="1">
        <a:spcBef>
          <a:spcPct val="0"/>
        </a:spcBef>
        <a:spcAft>
          <a:spcPct val="0"/>
        </a:spcAft>
        <a:defRPr sz="3200">
          <a:solidFill>
            <a:srgbClr val="003366"/>
          </a:solidFill>
          <a:latin typeface="Microsoft Sans Serif" pitchFamily="34" charset="0"/>
        </a:defRPr>
      </a:lvl9pPr>
    </p:titleStyle>
    <p:bodyStyle>
      <a:lvl1pPr marL="342900" indent="-342900" algn="l" rtl="0" fontAlgn="base">
        <a:spcBef>
          <a:spcPct val="20000"/>
        </a:spcBef>
        <a:spcAft>
          <a:spcPct val="0"/>
        </a:spcAft>
        <a:buChar char="•"/>
        <a:defRPr sz="2000">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630city@coj.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630city.coj.ne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oj.net/swschedul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ctrTitle"/>
          </p:nvPr>
        </p:nvSpPr>
        <p:spPr>
          <a:xfrm>
            <a:off x="685800" y="3581400"/>
            <a:ext cx="7772400" cy="1447800"/>
          </a:xfrm>
        </p:spPr>
        <p:txBody>
          <a:bodyPr/>
          <a:lstStyle/>
          <a:p>
            <a:r>
              <a:rPr lang="en-US" sz="4000" dirty="0" smtClean="0">
                <a:latin typeface="Calibri" panose="020F0502020204030204" pitchFamily="34" charset="0"/>
                <a:cs typeface="Calibri" panose="020F0502020204030204" pitchFamily="34" charset="0"/>
              </a:rPr>
              <a:t>Department of Public Works</a:t>
            </a:r>
            <a:r>
              <a:rPr lang="en-US" sz="4000" dirty="0" smtClean="0">
                <a:latin typeface="Calibri" panose="020F0502020204030204" pitchFamily="34" charset="0"/>
                <a:cs typeface="Calibri" panose="020F0502020204030204" pitchFamily="34" charset="0"/>
              </a:rPr>
              <a:t/>
            </a:r>
            <a:br>
              <a:rPr lang="en-US" sz="4000" dirty="0" smtClean="0">
                <a:latin typeface="Calibri" panose="020F0502020204030204" pitchFamily="34" charset="0"/>
                <a:cs typeface="Calibri" panose="020F0502020204030204" pitchFamily="34" charset="0"/>
              </a:rPr>
            </a:br>
            <a:r>
              <a:rPr lang="en-US" sz="3600" dirty="0" smtClean="0">
                <a:latin typeface="Calibri" panose="020F0502020204030204" pitchFamily="34" charset="0"/>
                <a:cs typeface="Calibri" panose="020F0502020204030204" pitchFamily="34" charset="0"/>
              </a:rPr>
              <a:t>OVERVIEW</a:t>
            </a:r>
            <a:endParaRPr lang="en-US" sz="3600" dirty="0" smtClean="0">
              <a:latin typeface="Calibri" panose="020F0502020204030204" pitchFamily="34" charset="0"/>
              <a:cs typeface="Calibri" panose="020F0502020204030204" pitchFamily="34" charset="0"/>
            </a:endParaRPr>
          </a:p>
        </p:txBody>
      </p:sp>
      <p:sp>
        <p:nvSpPr>
          <p:cNvPr id="8194" name="Rectangle 3"/>
          <p:cNvSpPr>
            <a:spLocks noGrp="1" noChangeArrowheads="1"/>
          </p:cNvSpPr>
          <p:nvPr>
            <p:ph type="subTitle" idx="1"/>
          </p:nvPr>
        </p:nvSpPr>
        <p:spPr>
          <a:xfrm>
            <a:off x="1371600" y="5257800"/>
            <a:ext cx="6400800" cy="1295400"/>
          </a:xfrm>
        </p:spPr>
        <p:txBody>
          <a:bodyPr>
            <a:noAutofit/>
          </a:bodyPr>
          <a:lstStyle/>
          <a:p>
            <a:r>
              <a:rPr lang="en-US" sz="2400" b="1" dirty="0" smtClean="0">
                <a:solidFill>
                  <a:schemeClr val="tx1"/>
                </a:solidFill>
                <a:latin typeface="Calibri" panose="020F0502020204030204" pitchFamily="34" charset="0"/>
                <a:cs typeface="Calibri" panose="020F0502020204030204" pitchFamily="34" charset="0"/>
              </a:rPr>
              <a:t>John </a:t>
            </a:r>
            <a:r>
              <a:rPr lang="en-US" sz="2400" b="1" dirty="0" smtClean="0">
                <a:solidFill>
                  <a:schemeClr val="tx1"/>
                </a:solidFill>
                <a:latin typeface="Calibri" panose="020F0502020204030204" pitchFamily="34" charset="0"/>
                <a:cs typeface="Calibri" panose="020F0502020204030204" pitchFamily="34" charset="0"/>
              </a:rPr>
              <a:t>Pappas</a:t>
            </a:r>
            <a:r>
              <a:rPr lang="en-US" sz="2400" b="1" dirty="0" smtClean="0">
                <a:solidFill>
                  <a:schemeClr val="tx1"/>
                </a:solidFill>
                <a:latin typeface="Calibri" panose="020F0502020204030204" pitchFamily="34" charset="0"/>
                <a:cs typeface="Calibri" panose="020F0502020204030204" pitchFamily="34" charset="0"/>
              </a:rPr>
              <a:t>, P.E.</a:t>
            </a:r>
          </a:p>
          <a:p>
            <a:r>
              <a:rPr lang="en-US" sz="2400" b="1" dirty="0" smtClean="0">
                <a:solidFill>
                  <a:schemeClr val="tx1"/>
                </a:solidFill>
                <a:latin typeface="Calibri" panose="020F0502020204030204" pitchFamily="34" charset="0"/>
                <a:cs typeface="Calibri" panose="020F0502020204030204" pitchFamily="34" charset="0"/>
              </a:rPr>
              <a:t>Director</a:t>
            </a:r>
          </a:p>
          <a:p>
            <a:r>
              <a:rPr lang="en-US" sz="2400" b="1" dirty="0" smtClean="0">
                <a:solidFill>
                  <a:schemeClr val="tx1"/>
                </a:solidFill>
                <a:latin typeface="Calibri" panose="020F0502020204030204" pitchFamily="34" charset="0"/>
                <a:cs typeface="Calibri" panose="020F0502020204030204" pitchFamily="34" charset="0"/>
              </a:rPr>
              <a:t>June 6,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SUPPORT DIVISIONS</a:t>
            </a:r>
          </a:p>
        </p:txBody>
      </p:sp>
      <p:sp>
        <p:nvSpPr>
          <p:cNvPr id="2" name="TextBox 1"/>
          <p:cNvSpPr txBox="1"/>
          <p:nvPr/>
        </p:nvSpPr>
        <p:spPr>
          <a:xfrm>
            <a:off x="685800" y="2286000"/>
            <a:ext cx="7772400" cy="43434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REAL ESTATE DIVISION</a:t>
            </a:r>
          </a:p>
          <a:p>
            <a:pPr>
              <a:spcAft>
                <a:spcPts val="0"/>
              </a:spcAft>
            </a:pPr>
            <a:endParaRPr lang="en-US"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Manages </a:t>
            </a:r>
            <a:r>
              <a:rPr lang="en-US" dirty="0">
                <a:latin typeface="Calibri" panose="020F0502020204030204" pitchFamily="34" charset="0"/>
                <a:cs typeface="Calibri" panose="020F0502020204030204" pitchFamily="34" charset="0"/>
              </a:rPr>
              <a:t>the business side of the city's real estate </a:t>
            </a:r>
            <a:r>
              <a:rPr lang="en-US" dirty="0" smtClean="0">
                <a:latin typeface="Calibri" panose="020F0502020204030204" pitchFamily="34" charset="0"/>
                <a:cs typeface="Calibri" panose="020F0502020204030204" pitchFamily="34" charset="0"/>
              </a:rPr>
              <a:t>holdings, including </a:t>
            </a:r>
            <a:r>
              <a:rPr lang="en-US" dirty="0">
                <a:latin typeface="Calibri" panose="020F0502020204030204" pitchFamily="34" charset="0"/>
                <a:cs typeface="Calibri" panose="020F0502020204030204" pitchFamily="34" charset="0"/>
              </a:rPr>
              <a:t>acquisition, appraisals</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disposal, inventory, use assessment and other functions. </a:t>
            </a:r>
            <a:r>
              <a:rPr lang="en-US" dirty="0" smtClean="0">
                <a:latin typeface="Calibri" panose="020F0502020204030204" pitchFamily="34" charset="0"/>
                <a:cs typeface="Calibri" panose="020F0502020204030204" pitchFamily="34" charset="0"/>
              </a:rPr>
              <a:t>Also manages the process for abandoning rights of way and easements</a:t>
            </a:r>
            <a:r>
              <a:rPr lang="en-US" dirty="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and negotiating </a:t>
            </a:r>
            <a:r>
              <a:rPr lang="en-US" dirty="0" smtClean="0">
                <a:latin typeface="Calibri" panose="020F0502020204030204" pitchFamily="34" charset="0"/>
                <a:cs typeface="Calibri" panose="020F0502020204030204" pitchFamily="34" charset="0"/>
              </a:rPr>
              <a:t>third-party leases.</a:t>
            </a:r>
          </a:p>
          <a:p>
            <a:pPr marL="0" lvl="1">
              <a:spcAft>
                <a:spcPts val="0"/>
              </a:spcAft>
            </a:pPr>
            <a:endParaRPr lang="en-US" dirty="0">
              <a:latin typeface="Calibri" panose="020F0502020204030204" pitchFamily="34" charset="0"/>
              <a:cs typeface="Calibri" panose="020F0502020204030204" pitchFamily="34" charset="0"/>
            </a:endParaRPr>
          </a:p>
          <a:p>
            <a:pPr marL="0" lvl="1">
              <a:spcAft>
                <a:spcPts val="0"/>
              </a:spcAft>
            </a:pP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Acquiring easements and rights of way for city projects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Initiates legislation for lease agreements for use of city property</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Maintains master inventory of all city-owned properties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Conducts public auctions for surplus (e.g. tax reverted) properties</a:t>
            </a: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3624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SUPPORT DIVISIONS</a:t>
            </a:r>
          </a:p>
        </p:txBody>
      </p:sp>
      <p:sp>
        <p:nvSpPr>
          <p:cNvPr id="2" name="TextBox 1"/>
          <p:cNvSpPr txBox="1"/>
          <p:nvPr/>
        </p:nvSpPr>
        <p:spPr>
          <a:xfrm>
            <a:off x="685800" y="2057400"/>
            <a:ext cx="7772400" cy="46482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ENGINEERING &amp; CONSTRUCTION MANAGEMENT DIVISION</a:t>
            </a:r>
          </a:p>
          <a:p>
            <a:pPr marL="0" lvl="1">
              <a:spcAft>
                <a:spcPts val="0"/>
              </a:spcAft>
            </a:pPr>
            <a:endParaRPr lang="en-US" sz="800" i="1"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Plans</a:t>
            </a:r>
            <a:r>
              <a:rPr lang="en-US" dirty="0">
                <a:latin typeface="Calibri" panose="020F0502020204030204" pitchFamily="34" charset="0"/>
                <a:cs typeface="Calibri" panose="020F0502020204030204" pitchFamily="34" charset="0"/>
              </a:rPr>
              <a:t>, designs and oversees construction of city projects such as buildings, roadways, drainage improvements, parks and other public infrastructure needs</a:t>
            </a:r>
            <a:r>
              <a:rPr lang="en-US" dirty="0" smtClean="0">
                <a:latin typeface="Calibri" panose="020F0502020204030204" pitchFamily="34" charset="0"/>
                <a:cs typeface="Calibri" panose="020F0502020204030204" pitchFamily="34" charset="0"/>
              </a:rPr>
              <a:t>. The </a:t>
            </a:r>
            <a:r>
              <a:rPr lang="en-US" dirty="0">
                <a:latin typeface="Calibri" panose="020F0502020204030204" pitchFamily="34" charset="0"/>
                <a:cs typeface="Calibri" panose="020F0502020204030204" pitchFamily="34" charset="0"/>
              </a:rPr>
              <a:t>division </a:t>
            </a:r>
            <a:r>
              <a:rPr lang="en-US" dirty="0" smtClean="0">
                <a:latin typeface="Calibri" panose="020F0502020204030204" pitchFamily="34" charset="0"/>
                <a:cs typeface="Calibri" panose="020F0502020204030204" pitchFamily="34" charset="0"/>
              </a:rPr>
              <a:t>also houses the city’s survey and topographical office.</a:t>
            </a:r>
            <a:endParaRPr lang="en-US" dirty="0">
              <a:latin typeface="Calibri" panose="020F0502020204030204" pitchFamily="34" charset="0"/>
              <a:cs typeface="Calibri" panose="020F0502020204030204" pitchFamily="34" charset="0"/>
            </a:endParaRPr>
          </a:p>
          <a:p>
            <a:pPr marL="0" lvl="1">
              <a:spcAft>
                <a:spcPts val="0"/>
              </a:spcAft>
            </a:pPr>
            <a:endParaRPr lang="en-US" sz="800"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Processing petitions for curb and gutter, dredging and dirt road paving</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Providing information about the history and ownership of easements, roads, and other rights of way</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Formally accepting new infrastructure for city maintenance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Leading the Subdivision Standards and Policy Advisory Committee (SSPAC)</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Managing the capital projects in the city’s Capital Improvement Plan (CIP)</a:t>
            </a:r>
          </a:p>
          <a:p>
            <a:pPr marL="742950" lvl="1" indent="-285750">
              <a:spcAft>
                <a:spcPts val="0"/>
              </a:spcAft>
              <a:buFont typeface="Arial" panose="020B0604020202020204" pitchFamily="34" charset="0"/>
              <a:buChar char="•"/>
            </a:pPr>
            <a:endParaRPr lang="en-US" sz="800" i="1"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endParaRPr lang="en-US" sz="800" i="1" dirty="0" smtClean="0">
              <a:latin typeface="Calibri" panose="020F0502020204030204" pitchFamily="34" charset="0"/>
              <a:cs typeface="Calibri" panose="020F0502020204030204" pitchFamily="34" charset="0"/>
            </a:endParaRPr>
          </a:p>
          <a:p>
            <a:pPr>
              <a:spcAft>
                <a:spcPts val="0"/>
              </a:spcAft>
            </a:pPr>
            <a:r>
              <a:rPr lang="en-US" b="1" i="1" dirty="0" smtClean="0">
                <a:latin typeface="Calibri" panose="020F0502020204030204" pitchFamily="34" charset="0"/>
                <a:cs typeface="Calibri" panose="020F0502020204030204" pitchFamily="34" charset="0"/>
              </a:rPr>
              <a:t>Typical question:  How do I report a drainage problem?  Use the City’s CARE system (630-CITY).  CARE creates a record of the request that can be tracked. </a:t>
            </a:r>
          </a:p>
          <a:p>
            <a:pPr>
              <a:spcAft>
                <a:spcPts val="0"/>
              </a:spcAft>
            </a:pPr>
            <a:r>
              <a:rPr lang="en-US" b="1" i="1" dirty="0" smtClean="0">
                <a:solidFill>
                  <a:srgbClr val="FF0000"/>
                </a:solidFill>
                <a:latin typeface="Calibri" panose="020F0502020204030204" pitchFamily="34" charset="0"/>
                <a:cs typeface="Calibri" panose="020F0502020204030204" pitchFamily="34" charset="0"/>
              </a:rPr>
              <a:t>USE CARE TO REPORT ANYTHING!</a:t>
            </a:r>
          </a:p>
          <a:p>
            <a:pPr marL="742950" lvl="1" indent="-285750">
              <a:spcAft>
                <a:spcPts val="0"/>
              </a:spcAft>
              <a:buFont typeface="Arial" panose="020B0604020202020204" pitchFamily="34" charset="0"/>
              <a:buChar char="•"/>
            </a:pPr>
            <a:endParaRPr lang="en-US" i="1"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endParaRPr lang="en-US" i="1"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35045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DON’T DO - OPERATIONS</a:t>
            </a:r>
          </a:p>
        </p:txBody>
      </p:sp>
      <p:sp>
        <p:nvSpPr>
          <p:cNvPr id="2" name="TextBox 1"/>
          <p:cNvSpPr txBox="1"/>
          <p:nvPr/>
        </p:nvSpPr>
        <p:spPr>
          <a:xfrm>
            <a:off x="685800" y="2057400"/>
            <a:ext cx="7772400" cy="43434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Examples of things people think we do...but we don’t!</a:t>
            </a:r>
          </a:p>
          <a:p>
            <a:pPr>
              <a:spcAft>
                <a:spcPts val="0"/>
              </a:spcAft>
            </a:pPr>
            <a:endParaRPr lang="en-US"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Fix street lights – JEA</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Repair/repave state and federal roads – FDOT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Address flooding issues on state and federal roads – FDOT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Approve new developments – Planning &amp; Development Dept.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Issue building permits – Planning &amp; Development Dept.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Establish municipal levels of service – Planning &amp; Development Dept.</a:t>
            </a:r>
            <a:br>
              <a:rPr lang="en-US" i="1" dirty="0" smtClean="0">
                <a:latin typeface="Calibri" panose="020F0502020204030204" pitchFamily="34" charset="0"/>
                <a:cs typeface="Calibri" panose="020F0502020204030204" pitchFamily="34" charset="0"/>
              </a:rPr>
            </a:br>
            <a:r>
              <a:rPr lang="en-US" i="1" dirty="0" smtClean="0">
                <a:latin typeface="Calibri" panose="020F0502020204030204" pitchFamily="34" charset="0"/>
                <a:cs typeface="Calibri" panose="020F0502020204030204" pitchFamily="34" charset="0"/>
              </a:rPr>
              <a:t> (COJ Comprehensive Plan)</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Maintain privately-owned stormwater ponds – Property owners (HOA)</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Repair/repave private roads – Property owners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Regrade private dirt roads – Property owners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Enforce municipal codes on private properties – Neighborhoods Dept.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Oversee city’s response to hurricanes/emergencies – JFRD/EOC</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Enforce speed limits and other traffic laws – JSO/FHP</a:t>
            </a:r>
          </a:p>
        </p:txBody>
      </p:sp>
    </p:spTree>
    <p:extLst>
      <p:ext uri="{BB962C8B-B14F-4D97-AF65-F5344CB8AC3E}">
        <p14:creationId xmlns:p14="http://schemas.microsoft.com/office/powerpoint/2010/main" val="3795710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PUBLIC WORKS CONTACT INFORMATION</a:t>
            </a:r>
          </a:p>
        </p:txBody>
      </p:sp>
      <p:sp>
        <p:nvSpPr>
          <p:cNvPr id="2" name="TextBox 1"/>
          <p:cNvSpPr txBox="1"/>
          <p:nvPr/>
        </p:nvSpPr>
        <p:spPr>
          <a:xfrm>
            <a:off x="533400" y="2209800"/>
            <a:ext cx="7772400" cy="4343400"/>
          </a:xfrm>
          <a:prstGeom prst="rect">
            <a:avLst/>
          </a:prstGeom>
          <a:noFill/>
          <a:ln>
            <a:noFill/>
          </a:ln>
          <a:effectLst/>
        </p:spPr>
        <p:txBody>
          <a:bodyPr wrap="square" rtlCol="0" anchor="t">
            <a:noAutofit/>
          </a:bodyPr>
          <a:lstStyle/>
          <a:p>
            <a:pPr lvl="1" algn="ctr">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John Pappas, P.E., Director			255-8748</a:t>
            </a:r>
          </a:p>
          <a:p>
            <a:pPr lvl="1">
              <a:spcAft>
                <a:spcPts val="0"/>
              </a:spcAft>
            </a:pPr>
            <a:r>
              <a:rPr lang="en-US" b="1" dirty="0" smtClean="0">
                <a:latin typeface="Calibri" panose="020F0502020204030204" pitchFamily="34" charset="0"/>
                <a:cs typeface="Calibri" panose="020F0502020204030204" pitchFamily="34" charset="0"/>
              </a:rPr>
              <a:t>	Bill Joyce, Operations Director		255-8763</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Alice Checorski, Executive Assistant		255-8748</a:t>
            </a:r>
          </a:p>
          <a:p>
            <a:pPr lvl="1">
              <a:spcAft>
                <a:spcPts val="0"/>
              </a:spcAft>
            </a:pPr>
            <a:r>
              <a:rPr lang="en-US" b="1" dirty="0" smtClean="0">
                <a:latin typeface="Calibri" panose="020F0502020204030204" pitchFamily="34" charset="0"/>
                <a:cs typeface="Calibri" panose="020F0502020204030204" pitchFamily="34" charset="0"/>
              </a:rPr>
              <a:t>	Monique O’Steen, Council Liaison		255-8757	</a:t>
            </a:r>
          </a:p>
          <a:p>
            <a:pPr lvl="1">
              <a:spcAft>
                <a:spcPts val="0"/>
              </a:spcAft>
            </a:pPr>
            <a:r>
              <a:rPr lang="en-US" b="1" dirty="0" smtClean="0">
                <a:latin typeface="Calibri" panose="020F0502020204030204" pitchFamily="34" charset="0"/>
                <a:cs typeface="Calibri" panose="020F0502020204030204" pitchFamily="34" charset="0"/>
              </a:rPr>
              <a:t>   	Director’s Office Reception Desk		255-8786</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Robin Smith, P.E. Chief, Engineering and</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        Construction Management Division		255-8710</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Melissa Hart, Executive Assistant		255-8762</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Renee Hunter, Chief, Real Estate Division	255-8234</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Scarlet Zaher, Executive Secretary		255-8788</a:t>
            </a:r>
          </a:p>
          <a:p>
            <a:pPr lvl="1">
              <a:spcAft>
                <a:spcPts val="0"/>
              </a:spcAft>
            </a:pPr>
            <a:r>
              <a:rPr lang="en-US" b="1" dirty="0">
                <a:latin typeface="Calibri" panose="020F0502020204030204" pitchFamily="34" charset="0"/>
                <a:cs typeface="Calibri" panose="020F0502020204030204" pitchFamily="34" charset="0"/>
              </a:rPr>
              <a:t>	</a:t>
            </a:r>
            <a:endParaRPr lang="en-US" b="1" dirty="0" smtClean="0">
              <a:latin typeface="Calibri" panose="020F0502020204030204" pitchFamily="34" charset="0"/>
              <a:cs typeface="Calibri" panose="020F0502020204030204" pitchFamily="34" charset="0"/>
            </a:endParaRP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a:t>
            </a:r>
          </a:p>
          <a:p>
            <a:pPr lvl="1" algn="ctr">
              <a:spcAft>
                <a:spcPts val="0"/>
              </a:spcAft>
            </a:pPr>
            <a:endParaRPr lang="en-US" b="1" dirty="0">
              <a:latin typeface="Calibri" panose="020F0502020204030204" pitchFamily="34" charset="0"/>
              <a:cs typeface="Calibri" panose="020F0502020204030204" pitchFamily="34" charset="0"/>
            </a:endParaRPr>
          </a:p>
          <a:p>
            <a:pPr lvl="1" algn="ctr">
              <a:spcAft>
                <a:spcPts val="0"/>
              </a:spcAft>
            </a:pPr>
            <a:endParaRPr lang="en-US" b="1" dirty="0" smtClean="0">
              <a:latin typeface="Calibri" panose="020F0502020204030204" pitchFamily="34" charset="0"/>
              <a:cs typeface="Calibri" panose="020F0502020204030204" pitchFamily="34" charset="0"/>
            </a:endParaRPr>
          </a:p>
          <a:p>
            <a:pPr lvl="1">
              <a:spcAft>
                <a:spcPts val="0"/>
              </a:spcAft>
            </a:pP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6759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PUBLIC WORKS CONTACT INFORMATION - continued</a:t>
            </a:r>
          </a:p>
        </p:txBody>
      </p:sp>
      <p:sp>
        <p:nvSpPr>
          <p:cNvPr id="2" name="TextBox 1"/>
          <p:cNvSpPr txBox="1"/>
          <p:nvPr/>
        </p:nvSpPr>
        <p:spPr>
          <a:xfrm>
            <a:off x="533400" y="2133600"/>
            <a:ext cx="7772400" cy="4572000"/>
          </a:xfrm>
          <a:prstGeom prst="rect">
            <a:avLst/>
          </a:prstGeom>
          <a:noFill/>
          <a:ln>
            <a:noFill/>
          </a:ln>
          <a:effectLst/>
        </p:spPr>
        <p:txBody>
          <a:bodyPr wrap="square" rtlCol="0" anchor="t">
            <a:noAutofit/>
          </a:bodyPr>
          <a:lstStyle/>
          <a:p>
            <a:pPr lvl="1">
              <a:spcAft>
                <a:spcPts val="0"/>
              </a:spcAft>
            </a:pPr>
            <a:r>
              <a:rPr lang="en-US" b="1" dirty="0" smtClean="0">
                <a:latin typeface="Calibri" panose="020F0502020204030204" pitchFamily="34" charset="0"/>
                <a:cs typeface="Calibri" panose="020F0502020204030204" pitchFamily="34" charset="0"/>
              </a:rPr>
              <a:t> 	Steve Long, P.E., Chief, Right of Way and</a:t>
            </a:r>
          </a:p>
          <a:p>
            <a:pPr lvl="1">
              <a:spcAft>
                <a:spcPts val="0"/>
              </a:spcAft>
            </a:pPr>
            <a:r>
              <a:rPr lang="en-US" b="1" dirty="0" smtClean="0">
                <a:latin typeface="Calibri" panose="020F0502020204030204" pitchFamily="34" charset="0"/>
                <a:cs typeface="Calibri" panose="020F0502020204030204" pitchFamily="34" charset="0"/>
              </a:rPr>
              <a:t>	Stormwater Maintenance Division		255-4283</a:t>
            </a:r>
          </a:p>
          <a:p>
            <a:pPr lvl="1">
              <a:spcAft>
                <a:spcPts val="0"/>
              </a:spcAft>
            </a:pPr>
            <a:r>
              <a:rPr lang="en-US" b="1" dirty="0" smtClean="0">
                <a:latin typeface="Calibri" panose="020F0502020204030204" pitchFamily="34" charset="0"/>
                <a:cs typeface="Calibri" panose="020F0502020204030204" pitchFamily="34" charset="0"/>
              </a:rPr>
              <a:t>	Danita Lee, Executive Secretary		255-4282</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Dave McDaniel, Chief, Mowing and</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Landscape Maintenance Division		255-4301</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Cindy Chism, Executive Assistant		255-4302</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Roy Birbal, Chief, Public Buildings Division	255-4330</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Mary Lawson, Executive Assistant		255-4341</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Will Williams, Chief, Solid Waste Division	255-7512</a:t>
            </a:r>
          </a:p>
          <a:p>
            <a:pPr lvl="1">
              <a:spcAft>
                <a:spcPts val="0"/>
              </a:spcAft>
            </a:pPr>
            <a:r>
              <a:rPr lang="en-US" b="1" dirty="0">
                <a:latin typeface="Calibri" panose="020F0502020204030204" pitchFamily="34" charset="0"/>
                <a:cs typeface="Calibri" panose="020F0502020204030204" pitchFamily="34" charset="0"/>
              </a:rPr>
              <a:t>	</a:t>
            </a:r>
            <a:r>
              <a:rPr lang="en-US" b="1" dirty="0" smtClean="0">
                <a:latin typeface="Calibri" panose="020F0502020204030204" pitchFamily="34" charset="0"/>
                <a:cs typeface="Calibri" panose="020F0502020204030204" pitchFamily="34" charset="0"/>
              </a:rPr>
              <a:t>Elaine Miller, Executive Assistant		255-7527</a:t>
            </a:r>
          </a:p>
          <a:p>
            <a:pPr lvl="1">
              <a:spcAft>
                <a:spcPts val="0"/>
              </a:spcAft>
            </a:pPr>
            <a:endParaRPr lang="en-US" b="1" dirty="0">
              <a:latin typeface="Calibri" panose="020F0502020204030204" pitchFamily="34" charset="0"/>
              <a:cs typeface="Calibri" panose="020F0502020204030204" pitchFamily="34" charset="0"/>
            </a:endParaRPr>
          </a:p>
          <a:p>
            <a:pPr lvl="1">
              <a:spcAft>
                <a:spcPts val="0"/>
              </a:spcAft>
            </a:pPr>
            <a:r>
              <a:rPr lang="en-US" b="1" dirty="0" smtClean="0">
                <a:latin typeface="Calibri" panose="020F0502020204030204" pitchFamily="34" charset="0"/>
                <a:cs typeface="Calibri" panose="020F0502020204030204" pitchFamily="34" charset="0"/>
              </a:rPr>
              <a:t>	Chris LeDew, Chief, Traffic Engineering		255-7580</a:t>
            </a:r>
          </a:p>
          <a:p>
            <a:pPr lvl="1">
              <a:spcAft>
                <a:spcPts val="0"/>
              </a:spcAft>
            </a:pPr>
            <a:r>
              <a:rPr lang="en-US" b="1" dirty="0" smtClean="0">
                <a:latin typeface="Calibri" panose="020F0502020204030204" pitchFamily="34" charset="0"/>
                <a:cs typeface="Calibri" panose="020F0502020204030204" pitchFamily="34" charset="0"/>
              </a:rPr>
              <a:t>	Fay Deschenes, Executive Assistant		255-7528</a:t>
            </a:r>
          </a:p>
          <a:p>
            <a:pPr lvl="1">
              <a:spcAft>
                <a:spcPts val="0"/>
              </a:spcAft>
            </a:pP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40868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endParaRPr lang="en-US" dirty="0" smtClean="0"/>
          </a:p>
        </p:txBody>
      </p:sp>
      <p:sp>
        <p:nvSpPr>
          <p:cNvPr id="2" name="TextBox 1"/>
          <p:cNvSpPr txBox="1"/>
          <p:nvPr/>
        </p:nvSpPr>
        <p:spPr>
          <a:xfrm>
            <a:off x="533400" y="2209800"/>
            <a:ext cx="7772400" cy="4343400"/>
          </a:xfrm>
          <a:prstGeom prst="rect">
            <a:avLst/>
          </a:prstGeom>
          <a:noFill/>
          <a:ln>
            <a:noFill/>
          </a:ln>
          <a:effectLst/>
        </p:spPr>
        <p:txBody>
          <a:bodyPr wrap="square" rtlCol="0" anchor="t">
            <a:noAutofit/>
          </a:bodyPr>
          <a:lstStyle/>
          <a:p>
            <a:pPr lvl="1" algn="ctr">
              <a:spcAft>
                <a:spcPts val="0"/>
              </a:spcAft>
            </a:pPr>
            <a:endParaRPr lang="en-US" b="1" dirty="0">
              <a:latin typeface="Calibri" panose="020F0502020204030204" pitchFamily="34" charset="0"/>
              <a:cs typeface="Calibri" panose="020F0502020204030204" pitchFamily="34" charset="0"/>
            </a:endParaRPr>
          </a:p>
          <a:p>
            <a:pPr lvl="1" algn="ctr">
              <a:spcAft>
                <a:spcPts val="0"/>
              </a:spcAft>
            </a:pPr>
            <a:endParaRPr lang="en-US" b="1" dirty="0" smtClean="0">
              <a:latin typeface="Calibri" panose="020F0502020204030204" pitchFamily="34" charset="0"/>
              <a:cs typeface="Calibri" panose="020F0502020204030204" pitchFamily="34" charset="0"/>
            </a:endParaRPr>
          </a:p>
          <a:p>
            <a:pPr lvl="1" algn="ctr">
              <a:spcAft>
                <a:spcPts val="0"/>
              </a:spcAft>
            </a:pPr>
            <a:endParaRPr lang="en-US" b="1" dirty="0">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Please report </a:t>
            </a:r>
            <a:r>
              <a:rPr lang="en-US" b="1" dirty="0">
                <a:latin typeface="Calibri" panose="020F0502020204030204" pitchFamily="34" charset="0"/>
                <a:cs typeface="Calibri" panose="020F0502020204030204" pitchFamily="34" charset="0"/>
              </a:rPr>
              <a:t>any needs for City services by contacting </a:t>
            </a:r>
            <a:r>
              <a:rPr lang="en-US" b="1" dirty="0" smtClean="0">
                <a:latin typeface="Calibri" panose="020F0502020204030204" pitchFamily="34" charset="0"/>
                <a:cs typeface="Calibri" panose="020F0502020204030204" pitchFamily="34" charset="0"/>
              </a:rPr>
              <a:t>the </a:t>
            </a:r>
            <a:r>
              <a:rPr lang="en-US" b="1" dirty="0">
                <a:latin typeface="Calibri" panose="020F0502020204030204" pitchFamily="34" charset="0"/>
                <a:cs typeface="Calibri" panose="020F0502020204030204" pitchFamily="34" charset="0"/>
              </a:rPr>
              <a:t>630-CITY customer service call center. </a:t>
            </a:r>
            <a:r>
              <a:rPr lang="en-US" b="1" dirty="0" smtClean="0">
                <a:latin typeface="Calibri" panose="020F0502020204030204" pitchFamily="34" charset="0"/>
                <a:cs typeface="Calibri" panose="020F0502020204030204" pitchFamily="34" charset="0"/>
              </a:rPr>
              <a:t>You </a:t>
            </a:r>
            <a:r>
              <a:rPr lang="en-US" b="1" dirty="0">
                <a:latin typeface="Calibri" panose="020F0502020204030204" pitchFamily="34" charset="0"/>
                <a:cs typeface="Calibri" panose="020F0502020204030204" pitchFamily="34" charset="0"/>
              </a:rPr>
              <a:t>can call 630-2489, email </a:t>
            </a:r>
            <a:r>
              <a:rPr lang="en-US" b="1" u="sng" dirty="0">
                <a:latin typeface="Calibri" panose="020F0502020204030204" pitchFamily="34" charset="0"/>
                <a:cs typeface="Calibri" panose="020F0502020204030204" pitchFamily="34" charset="0"/>
                <a:hlinkClick r:id="rId3"/>
              </a:rPr>
              <a:t>630city@coj.net</a:t>
            </a:r>
            <a:r>
              <a:rPr lang="en-US" b="1" dirty="0">
                <a:latin typeface="Calibri" panose="020F0502020204030204" pitchFamily="34" charset="0"/>
                <a:cs typeface="Calibri" panose="020F0502020204030204" pitchFamily="34" charset="0"/>
              </a:rPr>
              <a:t>, or fill out the online form at </a:t>
            </a:r>
            <a:r>
              <a:rPr lang="en-US" b="1" u="sng" dirty="0">
                <a:latin typeface="Calibri" panose="020F0502020204030204" pitchFamily="34" charset="0"/>
                <a:cs typeface="Calibri" panose="020F0502020204030204" pitchFamily="34" charset="0"/>
                <a:hlinkClick r:id="rId4"/>
              </a:rPr>
              <a:t>630city.coj.net</a:t>
            </a:r>
            <a:r>
              <a:rPr lang="en-US" b="1" dirty="0">
                <a:latin typeface="Calibri" panose="020F0502020204030204" pitchFamily="34" charset="0"/>
                <a:cs typeface="Calibri" panose="020F0502020204030204" pitchFamily="34" charset="0"/>
              </a:rPr>
              <a:t>, and your issue will be </a:t>
            </a:r>
            <a:r>
              <a:rPr lang="en-US" b="1" dirty="0" smtClean="0">
                <a:latin typeface="Calibri" panose="020F0502020204030204" pitchFamily="34" charset="0"/>
                <a:cs typeface="Calibri" panose="020F0502020204030204" pitchFamily="34" charset="0"/>
              </a:rPr>
              <a:t>assigned to the appropriate area and tracked </a:t>
            </a:r>
            <a:r>
              <a:rPr lang="en-US" b="1" dirty="0">
                <a:latin typeface="Calibri" panose="020F0502020204030204" pitchFamily="34" charset="0"/>
                <a:cs typeface="Calibri" panose="020F0502020204030204" pitchFamily="34" charset="0"/>
              </a:rPr>
              <a:t>through resolution.</a:t>
            </a:r>
          </a:p>
          <a:p>
            <a:r>
              <a:rPr lang="en-US" dirty="0"/>
              <a:t> </a:t>
            </a:r>
          </a:p>
          <a:p>
            <a:pPr lvl="1" algn="ctr">
              <a:spcAft>
                <a:spcPts val="0"/>
              </a:spcAft>
            </a:pPr>
            <a:endParaRPr lang="en-US" b="1" dirty="0" smtClean="0">
              <a:latin typeface="Calibri" panose="020F0502020204030204" pitchFamily="34" charset="0"/>
              <a:cs typeface="Calibri" panose="020F0502020204030204" pitchFamily="34" charset="0"/>
            </a:endParaRPr>
          </a:p>
          <a:p>
            <a:pPr lvl="1" algn="ctr">
              <a:spcAft>
                <a:spcPts val="0"/>
              </a:spcAft>
            </a:pPr>
            <a:endParaRPr lang="en-US" b="1" dirty="0">
              <a:latin typeface="Calibri" panose="020F0502020204030204" pitchFamily="34" charset="0"/>
              <a:cs typeface="Calibri" panose="020F0502020204030204" pitchFamily="34" charset="0"/>
            </a:endParaRPr>
          </a:p>
          <a:p>
            <a:pPr lvl="1" algn="ctr">
              <a:spcAft>
                <a:spcPts val="0"/>
              </a:spcAft>
            </a:pPr>
            <a:r>
              <a:rPr lang="en-US" sz="3600" b="1" dirty="0" smtClean="0">
                <a:latin typeface="Calibri" panose="020F0502020204030204" pitchFamily="34" charset="0"/>
                <a:cs typeface="Calibri" panose="020F0502020204030204" pitchFamily="34" charset="0"/>
              </a:rPr>
              <a:t>THANK YOU!</a:t>
            </a:r>
            <a:endParaRPr lang="en-US" sz="3600" b="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024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4"/>
          <p:cNvSpPr>
            <a:spLocks noGrp="1"/>
          </p:cNvSpPr>
          <p:nvPr>
            <p:ph type="sldNum" sz="quarter" idx="12"/>
          </p:nvPr>
        </p:nvSpPr>
        <p:spPr>
          <a:noFill/>
        </p:spPr>
        <p:txBody>
          <a:bodyPr/>
          <a:lstStyle/>
          <a:p>
            <a:fld id="{4F7C1D52-5F4A-4F44-9F05-9222176959AE}" type="slidenum">
              <a:rPr smtClean="0">
                <a:latin typeface="Arial" charset="0"/>
                <a:cs typeface="Arial" charset="0"/>
              </a:rPr>
              <a:pPr/>
              <a:t>2</a:t>
            </a:fld>
            <a:endParaRPr dirty="0" smtClean="0">
              <a:latin typeface="Arial" charset="0"/>
              <a:cs typeface="Arial" charset="0"/>
            </a:endParaRPr>
          </a:p>
        </p:txBody>
      </p:sp>
      <p:sp>
        <p:nvSpPr>
          <p:cNvPr id="9220" name="Title 5"/>
          <p:cNvSpPr>
            <a:spLocks noGrp="1"/>
          </p:cNvSpPr>
          <p:nvPr>
            <p:ph type="title"/>
          </p:nvPr>
        </p:nvSpPr>
        <p:spPr/>
        <p:txBody>
          <a:bodyPr/>
          <a:lstStyle/>
          <a:p>
            <a:r>
              <a:rPr lang="en-US" dirty="0" smtClean="0"/>
              <a:t>ORGANIZATIONAL STRUCTURE</a:t>
            </a:r>
          </a:p>
        </p:txBody>
      </p:sp>
      <p:grpSp>
        <p:nvGrpSpPr>
          <p:cNvPr id="9242" name="Group 9241"/>
          <p:cNvGrpSpPr/>
          <p:nvPr/>
        </p:nvGrpSpPr>
        <p:grpSpPr>
          <a:xfrm>
            <a:off x="1010177" y="2628816"/>
            <a:ext cx="7101912" cy="4045400"/>
            <a:chOff x="521777" y="2360696"/>
            <a:chExt cx="7799335" cy="4421104"/>
          </a:xfrm>
        </p:grpSpPr>
        <p:sp>
          <p:nvSpPr>
            <p:cNvPr id="9" name="TextBox 8"/>
            <p:cNvSpPr txBox="1"/>
            <p:nvPr/>
          </p:nvSpPr>
          <p:spPr>
            <a:xfrm>
              <a:off x="3486912" y="2590496"/>
              <a:ext cx="2209800" cy="742350"/>
            </a:xfrm>
            <a:prstGeom prst="rect">
              <a:avLst/>
            </a:prstGeom>
            <a:solidFill>
              <a:schemeClr val="accent5">
                <a:lumMod val="50000"/>
                <a:alpha val="50196"/>
              </a:schemeClr>
            </a:solidFill>
            <a:ln>
              <a:solidFill>
                <a:schemeClr val="accent2">
                  <a:lumMod val="60000"/>
                  <a:lumOff val="40000"/>
                </a:schemeClr>
              </a:solidFill>
            </a:ln>
            <a:effectLst>
              <a:softEdge rad="31750"/>
            </a:effectLst>
          </p:spPr>
          <p:txBody>
            <a:bodyPr wrap="square" rtlCol="0" anchor="ctr">
              <a:noAutofit/>
            </a:bodyPr>
            <a:lstStyle/>
            <a:p>
              <a:pPr algn="ctr"/>
              <a:r>
                <a:rPr lang="en-US" b="1" dirty="0" smtClean="0">
                  <a:latin typeface="Calibri" panose="020F0502020204030204" pitchFamily="34" charset="0"/>
                  <a:cs typeface="Calibri" panose="020F0502020204030204" pitchFamily="34" charset="0"/>
                </a:rPr>
                <a:t>DIRECTOR’S OFFICE</a:t>
              </a:r>
              <a:endParaRPr lang="en-US" b="1" dirty="0">
                <a:latin typeface="Calibri" panose="020F0502020204030204" pitchFamily="34" charset="0"/>
                <a:cs typeface="Calibri" panose="020F0502020204030204" pitchFamily="34" charset="0"/>
              </a:endParaRPr>
            </a:p>
          </p:txBody>
        </p:sp>
        <p:sp>
          <p:nvSpPr>
            <p:cNvPr id="10" name="TextBox 9"/>
            <p:cNvSpPr txBox="1"/>
            <p:nvPr/>
          </p:nvSpPr>
          <p:spPr>
            <a:xfrm>
              <a:off x="1602866" y="3345546"/>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600" dirty="0">
                  <a:latin typeface="Calibri" panose="020F0502020204030204" pitchFamily="34" charset="0"/>
                  <a:cs typeface="Calibri" panose="020F0502020204030204" pitchFamily="34" charset="0"/>
                </a:rPr>
                <a:t>OPERATIONS DIRECTOR</a:t>
              </a:r>
            </a:p>
          </p:txBody>
        </p:sp>
        <p:sp>
          <p:nvSpPr>
            <p:cNvPr id="11" name="TextBox 10"/>
            <p:cNvSpPr txBox="1"/>
            <p:nvPr/>
          </p:nvSpPr>
          <p:spPr>
            <a:xfrm>
              <a:off x="6492312" y="2360696"/>
              <a:ext cx="1828800" cy="1212273"/>
            </a:xfrm>
            <a:prstGeom prst="rect">
              <a:avLst/>
            </a:prstGeom>
            <a:solidFill>
              <a:schemeClr val="accent5">
                <a:lumMod val="50000"/>
                <a:alpha val="50196"/>
              </a:scheme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atin typeface="Calibri" panose="020F0502020204030204" pitchFamily="34" charset="0"/>
                  <a:cs typeface="Calibri" panose="020F0502020204030204" pitchFamily="34" charset="0"/>
                </a:defRPr>
              </a:lvl1pPr>
            </a:lstStyle>
            <a:p>
              <a:pPr>
                <a:lnSpc>
                  <a:spcPct val="150000"/>
                </a:lnSpc>
              </a:pPr>
              <a:r>
                <a:rPr lang="en-US" dirty="0" smtClean="0"/>
                <a:t>FINANCE</a:t>
              </a:r>
              <a:endParaRPr lang="en-US" dirty="0"/>
            </a:p>
            <a:p>
              <a:pPr>
                <a:lnSpc>
                  <a:spcPct val="150000"/>
                </a:lnSpc>
              </a:pPr>
              <a:r>
                <a:rPr lang="en-US" dirty="0" smtClean="0"/>
                <a:t>ADMINISTRATION</a:t>
              </a:r>
            </a:p>
            <a:p>
              <a:pPr>
                <a:lnSpc>
                  <a:spcPct val="150000"/>
                </a:lnSpc>
              </a:pPr>
              <a:r>
                <a:rPr lang="en-US" dirty="0" smtClean="0"/>
                <a:t>LEGISLATIVE/POLICY</a:t>
              </a:r>
              <a:endParaRPr lang="en-US" dirty="0"/>
            </a:p>
            <a:p>
              <a:pPr>
                <a:lnSpc>
                  <a:spcPct val="150000"/>
                </a:lnSpc>
              </a:pPr>
              <a:r>
                <a:rPr lang="en-US" dirty="0" smtClean="0"/>
                <a:t>SPECIAL PROJECTS</a:t>
              </a:r>
              <a:endParaRPr lang="en-US" dirty="0"/>
            </a:p>
          </p:txBody>
        </p:sp>
        <p:sp>
          <p:nvSpPr>
            <p:cNvPr id="12" name="TextBox 11"/>
            <p:cNvSpPr txBox="1"/>
            <p:nvPr/>
          </p:nvSpPr>
          <p:spPr>
            <a:xfrm>
              <a:off x="521777" y="4174220"/>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300" dirty="0">
                  <a:latin typeface="Calibri" panose="020F0502020204030204" pitchFamily="34" charset="0"/>
                  <a:cs typeface="Calibri" panose="020F0502020204030204" pitchFamily="34" charset="0"/>
                </a:rPr>
                <a:t>ROW &amp; STORMWATER MAINTENANCE</a:t>
              </a:r>
            </a:p>
          </p:txBody>
        </p:sp>
        <p:sp>
          <p:nvSpPr>
            <p:cNvPr id="13" name="TextBox 12"/>
            <p:cNvSpPr txBox="1"/>
            <p:nvPr/>
          </p:nvSpPr>
          <p:spPr>
            <a:xfrm>
              <a:off x="2664903" y="4174220"/>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300" dirty="0">
                  <a:latin typeface="Calibri" panose="020F0502020204030204" pitchFamily="34" charset="0"/>
                  <a:cs typeface="Calibri" panose="020F0502020204030204" pitchFamily="34" charset="0"/>
                </a:rPr>
                <a:t>MOWING &amp; </a:t>
              </a:r>
              <a:r>
                <a:rPr lang="en-US" sz="1300" dirty="0" smtClean="0">
                  <a:latin typeface="Calibri" panose="020F0502020204030204" pitchFamily="34" charset="0"/>
                  <a:cs typeface="Calibri" panose="020F0502020204030204" pitchFamily="34" charset="0"/>
                </a:rPr>
                <a:t>LANDSCAPE MAINTENANCE</a:t>
              </a:r>
              <a:endParaRPr lang="en-US" sz="1300" dirty="0">
                <a:latin typeface="Calibri" panose="020F0502020204030204" pitchFamily="34" charset="0"/>
                <a:cs typeface="Calibri" panose="020F0502020204030204" pitchFamily="34" charset="0"/>
              </a:endParaRPr>
            </a:p>
          </p:txBody>
        </p:sp>
        <p:sp>
          <p:nvSpPr>
            <p:cNvPr id="14" name="TextBox 13"/>
            <p:cNvSpPr txBox="1"/>
            <p:nvPr/>
          </p:nvSpPr>
          <p:spPr>
            <a:xfrm>
              <a:off x="2669666" y="5143496"/>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400" dirty="0">
                  <a:latin typeface="Calibri" panose="020F0502020204030204" pitchFamily="34" charset="0"/>
                  <a:cs typeface="Calibri" panose="020F0502020204030204" pitchFamily="34" charset="0"/>
                </a:rPr>
                <a:t>SOLID WASTE</a:t>
              </a:r>
            </a:p>
          </p:txBody>
        </p:sp>
        <p:sp>
          <p:nvSpPr>
            <p:cNvPr id="15" name="TextBox 14"/>
            <p:cNvSpPr txBox="1"/>
            <p:nvPr/>
          </p:nvSpPr>
          <p:spPr>
            <a:xfrm>
              <a:off x="526540" y="5143496"/>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400" dirty="0">
                  <a:latin typeface="Calibri" panose="020F0502020204030204" pitchFamily="34" charset="0"/>
                  <a:cs typeface="Calibri" panose="020F0502020204030204" pitchFamily="34" charset="0"/>
                </a:rPr>
                <a:t>PUBLIC BUILDINGS</a:t>
              </a:r>
            </a:p>
          </p:txBody>
        </p:sp>
        <p:cxnSp>
          <p:nvCxnSpPr>
            <p:cNvPr id="22" name="Straight Arrow Connector 21"/>
            <p:cNvCxnSpPr/>
            <p:nvPr/>
          </p:nvCxnSpPr>
          <p:spPr>
            <a:xfrm>
              <a:off x="5677668" y="2961671"/>
              <a:ext cx="832104" cy="2875"/>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602866" y="6096000"/>
              <a:ext cx="1828800" cy="685800"/>
            </a:xfrm>
            <a:prstGeom prst="rect">
              <a:avLst/>
            </a:prstGeom>
            <a:solidFill>
              <a:srgbClr val="669900">
                <a:alpha val="49804"/>
              </a:srgb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400" dirty="0">
                  <a:latin typeface="Calibri" panose="020F0502020204030204" pitchFamily="34" charset="0"/>
                  <a:cs typeface="Calibri" panose="020F0502020204030204" pitchFamily="34" charset="0"/>
                </a:rPr>
                <a:t>TRAFFIC ENGINEERING</a:t>
              </a:r>
            </a:p>
          </p:txBody>
        </p:sp>
        <p:cxnSp>
          <p:nvCxnSpPr>
            <p:cNvPr id="29" name="Straight Arrow Connector 28"/>
            <p:cNvCxnSpPr/>
            <p:nvPr/>
          </p:nvCxnSpPr>
          <p:spPr>
            <a:xfrm>
              <a:off x="2500206" y="2964546"/>
              <a:ext cx="1014984" cy="0"/>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509934" y="2954818"/>
              <a:ext cx="0" cy="393192"/>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16" idx="0"/>
            </p:cNvCxnSpPr>
            <p:nvPr/>
          </p:nvCxnSpPr>
          <p:spPr>
            <a:xfrm>
              <a:off x="2517266" y="3993246"/>
              <a:ext cx="0" cy="2102754"/>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2341059" y="5486400"/>
              <a:ext cx="341708" cy="0"/>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337484" y="4517124"/>
              <a:ext cx="341708" cy="0"/>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5526920" y="3304926"/>
              <a:ext cx="0" cy="2326620"/>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925312" y="4178154"/>
              <a:ext cx="1828800" cy="685800"/>
            </a:xfrm>
            <a:prstGeom prst="rect">
              <a:avLst/>
            </a:prstGeom>
            <a:solidFill>
              <a:schemeClr val="accent2">
                <a:lumMod val="60000"/>
                <a:lumOff val="40000"/>
                <a:alpha val="50196"/>
              </a:scheme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400" dirty="0" smtClean="0">
                  <a:latin typeface="Calibri" panose="020F0502020204030204" pitchFamily="34" charset="0"/>
                  <a:cs typeface="Calibri" panose="020F0502020204030204" pitchFamily="34" charset="0"/>
                </a:rPr>
                <a:t>REAL ESTATE</a:t>
              </a:r>
              <a:endParaRPr lang="en-US" sz="1400" dirty="0">
                <a:latin typeface="Calibri" panose="020F0502020204030204" pitchFamily="34" charset="0"/>
                <a:cs typeface="Calibri" panose="020F0502020204030204" pitchFamily="34" charset="0"/>
              </a:endParaRPr>
            </a:p>
          </p:txBody>
        </p:sp>
        <p:sp>
          <p:nvSpPr>
            <p:cNvPr id="53" name="TextBox 52"/>
            <p:cNvSpPr txBox="1"/>
            <p:nvPr/>
          </p:nvSpPr>
          <p:spPr>
            <a:xfrm>
              <a:off x="5912638" y="5277978"/>
              <a:ext cx="1828800" cy="685800"/>
            </a:xfrm>
            <a:prstGeom prst="rect">
              <a:avLst/>
            </a:prstGeom>
            <a:solidFill>
              <a:schemeClr val="accent2">
                <a:lumMod val="60000"/>
                <a:lumOff val="40000"/>
                <a:alpha val="50196"/>
              </a:schemeClr>
            </a:solidFill>
            <a:ln>
              <a:solidFill>
                <a:schemeClr val="accent2">
                  <a:lumMod val="60000"/>
                  <a:lumOff val="40000"/>
                </a:schemeClr>
              </a:solidFill>
            </a:ln>
            <a:effectLst>
              <a:softEdge rad="31750"/>
            </a:effectLst>
          </p:spPr>
          <p:txBody>
            <a:bodyPr wrap="square" rtlCol="0" anchor="ctr">
              <a:noAutofit/>
            </a:bodyPr>
            <a:lstStyle>
              <a:defPPr>
                <a:defRPr lang="en-US"/>
              </a:defPPr>
              <a:lvl1pPr algn="ctr">
                <a:defRPr sz="1200" b="1"/>
              </a:lvl1pPr>
            </a:lstStyle>
            <a:p>
              <a:r>
                <a:rPr lang="en-US" sz="1300" dirty="0">
                  <a:latin typeface="Calibri" panose="020F0502020204030204" pitchFamily="34" charset="0"/>
                  <a:cs typeface="Calibri" panose="020F0502020204030204" pitchFamily="34" charset="0"/>
                </a:rPr>
                <a:t>ENGINEERING &amp; CONSTRUCTION MANAGEMENT</a:t>
              </a:r>
            </a:p>
          </p:txBody>
        </p:sp>
        <p:cxnSp>
          <p:nvCxnSpPr>
            <p:cNvPr id="56" name="Straight Arrow Connector 55"/>
            <p:cNvCxnSpPr/>
            <p:nvPr/>
          </p:nvCxnSpPr>
          <p:spPr>
            <a:xfrm>
              <a:off x="5514874" y="5618915"/>
              <a:ext cx="416052" cy="2875"/>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5526164" y="4517124"/>
              <a:ext cx="416052" cy="2875"/>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70" name="TextBox 69"/>
          <p:cNvSpPr txBox="1"/>
          <p:nvPr/>
        </p:nvSpPr>
        <p:spPr>
          <a:xfrm>
            <a:off x="533400" y="2148688"/>
            <a:ext cx="8077200" cy="307777"/>
          </a:xfrm>
          <a:prstGeom prst="rect">
            <a:avLst/>
          </a:prstGeom>
          <a:noFill/>
        </p:spPr>
        <p:txBody>
          <a:bodyPr wrap="square" rtlCol="0">
            <a:spAutoFit/>
          </a:bodyPr>
          <a:lstStyle/>
          <a:p>
            <a:pPr algn="ctr"/>
            <a:r>
              <a:rPr lang="en-US" sz="1400" b="1" dirty="0" smtClean="0">
                <a:latin typeface="Calibri" panose="020F0502020204030204" pitchFamily="34" charset="0"/>
                <a:cs typeface="Calibri" panose="020F0502020204030204" pitchFamily="34" charset="0"/>
              </a:rPr>
              <a:t>The Department of Public Works is the primary caretaker of all city-owned properties and </a:t>
            </a:r>
            <a:r>
              <a:rPr lang="en-US" sz="1400" b="1" dirty="0" smtClean="0">
                <a:latin typeface="Calibri" panose="020F0502020204030204" pitchFamily="34" charset="0"/>
                <a:cs typeface="Calibri" panose="020F0502020204030204" pitchFamily="34" charset="0"/>
              </a:rPr>
              <a:t>infrastructure</a:t>
            </a:r>
            <a:endParaRPr lang="en-US" sz="1400" b="1" dirty="0" smtClean="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OUR MISSION</a:t>
            </a:r>
          </a:p>
        </p:txBody>
      </p:sp>
      <p:sp>
        <p:nvSpPr>
          <p:cNvPr id="2" name="TextBox 1"/>
          <p:cNvSpPr txBox="1"/>
          <p:nvPr/>
        </p:nvSpPr>
        <p:spPr>
          <a:xfrm>
            <a:off x="685800" y="2253342"/>
            <a:ext cx="7772400" cy="3995057"/>
          </a:xfrm>
          <a:prstGeom prst="rect">
            <a:avLst/>
          </a:prstGeom>
          <a:noFill/>
          <a:ln>
            <a:noFill/>
          </a:ln>
          <a:effectLst/>
        </p:spPr>
        <p:txBody>
          <a:bodyPr wrap="square" rtlCol="0" anchor="ctr">
            <a:noAutofit/>
          </a:bodyPr>
          <a:lstStyle/>
          <a:p>
            <a:pPr algn="ctr">
              <a:spcAft>
                <a:spcPts val="0"/>
              </a:spcAft>
            </a:pPr>
            <a:r>
              <a:rPr lang="en-US" sz="3800" b="1" i="1" cap="small" dirty="0" smtClean="0">
                <a:latin typeface="Calibri" panose="020F0502020204030204" pitchFamily="34" charset="0"/>
                <a:cs typeface="Calibri" panose="020F0502020204030204" pitchFamily="34" charset="0"/>
              </a:rPr>
              <a:t>To maintain and enhance our</a:t>
            </a:r>
          </a:p>
          <a:p>
            <a:pPr algn="ctr">
              <a:spcAft>
                <a:spcPts val="0"/>
              </a:spcAft>
            </a:pPr>
            <a:r>
              <a:rPr lang="en-US" sz="3800" b="1" i="1" cap="small" dirty="0" smtClean="0">
                <a:latin typeface="Calibri" panose="020F0502020204030204" pitchFamily="34" charset="0"/>
                <a:cs typeface="Calibri" panose="020F0502020204030204" pitchFamily="34" charset="0"/>
              </a:rPr>
              <a:t>City’s infrastructure with</a:t>
            </a:r>
          </a:p>
          <a:p>
            <a:pPr algn="ctr">
              <a:spcAft>
                <a:spcPts val="0"/>
              </a:spcAft>
            </a:pPr>
            <a:r>
              <a:rPr lang="en-US" sz="3800" b="1" i="1" cap="small" dirty="0" smtClean="0">
                <a:latin typeface="Calibri" panose="020F0502020204030204" pitchFamily="34" charset="0"/>
                <a:cs typeface="Calibri" panose="020F0502020204030204" pitchFamily="34" charset="0"/>
              </a:rPr>
              <a:t>Dependable, Professional, and Willing employees who are</a:t>
            </a:r>
          </a:p>
          <a:p>
            <a:pPr algn="ctr">
              <a:spcAft>
                <a:spcPts val="0"/>
              </a:spcAft>
            </a:pPr>
            <a:r>
              <a:rPr lang="en-US" sz="3800" b="1" i="1" cap="small" dirty="0" smtClean="0">
                <a:latin typeface="Calibri" panose="020F0502020204030204" pitchFamily="34" charset="0"/>
                <a:cs typeface="Calibri" panose="020F0502020204030204" pitchFamily="34" charset="0"/>
              </a:rPr>
              <a:t>committed to excellence in</a:t>
            </a:r>
          </a:p>
          <a:p>
            <a:pPr algn="ctr">
              <a:spcAft>
                <a:spcPts val="0"/>
              </a:spcAft>
            </a:pPr>
            <a:r>
              <a:rPr lang="en-US" sz="3800" b="1" i="1" cap="small" dirty="0" smtClean="0">
                <a:latin typeface="Calibri" panose="020F0502020204030204" pitchFamily="34" charset="0"/>
                <a:cs typeface="Calibri" panose="020F0502020204030204" pitchFamily="34" charset="0"/>
              </a:rPr>
              <a:t>customer service and satisfaction</a:t>
            </a:r>
            <a:endParaRPr lang="en-US" sz="3800" b="1" i="1" cap="smal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3769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PUBLIC WORKS - BY THE NUMBERS</a:t>
            </a:r>
          </a:p>
        </p:txBody>
      </p:sp>
      <p:sp>
        <p:nvSpPr>
          <p:cNvPr id="2" name="TextBox 1"/>
          <p:cNvSpPr txBox="1"/>
          <p:nvPr/>
        </p:nvSpPr>
        <p:spPr>
          <a:xfrm>
            <a:off x="381000" y="2057400"/>
            <a:ext cx="8458200" cy="4038600"/>
          </a:xfrm>
          <a:prstGeom prst="rect">
            <a:avLst/>
          </a:prstGeom>
          <a:noFill/>
          <a:ln>
            <a:noFill/>
          </a:ln>
          <a:effectLst/>
        </p:spPr>
        <p:txBody>
          <a:bodyPr wrap="square" numCol="2" rtlCol="0" anchor="ctr">
            <a:noAutofit/>
          </a:bodyPr>
          <a:lstStyle/>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526 employees</a:t>
            </a:r>
            <a:endParaRPr lang="en-US" sz="2300" dirty="0" smtClean="0">
              <a:latin typeface="Calibri" panose="020F0502020204030204" pitchFamily="34" charset="0"/>
              <a:cs typeface="Calibri" panose="020F0502020204030204" pitchFamily="34" charset="0"/>
            </a:endParaRPr>
          </a:p>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840 square miles</a:t>
            </a:r>
            <a:endParaRPr lang="en-US" sz="2300" dirty="0">
              <a:latin typeface="Calibri" panose="020F0502020204030204" pitchFamily="34" charset="0"/>
              <a:cs typeface="Calibri" panose="020F0502020204030204" pitchFamily="34" charset="0"/>
            </a:endParaRPr>
          </a:p>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3,680 miles of roads (</a:t>
            </a:r>
            <a:r>
              <a:rPr lang="en-US" sz="2300" i="1" dirty="0" smtClean="0">
                <a:latin typeface="Calibri" panose="020F0502020204030204" pitchFamily="34" charset="0"/>
                <a:cs typeface="Calibri" panose="020F0502020204030204" pitchFamily="34" charset="0"/>
              </a:rPr>
              <a:t>Roadway from Jacksonville to California and halfway back!)</a:t>
            </a:r>
          </a:p>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1,200 </a:t>
            </a:r>
            <a:r>
              <a:rPr lang="en-US" sz="2300" dirty="0" smtClean="0">
                <a:latin typeface="Calibri" panose="020F0502020204030204" pitchFamily="34" charset="0"/>
                <a:cs typeface="Calibri" panose="020F0502020204030204" pitchFamily="34" charset="0"/>
              </a:rPr>
              <a:t>miles of outfalls/ditches</a:t>
            </a:r>
          </a:p>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55,000 stormwater structures</a:t>
            </a:r>
          </a:p>
          <a:p>
            <a:pPr marL="285750" indent="-285750">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1,200 miles of stormwater pipe</a:t>
            </a: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180 retention ponds</a:t>
            </a: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10 stormwater pump stations</a:t>
            </a:r>
            <a:endParaRPr lang="en-US" sz="2300" dirty="0">
              <a:latin typeface="Calibri" panose="020F0502020204030204" pitchFamily="34" charset="0"/>
              <a:cs typeface="Calibri" panose="020F0502020204030204" pitchFamily="34" charset="0"/>
            </a:endParaRP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Six cemeteries</a:t>
            </a: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6,600+ acres of mowing</a:t>
            </a: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800 public buildings/structures</a:t>
            </a:r>
          </a:p>
          <a:p>
            <a:pPr marL="457200" indent="-339725">
              <a:lnSpc>
                <a:spcPct val="150000"/>
              </a:lnSpc>
              <a:spcAft>
                <a:spcPts val="0"/>
              </a:spcAft>
              <a:buFont typeface="Arial" panose="020B0604020202020204" pitchFamily="34" charset="0"/>
              <a:buChar char="•"/>
            </a:pPr>
            <a:r>
              <a:rPr lang="en-US" sz="2300" dirty="0" smtClean="0">
                <a:latin typeface="Calibri" panose="020F0502020204030204" pitchFamily="34" charset="0"/>
                <a:cs typeface="Calibri" panose="020F0502020204030204" pitchFamily="34" charset="0"/>
              </a:rPr>
              <a:t>1,300 </a:t>
            </a:r>
            <a:r>
              <a:rPr lang="en-US" sz="2300" dirty="0" smtClean="0">
                <a:latin typeface="Calibri" panose="020F0502020204030204" pitchFamily="34" charset="0"/>
                <a:cs typeface="Calibri" panose="020F0502020204030204" pitchFamily="34" charset="0"/>
              </a:rPr>
              <a:t>traffic signals</a:t>
            </a:r>
          </a:p>
        </p:txBody>
      </p:sp>
    </p:spTree>
    <p:extLst>
      <p:ext uri="{BB962C8B-B14F-4D97-AF65-F5344CB8AC3E}">
        <p14:creationId xmlns:p14="http://schemas.microsoft.com/office/powerpoint/2010/main" val="2775060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OPERATIONS DIVISIONS</a:t>
            </a:r>
          </a:p>
        </p:txBody>
      </p:sp>
      <p:sp>
        <p:nvSpPr>
          <p:cNvPr id="2" name="TextBox 1"/>
          <p:cNvSpPr txBox="1"/>
          <p:nvPr/>
        </p:nvSpPr>
        <p:spPr>
          <a:xfrm>
            <a:off x="457200" y="2023532"/>
            <a:ext cx="8153400" cy="46482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RIGHT OF WAY &amp; STORMWATER MAINTENANCE DIVISION</a:t>
            </a:r>
          </a:p>
          <a:p>
            <a:pPr>
              <a:spcAft>
                <a:spcPts val="0"/>
              </a:spcAft>
            </a:pPr>
            <a:endParaRPr lang="en-US" sz="500" dirty="0" smtClean="0">
              <a:latin typeface="Calibri" panose="020F0502020204030204" pitchFamily="34" charset="0"/>
              <a:cs typeface="Calibri" panose="020F0502020204030204" pitchFamily="34" charset="0"/>
            </a:endParaRPr>
          </a:p>
          <a:p>
            <a:pPr>
              <a:spcAft>
                <a:spcPts val="0"/>
              </a:spcAft>
            </a:pPr>
            <a:r>
              <a:rPr lang="en-US" dirty="0" smtClean="0">
                <a:latin typeface="Calibri" panose="020F0502020204030204" pitchFamily="34" charset="0"/>
                <a:cs typeface="Calibri" panose="020F0502020204030204" pitchFamily="34" charset="0"/>
              </a:rPr>
              <a:t>Maintains all city-owned streets, sidewalks and drainage facilities, including ditches, outfalls, curbs, gutters, pipes, inlets, and catch basins.</a:t>
            </a:r>
          </a:p>
          <a:p>
            <a:pPr>
              <a:spcAft>
                <a:spcPts val="0"/>
              </a:spcAft>
            </a:pPr>
            <a:endParaRPr lang="en-US" sz="500" dirty="0">
              <a:latin typeface="Calibri" panose="020F0502020204030204" pitchFamily="34" charset="0"/>
              <a:cs typeface="Calibri" panose="020F0502020204030204" pitchFamily="34" charset="0"/>
            </a:endParaRPr>
          </a:p>
          <a:p>
            <a:pPr>
              <a:spcAft>
                <a:spcPts val="0"/>
              </a:spcAft>
            </a:pP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Pothole patching and resurfacing</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Street sweeping</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Roadside ditch re-grading and minor piping</a:t>
            </a:r>
          </a:p>
          <a:p>
            <a:pPr marL="1200150" lvl="2" indent="-285750">
              <a:spcAft>
                <a:spcPts val="0"/>
              </a:spcAft>
              <a:buFont typeface="Wingdings" panose="05000000000000000000" pitchFamily="2" charset="2"/>
              <a:buChar char="Ø"/>
            </a:pPr>
            <a:r>
              <a:rPr lang="en-US" i="1" dirty="0" smtClean="0">
                <a:latin typeface="Calibri" panose="020F0502020204030204" pitchFamily="34" charset="0"/>
                <a:cs typeface="Calibri" panose="020F0502020204030204" pitchFamily="34" charset="0"/>
              </a:rPr>
              <a:t>SWAT – Stormwater Action Team</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Clearing drainage pipes and inlets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Install and repair sidewalks and curbs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Minor bridge repair</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Install and repair guardrails</a:t>
            </a:r>
          </a:p>
          <a:p>
            <a:pPr lvl="1">
              <a:spcAft>
                <a:spcPts val="0"/>
              </a:spcAft>
            </a:pPr>
            <a:endParaRPr lang="en-US" sz="500" i="1" dirty="0">
              <a:latin typeface="Calibri" panose="020F0502020204030204" pitchFamily="34" charset="0"/>
              <a:cs typeface="Calibri" panose="020F0502020204030204" pitchFamily="34" charset="0"/>
            </a:endParaRPr>
          </a:p>
          <a:p>
            <a:pPr>
              <a:spcAft>
                <a:spcPts val="0"/>
              </a:spcAft>
            </a:pPr>
            <a:r>
              <a:rPr lang="en-US" b="1" i="1" dirty="0" smtClean="0">
                <a:latin typeface="Calibri" panose="020F0502020204030204" pitchFamily="34" charset="0"/>
                <a:cs typeface="Calibri" panose="020F0502020204030204" pitchFamily="34" charset="0"/>
              </a:rPr>
              <a:t>Typical question: I want the creek behind my home cleaned out?  Natural streams and creeks cannot be mechanically cleaned out.  RWSM can only use inmate crews to remove a blockage by “hand”.  </a:t>
            </a:r>
            <a:r>
              <a:rPr lang="en-US" b="1" i="1" dirty="0" smtClean="0">
                <a:solidFill>
                  <a:srgbClr val="FF0000"/>
                </a:solidFill>
                <a:latin typeface="Calibri" panose="020F0502020204030204" pitchFamily="34" charset="0"/>
                <a:cs typeface="Calibri" panose="020F0502020204030204" pitchFamily="34" charset="0"/>
              </a:rPr>
              <a:t>The blockage has to be adversely impacting city drainage infrastructure</a:t>
            </a:r>
            <a:r>
              <a:rPr lang="en-US" b="1" i="1" dirty="0" smtClean="0">
                <a:latin typeface="Calibri" panose="020F0502020204030204" pitchFamily="34" charset="0"/>
                <a:cs typeface="Calibri" panose="020F0502020204030204" pitchFamily="34" charset="0"/>
              </a:rPr>
              <a:t>.</a:t>
            </a:r>
          </a:p>
          <a:p>
            <a:pPr lvl="1">
              <a:spcAft>
                <a:spcPts val="0"/>
              </a:spcAft>
            </a:pPr>
            <a:endParaRPr lang="en-US" i="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8729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OPERATIONS DIVISIONS</a:t>
            </a:r>
          </a:p>
        </p:txBody>
      </p:sp>
      <p:sp>
        <p:nvSpPr>
          <p:cNvPr id="2" name="TextBox 1"/>
          <p:cNvSpPr txBox="1"/>
          <p:nvPr/>
        </p:nvSpPr>
        <p:spPr>
          <a:xfrm>
            <a:off x="648789" y="2057400"/>
            <a:ext cx="7772400" cy="47244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MOWING &amp; LANDSCAPE MAINTENANCE DIVISION</a:t>
            </a:r>
          </a:p>
          <a:p>
            <a:pPr>
              <a:spcAft>
                <a:spcPts val="0"/>
              </a:spcAft>
            </a:pPr>
            <a:endParaRPr lang="en-US" sz="800"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Maintains grass, trees and other vegetation on all city rights </a:t>
            </a:r>
            <a:r>
              <a:rPr lang="en-US" dirty="0">
                <a:latin typeface="Calibri" panose="020F0502020204030204" pitchFamily="34" charset="0"/>
                <a:cs typeface="Calibri" panose="020F0502020204030204" pitchFamily="34" charset="0"/>
              </a:rPr>
              <a:t>of way, public buildings, retention ponds, </a:t>
            </a:r>
            <a:r>
              <a:rPr lang="en-US" dirty="0" smtClean="0">
                <a:latin typeface="Calibri" panose="020F0502020204030204" pitchFamily="34" charset="0"/>
                <a:cs typeface="Calibri" panose="020F0502020204030204" pitchFamily="34" charset="0"/>
              </a:rPr>
              <a:t>park grounds and </a:t>
            </a:r>
            <a:r>
              <a:rPr lang="en-US" dirty="0">
                <a:latin typeface="Calibri" panose="020F0502020204030204" pitchFamily="34" charset="0"/>
                <a:cs typeface="Calibri" panose="020F0502020204030204" pitchFamily="34" charset="0"/>
              </a:rPr>
              <a:t>other city-owned </a:t>
            </a:r>
            <a:r>
              <a:rPr lang="en-US" dirty="0" smtClean="0">
                <a:latin typeface="Calibri" panose="020F0502020204030204" pitchFamily="34" charset="0"/>
                <a:cs typeface="Calibri" panose="020F0502020204030204" pitchFamily="34" charset="0"/>
              </a:rPr>
              <a:t>properties.  Also </a:t>
            </a:r>
            <a:r>
              <a:rPr lang="en-US" dirty="0" smtClean="0">
                <a:latin typeface="Calibri" panose="020F0502020204030204" pitchFamily="34" charset="0"/>
                <a:cs typeface="Calibri" panose="020F0502020204030204" pitchFamily="34" charset="0"/>
              </a:rPr>
              <a:t>manages </a:t>
            </a:r>
            <a:r>
              <a:rPr lang="en-US" dirty="0" smtClean="0">
                <a:latin typeface="Calibri" panose="020F0502020204030204" pitchFamily="34" charset="0"/>
                <a:cs typeface="Calibri" panose="020F0502020204030204" pitchFamily="34" charset="0"/>
              </a:rPr>
              <a:t>vegetative abatement on private properties in coordination with Municipal Code Compliance.</a:t>
            </a:r>
          </a:p>
          <a:p>
            <a:pPr marL="0" lvl="1">
              <a:spcAft>
                <a:spcPts val="0"/>
              </a:spcAft>
            </a:pPr>
            <a:endParaRPr lang="en-US" sz="800" dirty="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Trimming trees on or overhanging city property</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Manages </a:t>
            </a:r>
            <a:r>
              <a:rPr lang="en-US" i="1" dirty="0">
                <a:latin typeface="Calibri" panose="020F0502020204030204" pitchFamily="34" charset="0"/>
                <a:cs typeface="Calibri" panose="020F0502020204030204" pitchFamily="34" charset="0"/>
              </a:rPr>
              <a:t>vegetative spray program</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Removing </a:t>
            </a:r>
            <a:r>
              <a:rPr lang="en-US" i="1" dirty="0">
                <a:latin typeface="Calibri" panose="020F0502020204030204" pitchFamily="34" charset="0"/>
                <a:cs typeface="Calibri" panose="020F0502020204030204" pitchFamily="34" charset="0"/>
              </a:rPr>
              <a:t>dead </a:t>
            </a:r>
            <a:r>
              <a:rPr lang="en-US" i="1" dirty="0" smtClean="0">
                <a:latin typeface="Calibri" panose="020F0502020204030204" pitchFamily="34" charset="0"/>
                <a:cs typeface="Calibri" panose="020F0502020204030204" pitchFamily="34" charset="0"/>
              </a:rPr>
              <a:t>trees and grinding stumps</a:t>
            </a:r>
            <a:endParaRPr lang="en-US" i="1" dirty="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Installing </a:t>
            </a:r>
            <a:r>
              <a:rPr lang="en-US" i="1" dirty="0">
                <a:latin typeface="Calibri" panose="020F0502020204030204" pitchFamily="34" charset="0"/>
                <a:cs typeface="Calibri" panose="020F0502020204030204" pitchFamily="34" charset="0"/>
              </a:rPr>
              <a:t>and </a:t>
            </a:r>
            <a:r>
              <a:rPr lang="en-US" i="1" dirty="0" smtClean="0">
                <a:latin typeface="Calibri" panose="020F0502020204030204" pitchFamily="34" charset="0"/>
                <a:cs typeface="Calibri" panose="020F0502020204030204" pitchFamily="34" charset="0"/>
              </a:rPr>
              <a:t>repairing </a:t>
            </a:r>
            <a:r>
              <a:rPr lang="en-US" i="1" dirty="0">
                <a:latin typeface="Calibri" panose="020F0502020204030204" pitchFamily="34" charset="0"/>
                <a:cs typeface="Calibri" panose="020F0502020204030204" pitchFamily="34" charset="0"/>
              </a:rPr>
              <a:t>irrigation lines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Investigating and addressing </a:t>
            </a:r>
            <a:r>
              <a:rPr lang="en-US" i="1" dirty="0">
                <a:latin typeface="Calibri" panose="020F0502020204030204" pitchFamily="34" charset="0"/>
                <a:cs typeface="Calibri" panose="020F0502020204030204" pitchFamily="34" charset="0"/>
              </a:rPr>
              <a:t>sight obstructions caused by </a:t>
            </a:r>
            <a:r>
              <a:rPr lang="en-US" i="1" dirty="0" smtClean="0">
                <a:latin typeface="Calibri" panose="020F0502020204030204" pitchFamily="34" charset="0"/>
                <a:cs typeface="Calibri" panose="020F0502020204030204" pitchFamily="34" charset="0"/>
              </a:rPr>
              <a:t>vegetation</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Manages Tree Planting Program</a:t>
            </a:r>
            <a:endParaRPr lang="en-US" i="1"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endParaRPr lang="en-US" sz="800" i="1" dirty="0" smtClean="0">
              <a:latin typeface="Calibri" panose="020F0502020204030204" pitchFamily="34" charset="0"/>
              <a:cs typeface="Calibri" panose="020F0502020204030204" pitchFamily="34" charset="0"/>
            </a:endParaRPr>
          </a:p>
          <a:p>
            <a:pPr>
              <a:spcAft>
                <a:spcPts val="0"/>
              </a:spcAft>
            </a:pPr>
            <a:r>
              <a:rPr lang="en-US" b="1" i="1" dirty="0" smtClean="0">
                <a:latin typeface="Calibri" panose="020F0502020204030204" pitchFamily="34" charset="0"/>
                <a:cs typeface="Calibri" panose="020F0502020204030204" pitchFamily="34" charset="0"/>
              </a:rPr>
              <a:t>Typical question:  I want extra landscaping in the median in front of my home?  The MLD maintains “Trees and Grass”.  Enhanced landscaping can be permitted to the HOA for the HOA to maintain.  Permitting is handled by the Planning Department.</a:t>
            </a:r>
            <a:endParaRPr lang="en-US" b="1"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45582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OPERATIONS DIVISIONS</a:t>
            </a:r>
          </a:p>
        </p:txBody>
      </p:sp>
      <p:sp>
        <p:nvSpPr>
          <p:cNvPr id="2" name="TextBox 1"/>
          <p:cNvSpPr txBox="1"/>
          <p:nvPr/>
        </p:nvSpPr>
        <p:spPr>
          <a:xfrm>
            <a:off x="648789" y="2286000"/>
            <a:ext cx="7772400" cy="41910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PUBLIC BUILDINGS DIVISION</a:t>
            </a:r>
          </a:p>
          <a:p>
            <a:pPr>
              <a:spcAft>
                <a:spcPts val="0"/>
              </a:spcAft>
            </a:pPr>
            <a:endParaRPr lang="en-US"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Provides security, custodial and maintenance services for all city-owned public buildings such as City Hall at St. James, Ed Ball Building, all public libraries, all senior and community centers, Duval County Courthouse, Pre-Trial Detention Center and the Police Memorial Building.  The Division is also responsible for paying utilities (water/electric) for all city facilities, parks and rights of way (excluding street lights and traffic signals).</a:t>
            </a:r>
          </a:p>
          <a:p>
            <a:pPr marL="0" lvl="1">
              <a:spcAft>
                <a:spcPts val="0"/>
              </a:spcAft>
            </a:pPr>
            <a:endParaRPr lang="en-US" dirty="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Repair HVAC and plumbing</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Wall patching and painting</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Minor interior construction</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Changing light bulbs</a:t>
            </a:r>
          </a:p>
          <a:p>
            <a:pPr marL="742950" lvl="1" indent="-285750">
              <a:spcAft>
                <a:spcPts val="0"/>
              </a:spcAft>
              <a:buFont typeface="Arial" panose="020B0604020202020204" pitchFamily="34" charset="0"/>
              <a:buChar char="•"/>
            </a:pP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8580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OPERATIONS DIVISIONS</a:t>
            </a:r>
          </a:p>
        </p:txBody>
      </p:sp>
      <p:sp>
        <p:nvSpPr>
          <p:cNvPr id="2" name="TextBox 1"/>
          <p:cNvSpPr txBox="1"/>
          <p:nvPr/>
        </p:nvSpPr>
        <p:spPr>
          <a:xfrm>
            <a:off x="685974" y="1905000"/>
            <a:ext cx="7848425" cy="47244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SOLID WASTE DIVISION</a:t>
            </a:r>
          </a:p>
          <a:p>
            <a:pPr marL="0" lvl="1">
              <a:spcAft>
                <a:spcPts val="0"/>
              </a:spcAft>
            </a:pPr>
            <a:r>
              <a:rPr lang="en-US" i="1" dirty="0" smtClean="0">
                <a:latin typeface="Calibri" panose="020F0502020204030204" pitchFamily="34" charset="0"/>
                <a:cs typeface="Calibri" panose="020F0502020204030204" pitchFamily="34" charset="0"/>
              </a:rPr>
              <a:t>Manages solid </a:t>
            </a:r>
            <a:r>
              <a:rPr lang="en-US" i="1" dirty="0">
                <a:latin typeface="Calibri" panose="020F0502020204030204" pitchFamily="34" charset="0"/>
                <a:cs typeface="Calibri" panose="020F0502020204030204" pitchFamily="34" charset="0"/>
              </a:rPr>
              <a:t>waste </a:t>
            </a:r>
            <a:r>
              <a:rPr lang="en-US" i="1" dirty="0" smtClean="0">
                <a:latin typeface="Calibri" panose="020F0502020204030204" pitchFamily="34" charset="0"/>
                <a:cs typeface="Calibri" panose="020F0502020204030204" pitchFamily="34" charset="0"/>
              </a:rPr>
              <a:t>generated</a:t>
            </a:r>
            <a:r>
              <a:rPr lang="en-US" i="1" dirty="0">
                <a:latin typeface="Calibri" panose="020F0502020204030204" pitchFamily="34" charset="0"/>
                <a:cs typeface="Calibri" panose="020F0502020204030204" pitchFamily="34" charset="0"/>
              </a:rPr>
              <a:t>, transported, </a:t>
            </a:r>
            <a:r>
              <a:rPr lang="en-US" i="1" dirty="0" smtClean="0">
                <a:latin typeface="Calibri" panose="020F0502020204030204" pitchFamily="34" charset="0"/>
                <a:cs typeface="Calibri" panose="020F0502020204030204" pitchFamily="34" charset="0"/>
              </a:rPr>
              <a:t>or stored in Duval County.  Solid waste includes, but is not limited to, household waste, recycling, yard waste, hazardous waste, appliances, tires, and other discarded bulk materials.  The </a:t>
            </a:r>
            <a:r>
              <a:rPr lang="en-US" i="1" dirty="0">
                <a:latin typeface="Calibri" panose="020F0502020204030204" pitchFamily="34" charset="0"/>
                <a:cs typeface="Calibri" panose="020F0502020204030204" pitchFamily="34" charset="0"/>
              </a:rPr>
              <a:t>Division also oversees the assessment and remediation of </a:t>
            </a:r>
            <a:r>
              <a:rPr lang="en-US" i="1" dirty="0" smtClean="0">
                <a:latin typeface="Calibri" panose="020F0502020204030204" pitchFamily="34" charset="0"/>
                <a:cs typeface="Calibri" panose="020F0502020204030204" pitchFamily="34" charset="0"/>
              </a:rPr>
              <a:t>former dump sites; supervises </a:t>
            </a:r>
            <a:r>
              <a:rPr lang="en-US" i="1" dirty="0">
                <a:latin typeface="Calibri" panose="020F0502020204030204" pitchFamily="34" charset="0"/>
                <a:cs typeface="Calibri" panose="020F0502020204030204" pitchFamily="34" charset="0"/>
              </a:rPr>
              <a:t>ongoing closures and post closures of </a:t>
            </a:r>
            <a:r>
              <a:rPr lang="en-US" i="1" dirty="0" smtClean="0">
                <a:latin typeface="Calibri" panose="020F0502020204030204" pitchFamily="34" charset="0"/>
                <a:cs typeface="Calibri" panose="020F0502020204030204" pitchFamily="34" charset="0"/>
              </a:rPr>
              <a:t>six closed landfills; and manages the operation and expansion of Trail </a:t>
            </a:r>
            <a:r>
              <a:rPr lang="en-US" i="1" dirty="0">
                <a:latin typeface="Calibri" panose="020F0502020204030204" pitchFamily="34" charset="0"/>
                <a:cs typeface="Calibri" panose="020F0502020204030204" pitchFamily="34" charset="0"/>
              </a:rPr>
              <a:t>Ridge </a:t>
            </a:r>
            <a:r>
              <a:rPr lang="en-US" i="1" dirty="0" smtClean="0">
                <a:latin typeface="Calibri" panose="020F0502020204030204" pitchFamily="34" charset="0"/>
                <a:cs typeface="Calibri" panose="020F0502020204030204" pitchFamily="34" charset="0"/>
              </a:rPr>
              <a:t>Landfill.</a:t>
            </a:r>
          </a:p>
          <a:p>
            <a:pPr marL="0" lvl="1">
              <a:spcAft>
                <a:spcPts val="0"/>
              </a:spcAft>
            </a:pPr>
            <a:endParaRPr lang="en-US" i="1" dirty="0">
              <a:latin typeface="Calibri" panose="020F0502020204030204" pitchFamily="34" charset="0"/>
              <a:cs typeface="Calibri" panose="020F0502020204030204" pitchFamily="34" charset="0"/>
            </a:endParaRPr>
          </a:p>
          <a:p>
            <a:pPr marL="0" lvl="1">
              <a:spcAft>
                <a:spcPts val="0"/>
              </a:spcAft>
            </a:pPr>
            <a:r>
              <a:rPr lang="en-US" i="1"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Collecting waste in the old core city area</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Managing collection </a:t>
            </a:r>
            <a:r>
              <a:rPr lang="en-US" i="1" dirty="0" smtClean="0">
                <a:latin typeface="Calibri" panose="020F0502020204030204" pitchFamily="34" charset="0"/>
                <a:cs typeface="Calibri" panose="020F0502020204030204" pitchFamily="34" charset="0"/>
              </a:rPr>
              <a:t>contracts for three private residential haulers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Monitoring and collecting litter</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Coordinating with JSO on illegal dumping and waste tires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Manages the City’s Landfills (</a:t>
            </a:r>
            <a:r>
              <a:rPr lang="en-US" i="1" dirty="0" err="1" smtClean="0">
                <a:latin typeface="Calibri" panose="020F0502020204030204" pitchFamily="34" charset="0"/>
                <a:cs typeface="Calibri" panose="020F0502020204030204" pitchFamily="34" charset="0"/>
              </a:rPr>
              <a:t>Trailridge</a:t>
            </a:r>
            <a:r>
              <a:rPr lang="en-US" i="1" dirty="0" smtClean="0">
                <a:latin typeface="Calibri" panose="020F0502020204030204" pitchFamily="34" charset="0"/>
                <a:cs typeface="Calibri" panose="020F0502020204030204" pitchFamily="34" charset="0"/>
              </a:rPr>
              <a:t> Landfill is active)</a:t>
            </a:r>
            <a:endParaRPr lang="en-US" i="1" dirty="0" smtClean="0">
              <a:latin typeface="Calibri" panose="020F0502020204030204" pitchFamily="34" charset="0"/>
              <a:cs typeface="Calibri" panose="020F0502020204030204" pitchFamily="34" charset="0"/>
            </a:endParaRPr>
          </a:p>
          <a:p>
            <a:pPr marL="742950" lvl="1" indent="-285750">
              <a:spcAft>
                <a:spcPts val="0"/>
              </a:spcAft>
              <a:buFont typeface="Arial" panose="020B0604020202020204" pitchFamily="34" charset="0"/>
              <a:buChar char="•"/>
            </a:pPr>
            <a:endParaRPr lang="en-US" i="1" dirty="0">
              <a:latin typeface="Calibri" panose="020F0502020204030204" pitchFamily="34" charset="0"/>
              <a:cs typeface="Calibri" panose="020F0502020204030204" pitchFamily="34" charset="0"/>
            </a:endParaRPr>
          </a:p>
          <a:p>
            <a:pPr>
              <a:spcAft>
                <a:spcPts val="0"/>
              </a:spcAft>
            </a:pPr>
            <a:r>
              <a:rPr lang="en-US" b="1" i="1" dirty="0" smtClean="0">
                <a:latin typeface="Calibri" panose="020F0502020204030204" pitchFamily="34" charset="0"/>
                <a:cs typeface="Calibri" panose="020F0502020204030204" pitchFamily="34" charset="0"/>
              </a:rPr>
              <a:t>Typical question:  What is my garbage collection schedule?  Go to  </a:t>
            </a:r>
            <a:r>
              <a:rPr lang="en-US" b="1" i="1" dirty="0" smtClean="0">
                <a:latin typeface="Calibri" panose="020F0502020204030204" pitchFamily="34" charset="0"/>
                <a:cs typeface="Calibri" panose="020F0502020204030204" pitchFamily="34" charset="0"/>
                <a:hlinkClick r:id="rId3"/>
              </a:rPr>
              <a:t>www.coj.net/swschedule</a:t>
            </a:r>
            <a:r>
              <a:rPr lang="en-US" b="1" i="1" dirty="0" smtClean="0">
                <a:latin typeface="Calibri" panose="020F0502020204030204" pitchFamily="34" charset="0"/>
                <a:cs typeface="Calibri" panose="020F0502020204030204" pitchFamily="34" charset="0"/>
              </a:rPr>
              <a:t> you can type in your address to get your schedule.</a:t>
            </a:r>
            <a:endParaRPr lang="en-US" b="1"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086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5"/>
          <p:cNvSpPr>
            <a:spLocks noGrp="1"/>
          </p:cNvSpPr>
          <p:nvPr>
            <p:ph type="title"/>
          </p:nvPr>
        </p:nvSpPr>
        <p:spPr/>
        <p:txBody>
          <a:bodyPr/>
          <a:lstStyle/>
          <a:p>
            <a:r>
              <a:rPr lang="en-US" dirty="0" smtClean="0"/>
              <a:t>WHAT WE DO – OPERATIONS DIVISIONS</a:t>
            </a:r>
          </a:p>
        </p:txBody>
      </p:sp>
      <p:sp>
        <p:nvSpPr>
          <p:cNvPr id="2" name="TextBox 1"/>
          <p:cNvSpPr txBox="1"/>
          <p:nvPr/>
        </p:nvSpPr>
        <p:spPr>
          <a:xfrm>
            <a:off x="648789" y="1981200"/>
            <a:ext cx="7772400" cy="4724400"/>
          </a:xfrm>
          <a:prstGeom prst="rect">
            <a:avLst/>
          </a:prstGeom>
          <a:noFill/>
          <a:ln>
            <a:noFill/>
          </a:ln>
          <a:effectLst/>
        </p:spPr>
        <p:txBody>
          <a:bodyPr wrap="square" rtlCol="0" anchor="t">
            <a:noAutofit/>
          </a:bodyPr>
          <a:lstStyle/>
          <a:p>
            <a:pPr>
              <a:spcAft>
                <a:spcPts val="0"/>
              </a:spcAft>
            </a:pPr>
            <a:r>
              <a:rPr lang="en-US" sz="2000" b="1" dirty="0" smtClean="0">
                <a:latin typeface="Calibri" panose="020F0502020204030204" pitchFamily="34" charset="0"/>
                <a:cs typeface="Calibri" panose="020F0502020204030204" pitchFamily="34" charset="0"/>
              </a:rPr>
              <a:t>TRAFFIC ENGINEERING DIVISION</a:t>
            </a:r>
          </a:p>
          <a:p>
            <a:pPr>
              <a:spcAft>
                <a:spcPts val="0"/>
              </a:spcAft>
            </a:pPr>
            <a:endParaRPr lang="en-US" sz="800" dirty="0" smtClean="0">
              <a:latin typeface="Calibri" panose="020F0502020204030204" pitchFamily="34" charset="0"/>
              <a:cs typeface="Calibri" panose="020F0502020204030204" pitchFamily="34" charset="0"/>
            </a:endParaRPr>
          </a:p>
          <a:p>
            <a:pPr marL="0" lvl="1">
              <a:spcAft>
                <a:spcPts val="0"/>
              </a:spcAft>
            </a:pPr>
            <a:r>
              <a:rPr lang="en-US" dirty="0" smtClean="0">
                <a:latin typeface="Calibri" panose="020F0502020204030204" pitchFamily="34" charset="0"/>
                <a:cs typeface="Calibri" panose="020F0502020204030204" pitchFamily="34" charset="0"/>
              </a:rPr>
              <a:t>Produces, </a:t>
            </a:r>
            <a:r>
              <a:rPr lang="en-US" dirty="0">
                <a:latin typeface="Calibri" panose="020F0502020204030204" pitchFamily="34" charset="0"/>
                <a:cs typeface="Calibri" panose="020F0502020204030204" pitchFamily="34" charset="0"/>
              </a:rPr>
              <a:t>i</a:t>
            </a:r>
            <a:r>
              <a:rPr lang="en-US" dirty="0" smtClean="0">
                <a:latin typeface="Calibri" panose="020F0502020204030204" pitchFamily="34" charset="0"/>
                <a:cs typeface="Calibri" panose="020F0502020204030204" pitchFamily="34" charset="0"/>
              </a:rPr>
              <a:t>nstalls</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maintains, engineers </a:t>
            </a:r>
            <a:r>
              <a:rPr lang="en-US" dirty="0">
                <a:latin typeface="Calibri" panose="020F0502020204030204" pitchFamily="34" charset="0"/>
                <a:cs typeface="Calibri" panose="020F0502020204030204" pitchFamily="34" charset="0"/>
              </a:rPr>
              <a:t>and regulates </a:t>
            </a:r>
            <a:r>
              <a:rPr lang="en-US" dirty="0" smtClean="0">
                <a:latin typeface="Calibri" panose="020F0502020204030204" pitchFamily="34" charset="0"/>
                <a:cs typeface="Calibri" panose="020F0502020204030204" pitchFamily="34" charset="0"/>
              </a:rPr>
              <a:t>street </a:t>
            </a:r>
            <a:r>
              <a:rPr lang="en-US" dirty="0">
                <a:latin typeface="Calibri" panose="020F0502020204030204" pitchFamily="34" charset="0"/>
                <a:cs typeface="Calibri" panose="020F0502020204030204" pitchFamily="34" charset="0"/>
              </a:rPr>
              <a:t>markings, signs, signals and other traffic control devices on city-owned roadways. </a:t>
            </a:r>
            <a:r>
              <a:rPr lang="en-US" dirty="0" smtClean="0">
                <a:latin typeface="Calibri" panose="020F0502020204030204" pitchFamily="34" charset="0"/>
                <a:cs typeface="Calibri" panose="020F0502020204030204" pitchFamily="34" charset="0"/>
              </a:rPr>
              <a:t>The </a:t>
            </a:r>
            <a:r>
              <a:rPr lang="en-US" dirty="0" smtClean="0">
                <a:latin typeface="Calibri" panose="020F0502020204030204" pitchFamily="34" charset="0"/>
                <a:cs typeface="Calibri" panose="020F0502020204030204" pitchFamily="34" charset="0"/>
              </a:rPr>
              <a:t>Division </a:t>
            </a:r>
            <a:r>
              <a:rPr lang="en-US" dirty="0">
                <a:latin typeface="Calibri" panose="020F0502020204030204" pitchFamily="34" charset="0"/>
                <a:cs typeface="Calibri" panose="020F0502020204030204" pitchFamily="34" charset="0"/>
              </a:rPr>
              <a:t>also maintains </a:t>
            </a:r>
            <a:r>
              <a:rPr lang="en-US" dirty="0" smtClean="0">
                <a:latin typeface="Calibri" panose="020F0502020204030204" pitchFamily="34" charset="0"/>
                <a:cs typeface="Calibri" panose="020F0502020204030204" pitchFamily="34" charset="0"/>
              </a:rPr>
              <a:t>1,303 traffic signals…766 of these signals </a:t>
            </a:r>
            <a:r>
              <a:rPr lang="en-US" dirty="0">
                <a:latin typeface="Calibri" panose="020F0502020204030204" pitchFamily="34" charset="0"/>
                <a:cs typeface="Calibri" panose="020F0502020204030204" pitchFamily="34" charset="0"/>
              </a:rPr>
              <a:t>on </a:t>
            </a:r>
            <a:r>
              <a:rPr lang="en-US" dirty="0" smtClean="0">
                <a:latin typeface="Calibri" panose="020F0502020204030204" pitchFamily="34" charset="0"/>
                <a:cs typeface="Calibri" panose="020F0502020204030204" pitchFamily="34" charset="0"/>
              </a:rPr>
              <a:t>state/federal arterial roads such as Normandy Blvd. (SR 228), Beach Blvd. and Beaver St. (US 90), New Kings Road and Philips Hwy (US 1</a:t>
            </a:r>
            <a:r>
              <a:rPr lang="en-US" dirty="0" smtClean="0">
                <a:latin typeface="Calibri" panose="020F0502020204030204" pitchFamily="34" charset="0"/>
                <a:cs typeface="Calibri" panose="020F0502020204030204" pitchFamily="34" charset="0"/>
              </a:rPr>
              <a:t>) – FDOT compensates the City.</a:t>
            </a:r>
            <a:endParaRPr lang="en-US" dirty="0">
              <a:latin typeface="Calibri" panose="020F0502020204030204" pitchFamily="34" charset="0"/>
              <a:cs typeface="Calibri" panose="020F0502020204030204" pitchFamily="34" charset="0"/>
            </a:endParaRPr>
          </a:p>
          <a:p>
            <a:pPr marL="0" lvl="1">
              <a:spcAft>
                <a:spcPts val="0"/>
              </a:spcAft>
            </a:pPr>
            <a:endParaRPr lang="en-US" sz="800" dirty="0">
              <a:latin typeface="Calibri" panose="020F0502020204030204" pitchFamily="34" charset="0"/>
              <a:cs typeface="Calibri" panose="020F0502020204030204" pitchFamily="34" charset="0"/>
            </a:endParaRPr>
          </a:p>
          <a:p>
            <a:pPr marL="0" lvl="1">
              <a:spcAft>
                <a:spcPts val="0"/>
              </a:spcAft>
            </a:pP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Types of work include:</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Completing warrant studies for signals, stop signs and crosswalks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Processing requests for block parties and special event road closures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Working with JSO and DCPSS on creation and regulation of school zones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Creating and installing roadside memorial markers</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Assisting with implementation of Intelligent Transportation System (ITS</a:t>
            </a:r>
            <a:r>
              <a:rPr lang="en-US" i="1" dirty="0" smtClean="0">
                <a:latin typeface="Calibri" panose="020F0502020204030204" pitchFamily="34" charset="0"/>
                <a:cs typeface="Calibri" panose="020F0502020204030204" pitchFamily="34" charset="0"/>
              </a:rPr>
              <a:t>)</a:t>
            </a:r>
          </a:p>
          <a:p>
            <a:pPr marL="742950" lvl="1" indent="-285750">
              <a:spcAft>
                <a:spcPts val="0"/>
              </a:spcAft>
              <a:buFont typeface="Arial" panose="020B0604020202020204" pitchFamily="34" charset="0"/>
              <a:buChar char="•"/>
            </a:pPr>
            <a:r>
              <a:rPr lang="en-US" i="1" dirty="0" smtClean="0">
                <a:latin typeface="Calibri" panose="020F0502020204030204" pitchFamily="34" charset="0"/>
                <a:cs typeface="Calibri" panose="020F0502020204030204" pitchFamily="34" charset="0"/>
              </a:rPr>
              <a:t>Assisting with Traffic Calming requests</a:t>
            </a:r>
            <a:endParaRPr lang="en-US" i="1" dirty="0" smtClean="0">
              <a:latin typeface="Calibri" panose="020F0502020204030204" pitchFamily="34" charset="0"/>
              <a:cs typeface="Calibri" panose="020F0502020204030204" pitchFamily="34" charset="0"/>
            </a:endParaRPr>
          </a:p>
          <a:p>
            <a:pPr>
              <a:spcAft>
                <a:spcPts val="0"/>
              </a:spcAft>
            </a:pPr>
            <a:endParaRPr lang="en-US" sz="800" i="1" dirty="0" smtClean="0">
              <a:latin typeface="Calibri" panose="020F0502020204030204" pitchFamily="34" charset="0"/>
              <a:cs typeface="Calibri" panose="020F0502020204030204" pitchFamily="34" charset="0"/>
            </a:endParaRPr>
          </a:p>
          <a:p>
            <a:pPr>
              <a:spcAft>
                <a:spcPts val="0"/>
              </a:spcAft>
            </a:pPr>
            <a:r>
              <a:rPr lang="en-US" b="1" i="1" dirty="0" smtClean="0">
                <a:latin typeface="Calibri" panose="020F0502020204030204" pitchFamily="34" charset="0"/>
                <a:cs typeface="Calibri" panose="020F0502020204030204" pitchFamily="34" charset="0"/>
              </a:rPr>
              <a:t>Typical question: I want a traffic signal – Traffic signals require a warrant process to determine if justified.</a:t>
            </a:r>
          </a:p>
          <a:p>
            <a:pPr marL="742950" lvl="1" indent="-285750">
              <a:spcAft>
                <a:spcPts val="0"/>
              </a:spcAft>
              <a:buFont typeface="Arial" panose="020B0604020202020204" pitchFamily="34" charset="0"/>
              <a:buChar char="•"/>
            </a:pP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6989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ITD Template 2010 v5">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gradFill>
          <a:gsLst>
            <a:gs pos="0">
              <a:srgbClr val="5E9EFF"/>
            </a:gs>
            <a:gs pos="39999">
              <a:srgbClr val="85C2FF"/>
            </a:gs>
            <a:gs pos="70000">
              <a:srgbClr val="C4D6EB"/>
            </a:gs>
            <a:gs pos="100000">
              <a:srgbClr val="FFEBFA"/>
            </a:gs>
          </a:gsLst>
          <a:lin ang="5400000" scaled="0"/>
        </a:gradFill>
        <a:ln>
          <a:solidFill>
            <a:schemeClr val="accent2">
              <a:lumMod val="60000"/>
              <a:lumOff val="40000"/>
            </a:schemeClr>
          </a:solidFill>
        </a:ln>
      </a:spPr>
      <a:bodyPr wrap="square" rtlCol="0" anchor="ctr">
        <a:spAutoFit/>
      </a:bodyPr>
      <a:lstStyle>
        <a:defPPr>
          <a:defRPr dirty="0">
            <a:latin typeface="Calibri" panose="020F0502020204030204" pitchFamily="34" charset="0"/>
            <a:cs typeface="Calibri" panose="020F0502020204030204" pitchFamily="34"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ITD Template 2010 v5</Template>
  <TotalTime>3543</TotalTime>
  <Words>1343</Words>
  <Application>Microsoft Office PowerPoint</Application>
  <PresentationFormat>On-screen Show (4:3)</PresentationFormat>
  <Paragraphs>211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Microsoft Sans Serif</vt:lpstr>
      <vt:lpstr>Wingdings</vt:lpstr>
      <vt:lpstr>ITD Template 2010 v5</vt:lpstr>
      <vt:lpstr>Department of Public Works OVERVIEW</vt:lpstr>
      <vt:lpstr>ORGANIZATIONAL STRUCTURE</vt:lpstr>
      <vt:lpstr>OUR MISSION</vt:lpstr>
      <vt:lpstr>PUBLIC WORKS - BY THE NUMBERS</vt:lpstr>
      <vt:lpstr>WHAT WE DO – OPERATIONS DIVISIONS</vt:lpstr>
      <vt:lpstr>WHAT WE DO – OPERATIONS DIVISIONS</vt:lpstr>
      <vt:lpstr>WHAT WE DO – OPERATIONS DIVISIONS</vt:lpstr>
      <vt:lpstr>WHAT WE DO – OPERATIONS DIVISIONS</vt:lpstr>
      <vt:lpstr>WHAT WE DO – OPERATIONS DIVISIONS</vt:lpstr>
      <vt:lpstr>WHAT WE DO – SUPPORT DIVISIONS</vt:lpstr>
      <vt:lpstr>WHAT WE DO – SUPPORT DIVISIONS</vt:lpstr>
      <vt:lpstr>WHAT WE DON’T DO - OPERATIONS</vt:lpstr>
      <vt:lpstr>PUBLIC WORKS CONTACT INFORMATION</vt:lpstr>
      <vt:lpstr>PUBLIC WORKS CONTACT INFORMATION - continued</vt:lpstr>
      <vt:lpstr>PowerPoint Presentation</vt:lpstr>
    </vt:vector>
  </TitlesOfParts>
  <Company>City of Jacksonville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Sherry McGuire</dc:creator>
  <cp:lastModifiedBy>Pappas, John</cp:lastModifiedBy>
  <cp:revision>153</cp:revision>
  <cp:lastPrinted>2019-02-26T22:12:18Z</cp:lastPrinted>
  <dcterms:created xsi:type="dcterms:W3CDTF">2012-04-20T17:59:14Z</dcterms:created>
  <dcterms:modified xsi:type="dcterms:W3CDTF">2019-06-05T22:45:52Z</dcterms:modified>
</cp:coreProperties>
</file>