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0"/>
  </p:notesMasterIdLst>
  <p:sldIdLst>
    <p:sldId id="256" r:id="rId2"/>
    <p:sldId id="274"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5" r:id="rId18"/>
    <p:sldId id="273" r:id="rId19"/>
  </p:sldIdLst>
  <p:sldSz cx="9144000" cy="6858000" type="screen4x3"/>
  <p:notesSz cx="7019925" cy="9305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5926" autoAdjust="0"/>
  </p:normalViewPr>
  <p:slideViewPr>
    <p:cSldViewPr>
      <p:cViewPr varScale="1">
        <p:scale>
          <a:sx n="89" d="100"/>
          <a:sy n="89" d="100"/>
        </p:scale>
        <p:origin x="-1638"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968" cy="465296"/>
          </a:xfrm>
          <a:prstGeom prst="rect">
            <a:avLst/>
          </a:prstGeom>
        </p:spPr>
        <p:txBody>
          <a:bodyPr vert="horz" lIns="93361" tIns="46681" rIns="93361" bIns="46681" rtlCol="0"/>
          <a:lstStyle>
            <a:lvl1pPr algn="l">
              <a:defRPr sz="1200"/>
            </a:lvl1pPr>
          </a:lstStyle>
          <a:p>
            <a:endParaRPr lang="en-US"/>
          </a:p>
        </p:txBody>
      </p:sp>
      <p:sp>
        <p:nvSpPr>
          <p:cNvPr id="3" name="Date Placeholder 2"/>
          <p:cNvSpPr>
            <a:spLocks noGrp="1"/>
          </p:cNvSpPr>
          <p:nvPr>
            <p:ph type="dt" idx="1"/>
          </p:nvPr>
        </p:nvSpPr>
        <p:spPr>
          <a:xfrm>
            <a:off x="3976332" y="0"/>
            <a:ext cx="3041968" cy="465296"/>
          </a:xfrm>
          <a:prstGeom prst="rect">
            <a:avLst/>
          </a:prstGeom>
        </p:spPr>
        <p:txBody>
          <a:bodyPr vert="horz" lIns="93361" tIns="46681" rIns="93361" bIns="46681" rtlCol="0"/>
          <a:lstStyle>
            <a:lvl1pPr algn="r">
              <a:defRPr sz="1200"/>
            </a:lvl1pPr>
          </a:lstStyle>
          <a:p>
            <a:fld id="{DE538F27-4B64-4749-A7AB-23E2AE55D7E0}" type="datetimeFigureOut">
              <a:rPr lang="en-US" smtClean="0"/>
              <a:t>6/4/2019</a:t>
            </a:fld>
            <a:endParaRPr lang="en-US"/>
          </a:p>
        </p:txBody>
      </p:sp>
      <p:sp>
        <p:nvSpPr>
          <p:cNvPr id="4" name="Slide Image Placeholder 3"/>
          <p:cNvSpPr>
            <a:spLocks noGrp="1" noRot="1" noChangeAspect="1"/>
          </p:cNvSpPr>
          <p:nvPr>
            <p:ph type="sldImg" idx="2"/>
          </p:nvPr>
        </p:nvSpPr>
        <p:spPr>
          <a:xfrm>
            <a:off x="1184275" y="696913"/>
            <a:ext cx="4651375" cy="3489325"/>
          </a:xfrm>
          <a:prstGeom prst="rect">
            <a:avLst/>
          </a:prstGeom>
          <a:noFill/>
          <a:ln w="12700">
            <a:solidFill>
              <a:prstClr val="black"/>
            </a:solidFill>
          </a:ln>
        </p:spPr>
        <p:txBody>
          <a:bodyPr vert="horz" lIns="93361" tIns="46681" rIns="93361" bIns="46681" rtlCol="0" anchor="ctr"/>
          <a:lstStyle/>
          <a:p>
            <a:endParaRPr lang="en-US"/>
          </a:p>
        </p:txBody>
      </p:sp>
      <p:sp>
        <p:nvSpPr>
          <p:cNvPr id="5" name="Notes Placeholder 4"/>
          <p:cNvSpPr>
            <a:spLocks noGrp="1"/>
          </p:cNvSpPr>
          <p:nvPr>
            <p:ph type="body" sz="quarter" idx="3"/>
          </p:nvPr>
        </p:nvSpPr>
        <p:spPr>
          <a:xfrm>
            <a:off x="701993" y="4420316"/>
            <a:ext cx="5615940" cy="4187666"/>
          </a:xfrm>
          <a:prstGeom prst="rect">
            <a:avLst/>
          </a:prstGeom>
        </p:spPr>
        <p:txBody>
          <a:bodyPr vert="horz" lIns="93361" tIns="46681" rIns="93361" bIns="4668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39015"/>
            <a:ext cx="3041968" cy="465296"/>
          </a:xfrm>
          <a:prstGeom prst="rect">
            <a:avLst/>
          </a:prstGeom>
        </p:spPr>
        <p:txBody>
          <a:bodyPr vert="horz" lIns="93361" tIns="46681" rIns="93361" bIns="46681" rtlCol="0" anchor="b"/>
          <a:lstStyle>
            <a:lvl1pPr algn="l">
              <a:defRPr sz="1200"/>
            </a:lvl1pPr>
          </a:lstStyle>
          <a:p>
            <a:endParaRPr lang="en-US"/>
          </a:p>
        </p:txBody>
      </p:sp>
      <p:sp>
        <p:nvSpPr>
          <p:cNvPr id="7" name="Slide Number Placeholder 6"/>
          <p:cNvSpPr>
            <a:spLocks noGrp="1"/>
          </p:cNvSpPr>
          <p:nvPr>
            <p:ph type="sldNum" sz="quarter" idx="5"/>
          </p:nvPr>
        </p:nvSpPr>
        <p:spPr>
          <a:xfrm>
            <a:off x="3976332" y="8839015"/>
            <a:ext cx="3041968" cy="465296"/>
          </a:xfrm>
          <a:prstGeom prst="rect">
            <a:avLst/>
          </a:prstGeom>
        </p:spPr>
        <p:txBody>
          <a:bodyPr vert="horz" lIns="93361" tIns="46681" rIns="93361" bIns="46681" rtlCol="0" anchor="b"/>
          <a:lstStyle>
            <a:lvl1pPr algn="r">
              <a:defRPr sz="1200"/>
            </a:lvl1pPr>
          </a:lstStyle>
          <a:p>
            <a:fld id="{5CB3CF38-BC40-4C36-9309-C72726169775}" type="slidenum">
              <a:rPr lang="en-US" smtClean="0"/>
              <a:t>‹#›</a:t>
            </a:fld>
            <a:endParaRPr lang="en-US"/>
          </a:p>
        </p:txBody>
      </p:sp>
    </p:spTree>
    <p:extLst>
      <p:ext uri="{BB962C8B-B14F-4D97-AF65-F5344CB8AC3E}">
        <p14:creationId xmlns:p14="http://schemas.microsoft.com/office/powerpoint/2010/main" val="5022616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CB3CF38-BC40-4C36-9309-C72726169775}" type="slidenum">
              <a:rPr lang="en-US" smtClean="0"/>
              <a:t>1</a:t>
            </a:fld>
            <a:endParaRPr lang="en-US"/>
          </a:p>
        </p:txBody>
      </p:sp>
    </p:spTree>
    <p:extLst>
      <p:ext uri="{BB962C8B-B14F-4D97-AF65-F5344CB8AC3E}">
        <p14:creationId xmlns:p14="http://schemas.microsoft.com/office/powerpoint/2010/main" val="29356745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eaLnBrk="0" hangingPunct="0"/>
            <a:r>
              <a:rPr lang="en-US" dirty="0"/>
              <a:t>● Jacksonville operates under home rule power.</a:t>
            </a:r>
          </a:p>
          <a:p>
            <a:pPr algn="just" eaLnBrk="0" hangingPunct="0"/>
            <a:endParaRPr lang="en-US" dirty="0"/>
          </a:p>
          <a:p>
            <a:pPr algn="just" eaLnBrk="0" hangingPunct="0"/>
            <a:r>
              <a:rPr lang="en-US" dirty="0"/>
              <a:t>● Home rule is the right of self-government as to local affairs (as provided by the State through Constitutional grant)</a:t>
            </a:r>
          </a:p>
          <a:p>
            <a:pPr algn="just" eaLnBrk="0" hangingPunct="0"/>
            <a:endParaRPr lang="en-US" dirty="0"/>
          </a:p>
          <a:p>
            <a:pPr algn="just" eaLnBrk="0" hangingPunct="0"/>
            <a:r>
              <a:rPr lang="en-US" dirty="0"/>
              <a:t>● In a typical county, there are at least two governments in power: the county government and the municipalities located in those counties. Each of these governmental entities can exercise separate local government home rule powers. </a:t>
            </a:r>
          </a:p>
          <a:p>
            <a:pPr algn="just" eaLnBrk="0" hangingPunct="0"/>
            <a:endParaRPr lang="en-US" dirty="0"/>
          </a:p>
          <a:p>
            <a:pPr algn="just" eaLnBrk="0" hangingPunct="0"/>
            <a:r>
              <a:rPr lang="en-US" dirty="0"/>
              <a:t>● In the case of a consolidated government, the government of the county and the government of the city or cities located there consolidate into a single government with special home rule powers of both a county and a municipality.</a:t>
            </a:r>
          </a:p>
          <a:p>
            <a:pPr algn="just" eaLnBrk="0" hangingPunct="0"/>
            <a:r>
              <a:rPr lang="en-US" dirty="0"/>
              <a:t> </a:t>
            </a:r>
          </a:p>
          <a:p>
            <a:pPr algn="just"/>
            <a:r>
              <a:rPr lang="en-US" dirty="0"/>
              <a:t>● Jacksonville, as a consolidated government, </a:t>
            </a:r>
            <a:r>
              <a:rPr lang="en-US" dirty="0" smtClean="0"/>
              <a:t>has</a:t>
            </a:r>
            <a:r>
              <a:rPr lang="en-US" baseline="0" dirty="0" smtClean="0"/>
              <a:t> </a:t>
            </a:r>
            <a:r>
              <a:rPr lang="en-US" dirty="0" smtClean="0"/>
              <a:t>a </a:t>
            </a:r>
            <a:r>
              <a:rPr lang="en-US" dirty="0"/>
              <a:t>legal arrangement with the State of Florida where Jacksonville's Charter, as approved by the Florida Legislature and electors of Duval County provide the local government certain discretion and flexibility in carrying out local functions. </a:t>
            </a:r>
          </a:p>
        </p:txBody>
      </p:sp>
      <p:sp>
        <p:nvSpPr>
          <p:cNvPr id="4" name="Slide Number Placeholder 3"/>
          <p:cNvSpPr>
            <a:spLocks noGrp="1"/>
          </p:cNvSpPr>
          <p:nvPr>
            <p:ph type="sldNum" sz="quarter" idx="10"/>
          </p:nvPr>
        </p:nvSpPr>
        <p:spPr/>
        <p:txBody>
          <a:bodyPr/>
          <a:lstStyle/>
          <a:p>
            <a:fld id="{5CB3CF38-BC40-4C36-9309-C72726169775}" type="slidenum">
              <a:rPr lang="en-US" smtClean="0"/>
              <a:t>10</a:t>
            </a:fld>
            <a:endParaRPr lang="en-US"/>
          </a:p>
        </p:txBody>
      </p:sp>
    </p:spTree>
    <p:extLst>
      <p:ext uri="{BB962C8B-B14F-4D97-AF65-F5344CB8AC3E}">
        <p14:creationId xmlns:p14="http://schemas.microsoft.com/office/powerpoint/2010/main" val="23172586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smtClean="0">
                <a:latin typeface="Calibri"/>
                <a:cs typeface="Calibri"/>
              </a:rPr>
              <a:t>● Constitutional</a:t>
            </a:r>
            <a:r>
              <a:rPr lang="en-US" baseline="0" dirty="0" smtClean="0">
                <a:latin typeface="Calibri"/>
                <a:cs typeface="Calibri"/>
              </a:rPr>
              <a:t> Officers: </a:t>
            </a:r>
            <a:r>
              <a:rPr lang="en-US" dirty="0" smtClean="0"/>
              <a:t>Sheriff, Supervisor of Elections, Property Appraiser, Tax Collector, Clerk of the Courts</a:t>
            </a:r>
          </a:p>
          <a:p>
            <a:pPr algn="just"/>
            <a:endParaRPr lang="en-US" dirty="0" smtClean="0"/>
          </a:p>
          <a:p>
            <a:pPr algn="just"/>
            <a:r>
              <a:rPr lang="en-US" dirty="0" smtClean="0"/>
              <a:t>● Independent</a:t>
            </a:r>
            <a:r>
              <a:rPr lang="en-US" baseline="0" dirty="0" smtClean="0"/>
              <a:t> Agencies: DCSB, JEA, JPA, JAA, Police and Fire Pension Board of Trustees, </a:t>
            </a:r>
            <a:r>
              <a:rPr lang="en-US" baseline="0" dirty="0" err="1" smtClean="0"/>
              <a:t>Jax</a:t>
            </a:r>
            <a:r>
              <a:rPr lang="en-US" baseline="0" dirty="0" smtClean="0"/>
              <a:t> Housing Authority, and the JTA</a:t>
            </a:r>
            <a:endParaRPr lang="en-US" dirty="0" smtClean="0"/>
          </a:p>
          <a:p>
            <a:endParaRPr lang="en-US" dirty="0"/>
          </a:p>
        </p:txBody>
      </p:sp>
      <p:sp>
        <p:nvSpPr>
          <p:cNvPr id="4" name="Slide Number Placeholder 3"/>
          <p:cNvSpPr>
            <a:spLocks noGrp="1"/>
          </p:cNvSpPr>
          <p:nvPr>
            <p:ph type="sldNum" sz="quarter" idx="10"/>
          </p:nvPr>
        </p:nvSpPr>
        <p:spPr/>
        <p:txBody>
          <a:bodyPr/>
          <a:lstStyle/>
          <a:p>
            <a:fld id="{5CB3CF38-BC40-4C36-9309-C72726169775}" type="slidenum">
              <a:rPr lang="en-US" smtClean="0"/>
              <a:t>11</a:t>
            </a:fld>
            <a:endParaRPr lang="en-US"/>
          </a:p>
        </p:txBody>
      </p:sp>
    </p:spTree>
    <p:extLst>
      <p:ext uri="{BB962C8B-B14F-4D97-AF65-F5344CB8AC3E}">
        <p14:creationId xmlns:p14="http://schemas.microsoft.com/office/powerpoint/2010/main" val="19391476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eaLnBrk="0" hangingPunct="0"/>
            <a:r>
              <a:rPr lang="en-US" dirty="0"/>
              <a:t>● Article 4 provides that the powers of the consolidated government shall be divided into three separate branches: the </a:t>
            </a:r>
            <a:r>
              <a:rPr lang="en-US" b="1" i="1" dirty="0"/>
              <a:t>legislative</a:t>
            </a:r>
            <a:r>
              <a:rPr lang="en-US" dirty="0"/>
              <a:t>, the </a:t>
            </a:r>
            <a:r>
              <a:rPr lang="en-US" b="1" i="1" dirty="0"/>
              <a:t>executive</a:t>
            </a:r>
            <a:r>
              <a:rPr lang="en-US" dirty="0"/>
              <a:t>, and the </a:t>
            </a:r>
            <a:r>
              <a:rPr lang="en-US" b="1" i="1" dirty="0"/>
              <a:t>judicial</a:t>
            </a:r>
            <a:r>
              <a:rPr lang="en-US" dirty="0"/>
              <a:t> branches. </a:t>
            </a:r>
            <a:endParaRPr lang="en-US" dirty="0" smtClean="0"/>
          </a:p>
          <a:p>
            <a:pPr algn="just" eaLnBrk="0" hangingPunct="0"/>
            <a:endParaRPr lang="en-US" dirty="0"/>
          </a:p>
          <a:p>
            <a:pPr algn="just" eaLnBrk="0" hangingPunct="0"/>
            <a:r>
              <a:rPr lang="en-US" dirty="0"/>
              <a:t>● All powers and duties which are </a:t>
            </a:r>
            <a:r>
              <a:rPr lang="en-US" b="1" i="1" dirty="0"/>
              <a:t>legislative</a:t>
            </a:r>
            <a:r>
              <a:rPr lang="en-US" dirty="0"/>
              <a:t> in nature are to be exercised and performed by the </a:t>
            </a:r>
            <a:r>
              <a:rPr lang="en-US" b="1" i="1" dirty="0"/>
              <a:t>City Council</a:t>
            </a:r>
            <a:r>
              <a:rPr lang="en-US" dirty="0"/>
              <a:t>. </a:t>
            </a:r>
            <a:endParaRPr lang="en-US" dirty="0" smtClean="0"/>
          </a:p>
          <a:p>
            <a:pPr algn="just" eaLnBrk="0" hangingPunct="0"/>
            <a:endParaRPr lang="en-US" dirty="0"/>
          </a:p>
          <a:p>
            <a:pPr algn="just" eaLnBrk="0" hangingPunct="0"/>
            <a:r>
              <a:rPr lang="en-US" dirty="0"/>
              <a:t>● All powers and duties that are </a:t>
            </a:r>
            <a:r>
              <a:rPr lang="en-US" b="1" i="1" dirty="0"/>
              <a:t>executive</a:t>
            </a:r>
            <a:r>
              <a:rPr lang="en-US" dirty="0"/>
              <a:t> in nature are to be exercised or performed by the </a:t>
            </a:r>
            <a:r>
              <a:rPr lang="en-US" b="1" i="1" dirty="0"/>
              <a:t>Mayor</a:t>
            </a:r>
            <a:r>
              <a:rPr lang="en-US" dirty="0"/>
              <a:t>, or his or her designee. </a:t>
            </a:r>
            <a:endParaRPr lang="en-US" dirty="0" smtClean="0"/>
          </a:p>
          <a:p>
            <a:pPr algn="just" eaLnBrk="0" hangingPunct="0"/>
            <a:endParaRPr lang="en-US" dirty="0"/>
          </a:p>
          <a:p>
            <a:pPr algn="just" eaLnBrk="0" hangingPunct="0"/>
            <a:r>
              <a:rPr lang="en-US" dirty="0"/>
              <a:t>● Lastly, all powers and duties considered </a:t>
            </a:r>
            <a:r>
              <a:rPr lang="en-US" b="1" i="1" dirty="0"/>
              <a:t>judicial</a:t>
            </a:r>
            <a:r>
              <a:rPr lang="en-US" dirty="0"/>
              <a:t> in nature are to be exercised and performed by the </a:t>
            </a:r>
            <a:r>
              <a:rPr lang="en-US" b="1" i="1" dirty="0" smtClean="0"/>
              <a:t>Court</a:t>
            </a:r>
            <a:r>
              <a:rPr lang="en-US" dirty="0" smtClean="0"/>
              <a:t> </a:t>
            </a:r>
            <a:r>
              <a:rPr lang="en-US" dirty="0"/>
              <a:t>of appropriate jurisdiction. </a:t>
            </a:r>
            <a:endParaRPr lang="en-US" dirty="0" smtClean="0"/>
          </a:p>
          <a:p>
            <a:pPr algn="just" eaLnBrk="0" hangingPunct="0"/>
            <a:endParaRPr lang="en-US" dirty="0"/>
          </a:p>
          <a:p>
            <a:pPr algn="just" eaLnBrk="0" hangingPunct="0"/>
            <a:r>
              <a:rPr lang="en-US" dirty="0"/>
              <a:t>● </a:t>
            </a:r>
            <a:r>
              <a:rPr lang="en-US" dirty="0" smtClean="0"/>
              <a:t>Because </a:t>
            </a:r>
            <a:r>
              <a:rPr lang="en-US" dirty="0"/>
              <a:t>there are instances where the nature of the power or duty is uncertain, </a:t>
            </a:r>
            <a:r>
              <a:rPr lang="en-US" dirty="0" smtClean="0"/>
              <a:t>this is where the Office of General Counsel interprets and is</a:t>
            </a:r>
            <a:r>
              <a:rPr lang="en-US" baseline="0" dirty="0" smtClean="0"/>
              <a:t> the final arbiter of separation of powers matters.</a:t>
            </a:r>
            <a:endParaRPr lang="en-US" dirty="0"/>
          </a:p>
          <a:p>
            <a:pPr algn="just"/>
            <a:endParaRPr lang="en-US" dirty="0"/>
          </a:p>
        </p:txBody>
      </p:sp>
      <p:sp>
        <p:nvSpPr>
          <p:cNvPr id="4" name="Slide Number Placeholder 3"/>
          <p:cNvSpPr>
            <a:spLocks noGrp="1"/>
          </p:cNvSpPr>
          <p:nvPr>
            <p:ph type="sldNum" sz="quarter" idx="10"/>
          </p:nvPr>
        </p:nvSpPr>
        <p:spPr/>
        <p:txBody>
          <a:bodyPr/>
          <a:lstStyle/>
          <a:p>
            <a:fld id="{5CB3CF38-BC40-4C36-9309-C72726169775}" type="slidenum">
              <a:rPr lang="en-US" smtClean="0"/>
              <a:t>12</a:t>
            </a:fld>
            <a:endParaRPr lang="en-US"/>
          </a:p>
        </p:txBody>
      </p:sp>
    </p:spTree>
    <p:extLst>
      <p:ext uri="{BB962C8B-B14F-4D97-AF65-F5344CB8AC3E}">
        <p14:creationId xmlns:p14="http://schemas.microsoft.com/office/powerpoint/2010/main" val="7385329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eaLnBrk="0" hangingPunct="0"/>
            <a:r>
              <a:rPr lang="en-US" dirty="0"/>
              <a:t>● Amending the Charter may be accomplished by one of </a:t>
            </a:r>
            <a:r>
              <a:rPr lang="en-US" dirty="0" smtClean="0"/>
              <a:t>four different </a:t>
            </a:r>
            <a:r>
              <a:rPr lang="en-US" dirty="0"/>
              <a:t>methods: </a:t>
            </a:r>
          </a:p>
          <a:p>
            <a:pPr algn="just" eaLnBrk="0" hangingPunct="0"/>
            <a:endParaRPr lang="en-US" dirty="0"/>
          </a:p>
          <a:p>
            <a:pPr marL="233403" indent="-233403" algn="just" eaLnBrk="0" hangingPunct="0">
              <a:buAutoNum type="arabicParenBoth"/>
            </a:pPr>
            <a:r>
              <a:rPr lang="en-US" dirty="0"/>
              <a:t>ordinance by the City Council (via home rule power</a:t>
            </a:r>
            <a:r>
              <a:rPr lang="en-US" dirty="0" smtClean="0"/>
              <a:t>)</a:t>
            </a:r>
          </a:p>
          <a:p>
            <a:pPr marL="233403" indent="-233403" algn="just" eaLnBrk="0" hangingPunct="0">
              <a:buAutoNum type="arabicParenBoth"/>
            </a:pPr>
            <a:endParaRPr lang="en-US" dirty="0"/>
          </a:p>
          <a:p>
            <a:pPr marL="233403" indent="-233403" algn="just" eaLnBrk="0" hangingPunct="0">
              <a:buAutoNum type="arabicParenBoth"/>
            </a:pPr>
            <a:r>
              <a:rPr lang="en-US" dirty="0"/>
              <a:t>ordinance approved by </a:t>
            </a:r>
            <a:r>
              <a:rPr lang="en-US" dirty="0" smtClean="0"/>
              <a:t>referendum</a:t>
            </a:r>
          </a:p>
          <a:p>
            <a:pPr marL="233403" indent="-233403" algn="just" eaLnBrk="0" hangingPunct="0">
              <a:buAutoNum type="arabicParenBoth"/>
            </a:pPr>
            <a:endParaRPr lang="en-US" dirty="0" smtClean="0"/>
          </a:p>
          <a:p>
            <a:pPr marL="233403" indent="-233403" algn="just" eaLnBrk="0" hangingPunct="0">
              <a:buAutoNum type="arabicParenBoth"/>
            </a:pPr>
            <a:r>
              <a:rPr lang="en-US" dirty="0" smtClean="0"/>
              <a:t>special </a:t>
            </a:r>
            <a:r>
              <a:rPr lang="en-US" dirty="0"/>
              <a:t>act of the Florida </a:t>
            </a:r>
            <a:r>
              <a:rPr lang="en-US" dirty="0" smtClean="0"/>
              <a:t>Legislature</a:t>
            </a:r>
          </a:p>
          <a:p>
            <a:pPr marL="233403" indent="-233403" algn="just" eaLnBrk="0" hangingPunct="0">
              <a:buAutoNum type="arabicParenBoth"/>
            </a:pPr>
            <a:endParaRPr lang="en-US" dirty="0" smtClean="0"/>
          </a:p>
          <a:p>
            <a:pPr marL="233403" indent="-233403" algn="just" eaLnBrk="0" hangingPunct="0">
              <a:buAutoNum type="arabicParenBoth"/>
            </a:pPr>
            <a:r>
              <a:rPr lang="en-US" dirty="0" smtClean="0"/>
              <a:t>referendum approving an amendment placed</a:t>
            </a:r>
            <a:r>
              <a:rPr lang="en-US" baseline="0" dirty="0" smtClean="0"/>
              <a:t> on the ballot by petition</a:t>
            </a:r>
            <a:endParaRPr lang="en-US" dirty="0"/>
          </a:p>
          <a:p>
            <a:pPr algn="just" eaLnBrk="0" hangingPunct="0"/>
            <a:endParaRPr lang="en-US" dirty="0"/>
          </a:p>
        </p:txBody>
      </p:sp>
      <p:sp>
        <p:nvSpPr>
          <p:cNvPr id="4" name="Slide Number Placeholder 3"/>
          <p:cNvSpPr>
            <a:spLocks noGrp="1"/>
          </p:cNvSpPr>
          <p:nvPr>
            <p:ph type="sldNum" sz="quarter" idx="10"/>
          </p:nvPr>
        </p:nvSpPr>
        <p:spPr/>
        <p:txBody>
          <a:bodyPr/>
          <a:lstStyle/>
          <a:p>
            <a:fld id="{5CB3CF38-BC40-4C36-9309-C72726169775}" type="slidenum">
              <a:rPr lang="en-US" smtClean="0"/>
              <a:t>13</a:t>
            </a:fld>
            <a:endParaRPr lang="en-US"/>
          </a:p>
        </p:txBody>
      </p:sp>
    </p:spTree>
    <p:extLst>
      <p:ext uri="{BB962C8B-B14F-4D97-AF65-F5344CB8AC3E}">
        <p14:creationId xmlns:p14="http://schemas.microsoft.com/office/powerpoint/2010/main" val="24349160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defTabSz="933610" eaLnBrk="0" hangingPunct="0">
              <a:defRPr/>
            </a:pPr>
            <a:r>
              <a:rPr lang="en-US" dirty="0"/>
              <a:t>● Section 3.01 of the City Charter provides that Council can amend the Charter by ordinance (via home rule power) </a:t>
            </a:r>
            <a:r>
              <a:rPr lang="en-US" i="1" u="sng" dirty="0"/>
              <a:t>except</a:t>
            </a:r>
            <a:r>
              <a:rPr lang="en-US" dirty="0"/>
              <a:t> for the following subject matters:</a:t>
            </a:r>
          </a:p>
          <a:p>
            <a:pPr algn="just" eaLnBrk="0" hangingPunct="0"/>
            <a:r>
              <a:rPr lang="en-US" dirty="0"/>
              <a:t> </a:t>
            </a:r>
          </a:p>
          <a:p>
            <a:pPr marL="231023" indent="-231023" algn="just" eaLnBrk="0" hangingPunct="0">
              <a:buAutoNum type="arabicParenBoth"/>
            </a:pPr>
            <a:r>
              <a:rPr lang="en-US" dirty="0" smtClean="0"/>
              <a:t>Municipal </a:t>
            </a:r>
            <a:r>
              <a:rPr lang="en-US" dirty="0"/>
              <a:t>annexation of unincorporated territory, merger of municipalities and exercise of extraterritorial powers by municipalities</a:t>
            </a:r>
            <a:r>
              <a:rPr lang="en-US" dirty="0" smtClean="0"/>
              <a:t>;</a:t>
            </a:r>
          </a:p>
          <a:p>
            <a:pPr algn="just" eaLnBrk="0" hangingPunct="0"/>
            <a:endParaRPr lang="en-US" dirty="0"/>
          </a:p>
          <a:p>
            <a:pPr lvl="0" algn="just" eaLnBrk="0" hangingPunct="0"/>
            <a:r>
              <a:rPr lang="en-US" dirty="0"/>
              <a:t>(2) Any subject expressly prohibited by the Constitution</a:t>
            </a:r>
            <a:r>
              <a:rPr lang="en-US" dirty="0" smtClean="0"/>
              <a:t>;</a:t>
            </a:r>
          </a:p>
          <a:p>
            <a:pPr lvl="0" algn="just" eaLnBrk="0" hangingPunct="0"/>
            <a:endParaRPr lang="en-US" dirty="0"/>
          </a:p>
          <a:p>
            <a:pPr lvl="0" algn="just" eaLnBrk="0" hangingPunct="0"/>
            <a:r>
              <a:rPr lang="en-US" dirty="0"/>
              <a:t>(3) Any subject expressly preempted to state government by the Constitution or by general law; </a:t>
            </a:r>
            <a:r>
              <a:rPr lang="en-US" dirty="0" smtClean="0"/>
              <a:t>and</a:t>
            </a:r>
          </a:p>
          <a:p>
            <a:pPr lvl="0" algn="just" eaLnBrk="0" hangingPunct="0"/>
            <a:endParaRPr lang="en-US" dirty="0"/>
          </a:p>
          <a:p>
            <a:pPr lvl="0" algn="just" eaLnBrk="0" hangingPunct="0"/>
            <a:r>
              <a:rPr lang="en-US" dirty="0"/>
              <a:t>(4) Any subject affecting the power, rights, duties and abilities of Jacksonville Beach, Atlantic Beach and Neptune Beach, or the Town of Baldwin.</a:t>
            </a:r>
          </a:p>
          <a:p>
            <a:pPr algn="just" eaLnBrk="0" hangingPunct="0"/>
            <a:r>
              <a:rPr lang="en-US" dirty="0"/>
              <a:t> </a:t>
            </a:r>
          </a:p>
        </p:txBody>
      </p:sp>
      <p:sp>
        <p:nvSpPr>
          <p:cNvPr id="4" name="Slide Number Placeholder 3"/>
          <p:cNvSpPr>
            <a:spLocks noGrp="1"/>
          </p:cNvSpPr>
          <p:nvPr>
            <p:ph type="sldNum" sz="quarter" idx="10"/>
          </p:nvPr>
        </p:nvSpPr>
        <p:spPr/>
        <p:txBody>
          <a:bodyPr/>
          <a:lstStyle/>
          <a:p>
            <a:fld id="{5CB3CF38-BC40-4C36-9309-C72726169775}" type="slidenum">
              <a:rPr lang="en-US" smtClean="0"/>
              <a:t>14</a:t>
            </a:fld>
            <a:endParaRPr lang="en-US"/>
          </a:p>
        </p:txBody>
      </p:sp>
    </p:spTree>
    <p:extLst>
      <p:ext uri="{BB962C8B-B14F-4D97-AF65-F5344CB8AC3E}">
        <p14:creationId xmlns:p14="http://schemas.microsoft.com/office/powerpoint/2010/main" val="21082062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eaLnBrk="0" hangingPunct="0"/>
            <a:r>
              <a:rPr lang="en-US" dirty="0"/>
              <a:t>The second method of amendment provided by section 3.01 of the Charter is by ordinance approved by referendum as provided in Section 166.031, Florida Statutes. The types of Charter amendments contemplated by this method include legislation that affects:</a:t>
            </a:r>
          </a:p>
          <a:p>
            <a:pPr algn="just" eaLnBrk="0" hangingPunct="0"/>
            <a:r>
              <a:rPr lang="en-US" dirty="0"/>
              <a:t> </a:t>
            </a:r>
          </a:p>
          <a:p>
            <a:pPr lvl="0" algn="just" eaLnBrk="0" hangingPunct="0"/>
            <a:r>
              <a:rPr lang="en-US" dirty="0"/>
              <a:t>(1) The creation or existence of a municipality,</a:t>
            </a:r>
          </a:p>
          <a:p>
            <a:pPr algn="just" eaLnBrk="0" hangingPunct="0"/>
            <a:r>
              <a:rPr lang="en-US" dirty="0"/>
              <a:t> </a:t>
            </a:r>
          </a:p>
          <a:p>
            <a:pPr lvl="0" algn="just" eaLnBrk="0" hangingPunct="0"/>
            <a:r>
              <a:rPr lang="en-US" dirty="0"/>
              <a:t>(2) The terms and manner of elections of elected officials,</a:t>
            </a:r>
          </a:p>
          <a:p>
            <a:pPr algn="just" eaLnBrk="0" hangingPunct="0"/>
            <a:r>
              <a:rPr lang="en-US" dirty="0"/>
              <a:t> </a:t>
            </a:r>
          </a:p>
          <a:p>
            <a:pPr lvl="0" algn="just" eaLnBrk="0" hangingPunct="0"/>
            <a:r>
              <a:rPr lang="en-US" dirty="0"/>
              <a:t>(3) The distribution of powers among elected officials,</a:t>
            </a:r>
          </a:p>
          <a:p>
            <a:pPr algn="just" eaLnBrk="0" hangingPunct="0"/>
            <a:r>
              <a:rPr lang="en-US" dirty="0"/>
              <a:t> </a:t>
            </a:r>
          </a:p>
          <a:p>
            <a:pPr lvl="0" algn="just" eaLnBrk="0" hangingPunct="0"/>
            <a:r>
              <a:rPr lang="en-US" dirty="0"/>
              <a:t>(4) Matters involving Charter provisions relative to appointive boards,</a:t>
            </a:r>
          </a:p>
          <a:p>
            <a:pPr algn="just" eaLnBrk="0" hangingPunct="0"/>
            <a:r>
              <a:rPr lang="en-US" dirty="0"/>
              <a:t> </a:t>
            </a:r>
          </a:p>
          <a:p>
            <a:pPr lvl="0" algn="just" eaLnBrk="0" hangingPunct="0"/>
            <a:r>
              <a:rPr lang="en-US" dirty="0"/>
              <a:t>(5) Matters involving the Offices of General Counsel and Council Auditor,</a:t>
            </a:r>
          </a:p>
          <a:p>
            <a:pPr algn="just" eaLnBrk="0" hangingPunct="0"/>
            <a:r>
              <a:rPr lang="en-US" dirty="0"/>
              <a:t> </a:t>
            </a:r>
          </a:p>
          <a:p>
            <a:pPr lvl="0" algn="just" eaLnBrk="0" hangingPunct="0"/>
            <a:r>
              <a:rPr lang="en-US" dirty="0"/>
              <a:t>(6) The form of government, or</a:t>
            </a:r>
          </a:p>
          <a:p>
            <a:pPr lvl="0" algn="just" eaLnBrk="0" hangingPunct="0"/>
            <a:endParaRPr lang="en-US" dirty="0"/>
          </a:p>
          <a:p>
            <a:pPr lvl="0" algn="just" eaLnBrk="0" hangingPunct="0"/>
            <a:r>
              <a:rPr lang="en-US" dirty="0"/>
              <a:t>(7) Any matter affecting the rights of municipal employees.</a:t>
            </a:r>
          </a:p>
        </p:txBody>
      </p:sp>
      <p:sp>
        <p:nvSpPr>
          <p:cNvPr id="4" name="Slide Number Placeholder 3"/>
          <p:cNvSpPr>
            <a:spLocks noGrp="1"/>
          </p:cNvSpPr>
          <p:nvPr>
            <p:ph type="sldNum" sz="quarter" idx="10"/>
          </p:nvPr>
        </p:nvSpPr>
        <p:spPr/>
        <p:txBody>
          <a:bodyPr/>
          <a:lstStyle/>
          <a:p>
            <a:fld id="{5CB3CF38-BC40-4C36-9309-C72726169775}" type="slidenum">
              <a:rPr lang="en-US" smtClean="0"/>
              <a:t>15</a:t>
            </a:fld>
            <a:endParaRPr lang="en-US"/>
          </a:p>
        </p:txBody>
      </p:sp>
    </p:spTree>
    <p:extLst>
      <p:ext uri="{BB962C8B-B14F-4D97-AF65-F5344CB8AC3E}">
        <p14:creationId xmlns:p14="http://schemas.microsoft.com/office/powerpoint/2010/main" val="7373662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eaLnBrk="0" hangingPunct="0"/>
            <a:r>
              <a:rPr lang="en-US" dirty="0"/>
              <a:t>●The third method by which the Charter may be amended is the enactment of a special act by the State Legislature.</a:t>
            </a:r>
          </a:p>
          <a:p>
            <a:pPr algn="just" eaLnBrk="0" hangingPunct="0"/>
            <a:endParaRPr lang="en-US" dirty="0"/>
          </a:p>
          <a:p>
            <a:pPr algn="just" eaLnBrk="0" hangingPunct="0"/>
            <a:r>
              <a:rPr lang="en-US" dirty="0"/>
              <a:t>● Under the Jacksonville Consolidation Amendment in Article VIII, section 9 Florida Constitution (1885), as held over, the State Legislature retains jurisdiction to amend or extend the Charter without referendum. </a:t>
            </a:r>
          </a:p>
          <a:p>
            <a:pPr algn="just" eaLnBrk="0" hangingPunct="0"/>
            <a:endParaRPr lang="en-US" dirty="0"/>
          </a:p>
          <a:p>
            <a:pPr algn="just" eaLnBrk="0" hangingPunct="0"/>
            <a:r>
              <a:rPr lang="en-US" dirty="0"/>
              <a:t>● </a:t>
            </a:r>
            <a:r>
              <a:rPr lang="en-US" dirty="0" smtClean="0"/>
              <a:t>This retention </a:t>
            </a:r>
            <a:r>
              <a:rPr lang="en-US" dirty="0"/>
              <a:t>of authority allows the Legislature, by special act, to consider and enact amendments that cannot be enacted under home rule or which can be enacted by ordinance but which also require a  referendum to approve the ordinance. Typically, such elections are expensive. Use of the legislative amendment is less expensive and less complicated. </a:t>
            </a:r>
          </a:p>
          <a:p>
            <a:pPr algn="just" eaLnBrk="0" hangingPunct="0"/>
            <a:endParaRPr lang="en-US" dirty="0"/>
          </a:p>
          <a:p>
            <a:pPr algn="just" eaLnBrk="0" hangingPunct="0"/>
            <a:r>
              <a:rPr lang="en-US" dirty="0"/>
              <a:t>● Such legislative amendments take the form of special legislative acts known as “J-Bills” because they relate to the City of Jacksonville. J- Bills are drafted by interested persons, considered by the Council in the Rules Committee and before the Full Council, and are either approved or disapproved. They are then presented to the Duval County Legislative Delegation for approval and ultimate filing in the State Legislature. </a:t>
            </a:r>
          </a:p>
          <a:p>
            <a:pPr algn="just" eaLnBrk="0" hangingPunct="0"/>
            <a:endParaRPr lang="en-US" dirty="0"/>
          </a:p>
          <a:p>
            <a:pPr algn="just" eaLnBrk="0" hangingPunct="0"/>
            <a:r>
              <a:rPr lang="en-US" dirty="0"/>
              <a:t>●The Duval County Legislative Delegation can follow the recommendation of the City Council or it can ignore it and approve or disapprove J-Bills on its own.</a:t>
            </a:r>
          </a:p>
          <a:p>
            <a:pPr algn="just"/>
            <a:endParaRPr lang="en-US" dirty="0" smtClean="0"/>
          </a:p>
          <a:p>
            <a:pPr algn="just"/>
            <a:endParaRPr lang="en-US" dirty="0" smtClean="0"/>
          </a:p>
          <a:p>
            <a:endParaRPr lang="en-US" dirty="0"/>
          </a:p>
        </p:txBody>
      </p:sp>
      <p:sp>
        <p:nvSpPr>
          <p:cNvPr id="4" name="Slide Number Placeholder 3"/>
          <p:cNvSpPr>
            <a:spLocks noGrp="1"/>
          </p:cNvSpPr>
          <p:nvPr>
            <p:ph type="sldNum" sz="quarter" idx="10"/>
          </p:nvPr>
        </p:nvSpPr>
        <p:spPr/>
        <p:txBody>
          <a:bodyPr/>
          <a:lstStyle/>
          <a:p>
            <a:fld id="{5CB3CF38-BC40-4C36-9309-C72726169775}" type="slidenum">
              <a:rPr lang="en-US" smtClean="0"/>
              <a:t>16</a:t>
            </a:fld>
            <a:endParaRPr lang="en-US"/>
          </a:p>
        </p:txBody>
      </p:sp>
    </p:spTree>
    <p:extLst>
      <p:ext uri="{BB962C8B-B14F-4D97-AF65-F5344CB8AC3E}">
        <p14:creationId xmlns:p14="http://schemas.microsoft.com/office/powerpoint/2010/main" val="36556684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sz="1200" dirty="0">
                <a:solidFill>
                  <a:prstClr val="black"/>
                </a:solidFill>
              </a:rPr>
              <a:t>●</a:t>
            </a:r>
            <a:r>
              <a:rPr lang="en-US" sz="1200" dirty="0"/>
              <a:t> Charter Section 18.05 and Florida Statutes Section 106.03 prescribes the process where the 5 registered voters file an affidavit constituting the petitioner’s committee who is in turn responsible for creating a petition in proper form and other formalities. There are filing deadlines, as well as preliminary and final validation requirements that have to be adhered to including receipt of a certain amount of qualified voter signatures for the ballot measure </a:t>
            </a:r>
            <a:r>
              <a:rPr lang="en-US" sz="1200" dirty="0" err="1"/>
              <a:t>etc</a:t>
            </a:r>
            <a:r>
              <a:rPr lang="en-US" sz="1200" dirty="0"/>
              <a:t> (10% of the qualified voter signatures). </a:t>
            </a:r>
          </a:p>
          <a:p>
            <a:pPr algn="just"/>
            <a:endParaRPr lang="en-US" sz="1200" dirty="0"/>
          </a:p>
          <a:p>
            <a:pPr algn="just"/>
            <a:r>
              <a:rPr lang="en-US" sz="1200" dirty="0"/>
              <a:t>● Our office is involved with determining the legal sufficiency of the proposed petition’s form. </a:t>
            </a:r>
          </a:p>
        </p:txBody>
      </p:sp>
      <p:sp>
        <p:nvSpPr>
          <p:cNvPr id="4" name="Slide Number Placeholder 3"/>
          <p:cNvSpPr>
            <a:spLocks noGrp="1"/>
          </p:cNvSpPr>
          <p:nvPr>
            <p:ph type="sldNum" sz="quarter" idx="10"/>
          </p:nvPr>
        </p:nvSpPr>
        <p:spPr/>
        <p:txBody>
          <a:bodyPr/>
          <a:lstStyle/>
          <a:p>
            <a:fld id="{5CB3CF38-BC40-4C36-9309-C72726169775}" type="slidenum">
              <a:rPr lang="en-US" smtClean="0"/>
              <a:t>17</a:t>
            </a:fld>
            <a:endParaRPr lang="en-US"/>
          </a:p>
        </p:txBody>
      </p:sp>
    </p:spTree>
    <p:extLst>
      <p:ext uri="{BB962C8B-B14F-4D97-AF65-F5344CB8AC3E}">
        <p14:creationId xmlns:p14="http://schemas.microsoft.com/office/powerpoint/2010/main" val="33243279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GC-1286142</a:t>
            </a:r>
            <a:endParaRPr lang="en-US" dirty="0"/>
          </a:p>
        </p:txBody>
      </p:sp>
      <p:sp>
        <p:nvSpPr>
          <p:cNvPr id="4" name="Slide Number Placeholder 3"/>
          <p:cNvSpPr>
            <a:spLocks noGrp="1"/>
          </p:cNvSpPr>
          <p:nvPr>
            <p:ph type="sldNum" sz="quarter" idx="10"/>
          </p:nvPr>
        </p:nvSpPr>
        <p:spPr/>
        <p:txBody>
          <a:bodyPr/>
          <a:lstStyle/>
          <a:p>
            <a:fld id="{5CB3CF38-BC40-4C36-9309-C72726169775}" type="slidenum">
              <a:rPr lang="en-US" smtClean="0"/>
              <a:t>18</a:t>
            </a:fld>
            <a:endParaRPr lang="en-US"/>
          </a:p>
        </p:txBody>
      </p:sp>
    </p:spTree>
    <p:extLst>
      <p:ext uri="{BB962C8B-B14F-4D97-AF65-F5344CB8AC3E}">
        <p14:creationId xmlns:p14="http://schemas.microsoft.com/office/powerpoint/2010/main" val="33684543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defTabSz="924093"/>
            <a:r>
              <a:rPr lang="en-US" dirty="0">
                <a:solidFill>
                  <a:prstClr val="black"/>
                </a:solidFill>
              </a:rPr>
              <a:t>● Maria, played by Julie Andrews in the 1965 Oscar-winning classic, </a:t>
            </a:r>
            <a:r>
              <a:rPr lang="en-US" i="1" dirty="0">
                <a:solidFill>
                  <a:prstClr val="black"/>
                </a:solidFill>
              </a:rPr>
              <a:t>The Sound of Music</a:t>
            </a:r>
            <a:r>
              <a:rPr lang="en-US" dirty="0">
                <a:solidFill>
                  <a:prstClr val="black"/>
                </a:solidFill>
              </a:rPr>
              <a:t>, along with the Von Trapp kids.</a:t>
            </a:r>
          </a:p>
          <a:p>
            <a:pPr algn="just" defTabSz="924093"/>
            <a:endParaRPr lang="en-US" dirty="0">
              <a:solidFill>
                <a:prstClr val="black"/>
              </a:solidFill>
            </a:endParaRPr>
          </a:p>
          <a:p>
            <a:pPr algn="just"/>
            <a:r>
              <a:rPr lang="en-US" dirty="0" smtClean="0"/>
              <a:t>● The purpose of this program</a:t>
            </a:r>
            <a:r>
              <a:rPr lang="en-US" baseline="0" dirty="0" smtClean="0"/>
              <a:t> </a:t>
            </a:r>
            <a:r>
              <a:rPr lang="en-US" dirty="0" smtClean="0"/>
              <a:t>is</a:t>
            </a:r>
            <a:r>
              <a:rPr lang="en-US" baseline="0" dirty="0" smtClean="0"/>
              <a:t> to provide a broad overview of topics that will be before you at some point or another during your term and to equip you with the tools to issue-spot and maximize your knowledge-base of the Charter and City rules in order to carry out the items you were elected to pursue and decide.</a:t>
            </a:r>
          </a:p>
          <a:p>
            <a:pPr algn="just"/>
            <a:endParaRPr lang="en-US" baseline="0" dirty="0" smtClean="0"/>
          </a:p>
          <a:p>
            <a:pPr algn="just"/>
            <a:r>
              <a:rPr lang="en-US" dirty="0" smtClean="0"/>
              <a:t>● You</a:t>
            </a:r>
            <a:r>
              <a:rPr lang="en-US" baseline="0" dirty="0" smtClean="0"/>
              <a:t> will be wearing a couple of different hats when you decide matters as:</a:t>
            </a:r>
          </a:p>
          <a:p>
            <a:pPr algn="just"/>
            <a:endParaRPr lang="en-US" baseline="0" dirty="0" smtClean="0"/>
          </a:p>
          <a:p>
            <a:pPr algn="just"/>
            <a:r>
              <a:rPr lang="en-US" baseline="0" dirty="0" smtClean="0">
                <a:latin typeface="+mn-lt"/>
              </a:rPr>
              <a:t>→ legislator (</a:t>
            </a:r>
            <a:r>
              <a:rPr lang="en-US" baseline="0" dirty="0" smtClean="0"/>
              <a:t>policy-maker, </a:t>
            </a:r>
            <a:r>
              <a:rPr lang="en-US" baseline="0" dirty="0" smtClean="0"/>
              <a:t>rule-maker, </a:t>
            </a:r>
            <a:r>
              <a:rPr lang="en-US" baseline="0" dirty="0" smtClean="0"/>
              <a:t>budget/purse-string holder)</a:t>
            </a:r>
          </a:p>
          <a:p>
            <a:pPr algn="just"/>
            <a:endParaRPr lang="en-US" baseline="0" dirty="0" smtClean="0"/>
          </a:p>
          <a:p>
            <a:pPr algn="just" defTabSz="924093"/>
            <a:r>
              <a:rPr lang="en-US" baseline="0" dirty="0" smtClean="0">
                <a:latin typeface="+mn-lt"/>
              </a:rPr>
              <a:t>→ </a:t>
            </a:r>
            <a:r>
              <a:rPr lang="en-US" baseline="0" dirty="0" smtClean="0"/>
              <a:t>quasi-judicial officer</a:t>
            </a:r>
          </a:p>
          <a:p>
            <a:pPr algn="just" defTabSz="924093"/>
            <a:endParaRPr lang="en-US" dirty="0" smtClean="0"/>
          </a:p>
          <a:p>
            <a:pPr algn="just"/>
            <a:endParaRPr lang="en-US" baseline="0" dirty="0" smtClean="0"/>
          </a:p>
          <a:p>
            <a:pPr algn="just"/>
            <a:endParaRPr lang="en-US" dirty="0" smtClean="0"/>
          </a:p>
        </p:txBody>
      </p:sp>
      <p:sp>
        <p:nvSpPr>
          <p:cNvPr id="4" name="Slide Number Placeholder 3"/>
          <p:cNvSpPr>
            <a:spLocks noGrp="1"/>
          </p:cNvSpPr>
          <p:nvPr>
            <p:ph type="sldNum" sz="quarter" idx="10"/>
          </p:nvPr>
        </p:nvSpPr>
        <p:spPr/>
        <p:txBody>
          <a:bodyPr/>
          <a:lstStyle/>
          <a:p>
            <a:fld id="{5CB3CF38-BC40-4C36-9309-C72726169775}" type="slidenum">
              <a:rPr lang="en-US" smtClean="0"/>
              <a:t>2</a:t>
            </a:fld>
            <a:endParaRPr lang="en-US"/>
          </a:p>
        </p:txBody>
      </p:sp>
    </p:spTree>
    <p:extLst>
      <p:ext uri="{BB962C8B-B14F-4D97-AF65-F5344CB8AC3E}">
        <p14:creationId xmlns:p14="http://schemas.microsoft.com/office/powerpoint/2010/main" val="38993680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defTabSz="933610">
              <a:defRPr/>
            </a:pPr>
            <a:r>
              <a:rPr lang="en-US" dirty="0" smtClean="0">
                <a:latin typeface="Calibri"/>
              </a:rPr>
              <a:t>→ The Office consists of 43 attorneys and 26 staff, for a total</a:t>
            </a:r>
            <a:r>
              <a:rPr lang="en-US" baseline="0" dirty="0" smtClean="0">
                <a:latin typeface="Calibri"/>
              </a:rPr>
              <a:t> of 69 employees.</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5CB3CF38-BC40-4C36-9309-C72726169775}" type="slidenum">
              <a:rPr lang="en-US" smtClean="0"/>
              <a:t>3</a:t>
            </a:fld>
            <a:endParaRPr lang="en-US"/>
          </a:p>
        </p:txBody>
      </p:sp>
    </p:spTree>
    <p:extLst>
      <p:ext uri="{BB962C8B-B14F-4D97-AF65-F5344CB8AC3E}">
        <p14:creationId xmlns:p14="http://schemas.microsoft.com/office/powerpoint/2010/main" val="1072872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smtClean="0">
                <a:latin typeface="Calibri"/>
              </a:rPr>
              <a:t>→ OGC represents</a:t>
            </a:r>
            <a:r>
              <a:rPr lang="en-US" baseline="0" dirty="0" smtClean="0">
                <a:latin typeface="Calibri"/>
              </a:rPr>
              <a:t> </a:t>
            </a:r>
            <a:r>
              <a:rPr lang="en-US" dirty="0" smtClean="0"/>
              <a:t>32 elected officials includes the Mayor, 19 Council</a:t>
            </a:r>
            <a:r>
              <a:rPr lang="en-US" baseline="0" dirty="0" smtClean="0"/>
              <a:t> Members, 7 School Board Members, and 5 Constitutional Officers including the Sheriff, Tax Collector, Clerk of the Courts, Property Appraiser, and Supervisor of Elections.</a:t>
            </a:r>
          </a:p>
          <a:p>
            <a:pPr algn="just"/>
            <a:endParaRPr lang="en-US" baseline="0" dirty="0" smtClean="0"/>
          </a:p>
          <a:p>
            <a:pPr algn="just"/>
            <a:r>
              <a:rPr lang="en-US" baseline="0" dirty="0" smtClean="0">
                <a:latin typeface="Calibri"/>
              </a:rPr>
              <a:t>→ OGC represents the independent authorities including the JEA, JAA, JPA, JHA, JTA &amp; PFPF.</a:t>
            </a:r>
          </a:p>
          <a:p>
            <a:pPr algn="just"/>
            <a:endParaRPr lang="en-US" baseline="0" dirty="0" smtClean="0">
              <a:latin typeface="Calibri"/>
            </a:endParaRPr>
          </a:p>
          <a:p>
            <a:pPr algn="just"/>
            <a:r>
              <a:rPr lang="en-US" baseline="0" dirty="0" smtClean="0">
                <a:latin typeface="Calibri"/>
              </a:rPr>
              <a:t>→ A variety of clients which makes the job that much more interesting.</a:t>
            </a:r>
            <a:endParaRPr lang="en-US" dirty="0"/>
          </a:p>
        </p:txBody>
      </p:sp>
      <p:sp>
        <p:nvSpPr>
          <p:cNvPr id="4" name="Slide Number Placeholder 3"/>
          <p:cNvSpPr>
            <a:spLocks noGrp="1"/>
          </p:cNvSpPr>
          <p:nvPr>
            <p:ph type="sldNum" sz="quarter" idx="10"/>
          </p:nvPr>
        </p:nvSpPr>
        <p:spPr/>
        <p:txBody>
          <a:bodyPr/>
          <a:lstStyle/>
          <a:p>
            <a:fld id="{5CB3CF38-BC40-4C36-9309-C72726169775}" type="slidenum">
              <a:rPr lang="en-US" smtClean="0"/>
              <a:t>4</a:t>
            </a:fld>
            <a:endParaRPr lang="en-US"/>
          </a:p>
        </p:txBody>
      </p:sp>
    </p:spTree>
    <p:extLst>
      <p:ext uri="{BB962C8B-B14F-4D97-AF65-F5344CB8AC3E}">
        <p14:creationId xmlns:p14="http://schemas.microsoft.com/office/powerpoint/2010/main" val="25242509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smtClean="0">
                <a:latin typeface="Calibri"/>
              </a:rPr>
              <a:t>→ </a:t>
            </a:r>
            <a:r>
              <a:rPr lang="en-US" dirty="0" smtClean="0"/>
              <a:t>The GC is the ultimate resolver</a:t>
            </a:r>
            <a:r>
              <a:rPr lang="en-US" baseline="0" dirty="0" smtClean="0"/>
              <a:t> of City related disputes.</a:t>
            </a:r>
          </a:p>
          <a:p>
            <a:pPr algn="just"/>
            <a:endParaRPr lang="en-US" baseline="0" dirty="0" smtClean="0"/>
          </a:p>
          <a:p>
            <a:pPr algn="just"/>
            <a:r>
              <a:rPr lang="en-US" baseline="0" dirty="0" smtClean="0">
                <a:latin typeface="Calibri"/>
                <a:cs typeface="Calibri"/>
              </a:rPr>
              <a:t>→ OGC was born of the idea of </a:t>
            </a:r>
            <a:r>
              <a:rPr lang="en-US" i="1" baseline="0" dirty="0" smtClean="0">
                <a:latin typeface="Calibri"/>
                <a:cs typeface="Calibri"/>
              </a:rPr>
              <a:t>central legal services </a:t>
            </a:r>
            <a:r>
              <a:rPr lang="en-US" baseline="0" dirty="0" smtClean="0">
                <a:latin typeface="Calibri"/>
                <a:cs typeface="Calibri"/>
              </a:rPr>
              <a:t>that operates as the connective legal nucleus for all City-wide activity.</a:t>
            </a:r>
            <a:endParaRPr lang="en-US" baseline="0" dirty="0" smtClean="0"/>
          </a:p>
          <a:p>
            <a:pPr algn="just"/>
            <a:endParaRPr lang="en-US" baseline="0" dirty="0" smtClean="0"/>
          </a:p>
          <a:p>
            <a:pPr algn="just"/>
            <a:r>
              <a:rPr lang="en-US" dirty="0" smtClean="0">
                <a:latin typeface="+mn-lt"/>
              </a:rPr>
              <a:t>→ </a:t>
            </a:r>
            <a:r>
              <a:rPr lang="en-US" dirty="0" smtClean="0"/>
              <a:t>Section 7.02, City Charter highlights this notion:</a:t>
            </a:r>
            <a:r>
              <a:rPr lang="en-US" baseline="0" dirty="0" smtClean="0"/>
              <a:t> </a:t>
            </a:r>
            <a:r>
              <a:rPr lang="en-US" dirty="0" smtClean="0"/>
              <a:t>Any legal opinion rendered by the general counsel shall constitute </a:t>
            </a:r>
            <a:r>
              <a:rPr lang="en-US" b="0" i="0" dirty="0" smtClean="0"/>
              <a:t>the </a:t>
            </a:r>
            <a:r>
              <a:rPr lang="en-US" b="0" i="1" dirty="0" smtClean="0"/>
              <a:t>final authority </a:t>
            </a:r>
            <a:r>
              <a:rPr lang="en-US" b="0" i="0" dirty="0" smtClean="0"/>
              <a:t>for </a:t>
            </a:r>
            <a:r>
              <a:rPr lang="en-US" dirty="0" smtClean="0"/>
              <a:t>the resolution or interpretation of any legal issue </a:t>
            </a:r>
            <a:r>
              <a:rPr lang="en-US" i="1" dirty="0" smtClean="0"/>
              <a:t>relative to the entire consolidated government </a:t>
            </a:r>
            <a:r>
              <a:rPr lang="en-US" dirty="0" smtClean="0"/>
              <a:t>and </a:t>
            </a:r>
            <a:r>
              <a:rPr lang="en-US" b="0" i="1" dirty="0" smtClean="0"/>
              <a:t>shall be considered valid and binding </a:t>
            </a:r>
            <a:r>
              <a:rPr lang="en-US" dirty="0" smtClean="0"/>
              <a:t>. . . unless . . . overruled . . . by a court . . . or an opinion of the Attorney General of the State of Florida dealing with a matter of solely state law.</a:t>
            </a:r>
          </a:p>
          <a:p>
            <a:endParaRPr lang="en-US" dirty="0"/>
          </a:p>
        </p:txBody>
      </p:sp>
      <p:sp>
        <p:nvSpPr>
          <p:cNvPr id="4" name="Slide Number Placeholder 3"/>
          <p:cNvSpPr>
            <a:spLocks noGrp="1"/>
          </p:cNvSpPr>
          <p:nvPr>
            <p:ph type="sldNum" sz="quarter" idx="10"/>
          </p:nvPr>
        </p:nvSpPr>
        <p:spPr/>
        <p:txBody>
          <a:bodyPr/>
          <a:lstStyle/>
          <a:p>
            <a:fld id="{5CB3CF38-BC40-4C36-9309-C72726169775}" type="slidenum">
              <a:rPr lang="en-US" smtClean="0"/>
              <a:t>5</a:t>
            </a:fld>
            <a:endParaRPr lang="en-US"/>
          </a:p>
        </p:txBody>
      </p:sp>
    </p:spTree>
    <p:extLst>
      <p:ext uri="{BB962C8B-B14F-4D97-AF65-F5344CB8AC3E}">
        <p14:creationId xmlns:p14="http://schemas.microsoft.com/office/powerpoint/2010/main" val="2097832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eaLnBrk="0" hangingPunct="0"/>
            <a:r>
              <a:rPr lang="en-US" dirty="0" smtClean="0"/>
              <a:t>● City:</a:t>
            </a:r>
          </a:p>
          <a:p>
            <a:pPr algn="just" eaLnBrk="0" hangingPunct="0"/>
            <a:endParaRPr lang="en-US" dirty="0" smtClean="0"/>
          </a:p>
          <a:p>
            <a:pPr algn="just" eaLnBrk="0" hangingPunct="0"/>
            <a:r>
              <a:rPr lang="en-US" dirty="0" smtClean="0">
                <a:latin typeface="Calibri"/>
              </a:rPr>
              <a:t>→</a:t>
            </a:r>
            <a:r>
              <a:rPr lang="en-US" dirty="0" smtClean="0"/>
              <a:t>9-member City Council, and </a:t>
            </a:r>
          </a:p>
          <a:p>
            <a:pPr algn="just" eaLnBrk="0" hangingPunct="0"/>
            <a:r>
              <a:rPr lang="en-US" dirty="0" smtClean="0">
                <a:latin typeface="Calibri"/>
              </a:rPr>
              <a:t>→</a:t>
            </a:r>
            <a:r>
              <a:rPr lang="en-US" dirty="0" smtClean="0"/>
              <a:t>5-member City Commission consisting of the Mayor and the heads of the various City departments. </a:t>
            </a:r>
            <a:endParaRPr lang="en-US" dirty="0" smtClean="0">
              <a:latin typeface="+mn-lt"/>
              <a:cs typeface="Calibri"/>
            </a:endParaRPr>
          </a:p>
          <a:p>
            <a:pPr algn="just" eaLnBrk="0" hangingPunct="0"/>
            <a:r>
              <a:rPr lang="en-US" dirty="0" smtClean="0"/>
              <a:t> </a:t>
            </a:r>
          </a:p>
          <a:p>
            <a:pPr algn="just" eaLnBrk="0" hangingPunct="0"/>
            <a:r>
              <a:rPr lang="en-US" dirty="0" smtClean="0"/>
              <a:t>● Duval County:</a:t>
            </a:r>
          </a:p>
          <a:p>
            <a:pPr algn="just" eaLnBrk="0" hangingPunct="0"/>
            <a:endParaRPr lang="en-US" dirty="0" smtClean="0"/>
          </a:p>
          <a:p>
            <a:pPr algn="just" eaLnBrk="0" hangingPunct="0"/>
            <a:r>
              <a:rPr lang="en-US" dirty="0" smtClean="0">
                <a:latin typeface="Calibri"/>
              </a:rPr>
              <a:t>→</a:t>
            </a:r>
            <a:r>
              <a:rPr lang="en-US" dirty="0" smtClean="0"/>
              <a:t>5-member County Commission</a:t>
            </a:r>
          </a:p>
          <a:p>
            <a:pPr algn="just" eaLnBrk="0" hangingPunct="0"/>
            <a:r>
              <a:rPr lang="en-US" dirty="0" smtClean="0">
                <a:latin typeface="Calibri"/>
              </a:rPr>
              <a:t>→</a:t>
            </a:r>
            <a:r>
              <a:rPr lang="en-US" dirty="0" smtClean="0"/>
              <a:t>5-member budget commission</a:t>
            </a:r>
          </a:p>
          <a:p>
            <a:pPr algn="just" eaLnBrk="0" hangingPunct="0"/>
            <a:r>
              <a:rPr lang="en-US" dirty="0" smtClean="0">
                <a:latin typeface="Calibri"/>
              </a:rPr>
              <a:t>→</a:t>
            </a:r>
            <a:r>
              <a:rPr lang="en-US" dirty="0" smtClean="0"/>
              <a:t>5 elected constitutional officers</a:t>
            </a:r>
          </a:p>
          <a:p>
            <a:pPr algn="just" eaLnBrk="0" hangingPunct="0"/>
            <a:endParaRPr lang="en-US" dirty="0" smtClean="0"/>
          </a:p>
          <a:p>
            <a:pPr algn="just" defTabSz="933610">
              <a:defRPr/>
            </a:pPr>
            <a:r>
              <a:rPr lang="en-US" dirty="0" smtClean="0"/>
              <a:t>● Because of this dual structure, the two governments frequently duplicated governmental services</a:t>
            </a:r>
          </a:p>
          <a:p>
            <a:pPr algn="just"/>
            <a:endParaRPr lang="en-US" dirty="0"/>
          </a:p>
        </p:txBody>
      </p:sp>
      <p:sp>
        <p:nvSpPr>
          <p:cNvPr id="4" name="Slide Number Placeholder 3"/>
          <p:cNvSpPr>
            <a:spLocks noGrp="1"/>
          </p:cNvSpPr>
          <p:nvPr>
            <p:ph type="sldNum" sz="quarter" idx="10"/>
          </p:nvPr>
        </p:nvSpPr>
        <p:spPr/>
        <p:txBody>
          <a:bodyPr/>
          <a:lstStyle/>
          <a:p>
            <a:fld id="{5CB3CF38-BC40-4C36-9309-C72726169775}" type="slidenum">
              <a:rPr lang="en-US" smtClean="0"/>
              <a:t>6</a:t>
            </a:fld>
            <a:endParaRPr lang="en-US"/>
          </a:p>
        </p:txBody>
      </p:sp>
    </p:spTree>
    <p:extLst>
      <p:ext uri="{BB962C8B-B14F-4D97-AF65-F5344CB8AC3E}">
        <p14:creationId xmlns:p14="http://schemas.microsoft.com/office/powerpoint/2010/main" val="42280519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eaLnBrk="0" hangingPunct="0"/>
            <a:r>
              <a:rPr lang="en-US" dirty="0"/>
              <a:t>In addition to the duplicated governmental systems, several other factors played into the initiation of the consolidation debate. Among these factors were: </a:t>
            </a:r>
            <a:endParaRPr lang="en-US" dirty="0" smtClean="0"/>
          </a:p>
          <a:p>
            <a:pPr algn="just" eaLnBrk="0" hangingPunct="0"/>
            <a:endParaRPr lang="en-US" dirty="0"/>
          </a:p>
          <a:p>
            <a:pPr algn="just" eaLnBrk="0" hangingPunct="0"/>
            <a:r>
              <a:rPr lang="en-US" dirty="0"/>
              <a:t>● the lack of storage and treatment for the county and city </a:t>
            </a:r>
            <a:r>
              <a:rPr lang="en-US" dirty="0" smtClean="0"/>
              <a:t>sewage</a:t>
            </a:r>
          </a:p>
          <a:p>
            <a:pPr algn="just" eaLnBrk="0" hangingPunct="0"/>
            <a:endParaRPr lang="en-US" dirty="0"/>
          </a:p>
          <a:p>
            <a:pPr algn="just" eaLnBrk="0" hangingPunct="0"/>
            <a:r>
              <a:rPr lang="en-US" dirty="0"/>
              <a:t>● 75-80 percent of the sewage was ultimately dumped into the St. John's </a:t>
            </a:r>
            <a:r>
              <a:rPr lang="en-US" dirty="0" smtClean="0"/>
              <a:t>River</a:t>
            </a:r>
          </a:p>
          <a:p>
            <a:pPr algn="just" eaLnBrk="0" hangingPunct="0"/>
            <a:endParaRPr lang="en-US" dirty="0"/>
          </a:p>
          <a:p>
            <a:pPr algn="just" eaLnBrk="0" hangingPunct="0"/>
            <a:r>
              <a:rPr lang="en-US" dirty="0"/>
              <a:t>● State officials had found that the county property appraiser had failed to adequately </a:t>
            </a:r>
            <a:r>
              <a:rPr lang="en-US" dirty="0" smtClean="0"/>
              <a:t>assess </a:t>
            </a:r>
            <a:r>
              <a:rPr lang="en-US" dirty="0"/>
              <a:t>property values which affected the funding of Duval County </a:t>
            </a:r>
            <a:r>
              <a:rPr lang="en-US" dirty="0" smtClean="0"/>
              <a:t>schools</a:t>
            </a:r>
          </a:p>
          <a:p>
            <a:pPr algn="just" eaLnBrk="0" hangingPunct="0"/>
            <a:endParaRPr lang="en-US" dirty="0"/>
          </a:p>
          <a:p>
            <a:pPr algn="just" eaLnBrk="0" hangingPunct="0"/>
            <a:r>
              <a:rPr lang="en-US" dirty="0"/>
              <a:t>● By 1964, the Southern Association of Colleges and Schools disaccredited the County's 15 high schools due to poor facilities </a:t>
            </a:r>
            <a:r>
              <a:rPr lang="en-US" dirty="0" smtClean="0"/>
              <a:t>funding</a:t>
            </a:r>
          </a:p>
          <a:p>
            <a:pPr algn="just" eaLnBrk="0" hangingPunct="0"/>
            <a:endParaRPr lang="en-US" dirty="0"/>
          </a:p>
          <a:p>
            <a:pPr algn="just" eaLnBrk="0" hangingPunct="0"/>
            <a:r>
              <a:rPr lang="en-US" dirty="0"/>
              <a:t>● Finally, in addition to all these factors, were allegations of malfeasance on the part of several public officials, whom, after the consolidation movement was in full swing, were ultimately indicted by a county grand </a:t>
            </a:r>
            <a:r>
              <a:rPr lang="en-US" dirty="0" smtClean="0"/>
              <a:t>jury</a:t>
            </a:r>
            <a:endParaRPr lang="en-US" dirty="0"/>
          </a:p>
          <a:p>
            <a:pPr algn="just" eaLnBrk="0" hangingPunct="0"/>
            <a:r>
              <a:rPr lang="en-US" dirty="0"/>
              <a:t> </a:t>
            </a:r>
          </a:p>
          <a:p>
            <a:pPr algn="just"/>
            <a:endParaRPr lang="en-US" dirty="0"/>
          </a:p>
        </p:txBody>
      </p:sp>
      <p:sp>
        <p:nvSpPr>
          <p:cNvPr id="4" name="Slide Number Placeholder 3"/>
          <p:cNvSpPr>
            <a:spLocks noGrp="1"/>
          </p:cNvSpPr>
          <p:nvPr>
            <p:ph type="sldNum" sz="quarter" idx="10"/>
          </p:nvPr>
        </p:nvSpPr>
        <p:spPr/>
        <p:txBody>
          <a:bodyPr/>
          <a:lstStyle/>
          <a:p>
            <a:fld id="{5CB3CF38-BC40-4C36-9309-C72726169775}" type="slidenum">
              <a:rPr lang="en-US" smtClean="0"/>
              <a:t>7</a:t>
            </a:fld>
            <a:endParaRPr lang="en-US"/>
          </a:p>
        </p:txBody>
      </p:sp>
    </p:spTree>
    <p:extLst>
      <p:ext uri="{BB962C8B-B14F-4D97-AF65-F5344CB8AC3E}">
        <p14:creationId xmlns:p14="http://schemas.microsoft.com/office/powerpoint/2010/main" val="38356418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defTabSz="933610">
              <a:defRPr/>
            </a:pPr>
            <a:r>
              <a:rPr lang="en-US" dirty="0"/>
              <a:t>● In January 1965, a group of Jacksonville business and civic leaders met and produced the "Yates Manifesto," asking the County's legislative delegation to authorize the citizens of Duval County to vote on the consolidation of Duval County with the City of Jacksonville (pursuant to Article VIII, section 9 of the Florida Constitution (1885)). </a:t>
            </a:r>
          </a:p>
          <a:p>
            <a:pPr algn="just" defTabSz="933610">
              <a:defRPr/>
            </a:pPr>
            <a:endParaRPr lang="en-US" dirty="0"/>
          </a:p>
          <a:p>
            <a:pPr algn="just" defTabSz="933610">
              <a:defRPr/>
            </a:pPr>
            <a:r>
              <a:rPr lang="en-US" dirty="0"/>
              <a:t>● In April of 1965, the Florida Legislature approved a Local Government Study Commission which, in 1966, produced a report titled “Blueprint for Improvement.” This report contained a recommendation to consolidate the county and the city and devised a framework which, after some deliberation, became the foundation for the City of Jacksonville’s Municipal Charter. </a:t>
            </a:r>
          </a:p>
          <a:p>
            <a:pPr algn="just" defTabSz="933610">
              <a:defRPr/>
            </a:pPr>
            <a:endParaRPr lang="en-US" dirty="0"/>
          </a:p>
          <a:p>
            <a:pPr algn="just" defTabSz="933610">
              <a:defRPr/>
            </a:pPr>
            <a:r>
              <a:rPr lang="en-US" dirty="0"/>
              <a:t>●The Florida Legislature approved this bill and the framework and scheduled a referendum. On </a:t>
            </a:r>
            <a:r>
              <a:rPr lang="en-US" b="1" dirty="0"/>
              <a:t>August 8, 1967</a:t>
            </a:r>
            <a:r>
              <a:rPr lang="en-US" dirty="0"/>
              <a:t>, the electorate of Jacksonville and Duval County voted in favor of consolidation and the Consolidated City of Jacksonville officially began operating on </a:t>
            </a:r>
            <a:r>
              <a:rPr lang="en-US" b="1" dirty="0"/>
              <a:t>October 1, 1968.</a:t>
            </a:r>
          </a:p>
          <a:p>
            <a:pPr algn="just" defTabSz="933610">
              <a:defRPr/>
            </a:pPr>
            <a:endParaRPr lang="en-US" dirty="0"/>
          </a:p>
          <a:p>
            <a:pPr algn="just" defTabSz="933610">
              <a:defRPr/>
            </a:pPr>
            <a:r>
              <a:rPr lang="en-US" dirty="0"/>
              <a:t>● As a side note: as of February 2012 there were </a:t>
            </a:r>
            <a:r>
              <a:rPr lang="en-US" b="1" dirty="0"/>
              <a:t>3,069 counties </a:t>
            </a:r>
            <a:r>
              <a:rPr lang="en-US" dirty="0"/>
              <a:t>in the United States, of which </a:t>
            </a:r>
            <a:r>
              <a:rPr lang="en-US" b="1" dirty="0"/>
              <a:t>40 </a:t>
            </a:r>
            <a:r>
              <a:rPr lang="en-US" dirty="0"/>
              <a:t>were consolidated. In Florida there are only 2, and Jacksonville is the only true one because </a:t>
            </a:r>
            <a:r>
              <a:rPr lang="en-US" dirty="0" smtClean="0"/>
              <a:t>Miami-Dade </a:t>
            </a:r>
            <a:r>
              <a:rPr lang="en-US" dirty="0"/>
              <a:t>still retained its County Government</a:t>
            </a:r>
            <a:r>
              <a:rPr lang="en-US" dirty="0" smtClean="0"/>
              <a:t>. </a:t>
            </a:r>
          </a:p>
          <a:p>
            <a:pPr algn="just" defTabSz="933610">
              <a:defRPr/>
            </a:pPr>
            <a:endParaRPr lang="en-US" dirty="0" smtClean="0"/>
          </a:p>
          <a:p>
            <a:pPr algn="just" defTabSz="933610">
              <a:defRPr/>
            </a:pPr>
            <a:r>
              <a:rPr lang="en-US" dirty="0" smtClean="0"/>
              <a:t>●</a:t>
            </a:r>
            <a:r>
              <a:rPr lang="en-US" baseline="0" dirty="0" smtClean="0"/>
              <a:t> </a:t>
            </a:r>
            <a:r>
              <a:rPr lang="en-US" dirty="0" smtClean="0"/>
              <a:t>Today there are 3,142 counties and county-equivalents (like </a:t>
            </a:r>
            <a:r>
              <a:rPr lang="en-US" dirty="0" err="1" smtClean="0"/>
              <a:t>burroughs</a:t>
            </a:r>
            <a:r>
              <a:rPr lang="en-US" dirty="0" smtClean="0"/>
              <a:t>,</a:t>
            </a:r>
            <a:r>
              <a:rPr lang="en-US" baseline="0" dirty="0" smtClean="0"/>
              <a:t> districts or territories).</a:t>
            </a:r>
          </a:p>
          <a:p>
            <a:pPr algn="just" defTabSz="933610">
              <a:defRPr/>
            </a:pPr>
            <a:endParaRPr lang="en-US" baseline="0" dirty="0" smtClean="0"/>
          </a:p>
          <a:p>
            <a:pPr algn="just" defTabSz="933610">
              <a:defRPr/>
            </a:pPr>
            <a:r>
              <a:rPr lang="en-US" dirty="0" smtClean="0"/>
              <a:t>● Over the last 40 years, nearly 100 referenda and initiatives have proposed city-county consolidations, but voters have rejected three-fourths of them. Multiple attempts at consolidation are typically necessary. </a:t>
            </a:r>
            <a:endParaRPr lang="en-US" dirty="0"/>
          </a:p>
          <a:p>
            <a:endParaRPr lang="en-US" dirty="0"/>
          </a:p>
        </p:txBody>
      </p:sp>
      <p:sp>
        <p:nvSpPr>
          <p:cNvPr id="4" name="Slide Number Placeholder 3"/>
          <p:cNvSpPr>
            <a:spLocks noGrp="1"/>
          </p:cNvSpPr>
          <p:nvPr>
            <p:ph type="sldNum" sz="quarter" idx="10"/>
          </p:nvPr>
        </p:nvSpPr>
        <p:spPr/>
        <p:txBody>
          <a:bodyPr/>
          <a:lstStyle/>
          <a:p>
            <a:fld id="{5CB3CF38-BC40-4C36-9309-C72726169775}" type="slidenum">
              <a:rPr lang="en-US" smtClean="0"/>
              <a:t>8</a:t>
            </a:fld>
            <a:endParaRPr lang="en-US"/>
          </a:p>
        </p:txBody>
      </p:sp>
    </p:spTree>
    <p:extLst>
      <p:ext uri="{BB962C8B-B14F-4D97-AF65-F5344CB8AC3E}">
        <p14:creationId xmlns:p14="http://schemas.microsoft.com/office/powerpoint/2010/main" val="14366524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smtClean="0"/>
              <a:t>●In addition to </a:t>
            </a:r>
            <a:r>
              <a:rPr lang="en-US" b="1" i="1" dirty="0" smtClean="0"/>
              <a:t>Federal</a:t>
            </a:r>
            <a:r>
              <a:rPr lang="en-US" b="1" i="1" baseline="0" dirty="0" smtClean="0"/>
              <a:t> Law</a:t>
            </a:r>
            <a:r>
              <a:rPr lang="en-US" baseline="0" dirty="0" smtClean="0"/>
              <a:t> </a:t>
            </a:r>
            <a:r>
              <a:rPr lang="en-US" dirty="0" smtClean="0"/>
              <a:t>and </a:t>
            </a:r>
            <a:r>
              <a:rPr lang="en-US" b="1" i="1" dirty="0" smtClean="0"/>
              <a:t>State Law</a:t>
            </a:r>
            <a:r>
              <a:rPr lang="en-US" dirty="0" smtClean="0"/>
              <a:t>, the City of Jacksonville is guided by two sources of local law: the </a:t>
            </a:r>
            <a:r>
              <a:rPr lang="en-US" b="1" i="1" dirty="0" smtClean="0"/>
              <a:t>Charter</a:t>
            </a:r>
            <a:r>
              <a:rPr lang="en-US" dirty="0" smtClean="0"/>
              <a:t> and the </a:t>
            </a:r>
            <a:r>
              <a:rPr lang="en-US" b="1" i="1" dirty="0" smtClean="0"/>
              <a:t>Ordinance Code</a:t>
            </a:r>
            <a:r>
              <a:rPr lang="en-US" dirty="0" smtClean="0"/>
              <a:t>. </a:t>
            </a:r>
          </a:p>
          <a:p>
            <a:pPr algn="just"/>
            <a:endParaRPr lang="en-US" dirty="0" smtClean="0"/>
          </a:p>
          <a:p>
            <a:pPr algn="just"/>
            <a:r>
              <a:rPr lang="en-US" dirty="0" smtClean="0"/>
              <a:t>●The Charter contains the general organic principles by which the City must function, including the City's foundation and general framework. </a:t>
            </a:r>
          </a:p>
          <a:p>
            <a:pPr algn="just"/>
            <a:endParaRPr lang="en-US" dirty="0" smtClean="0"/>
          </a:p>
          <a:p>
            <a:pPr algn="just"/>
            <a:r>
              <a:rPr lang="en-US" dirty="0" smtClean="0"/>
              <a:t>●The City's Ordinance Code, on the other hand, contains the official laws of the City</a:t>
            </a:r>
            <a:r>
              <a:rPr lang="en-US" baseline="0" dirty="0" smtClean="0"/>
              <a:t> </a:t>
            </a:r>
            <a:r>
              <a:rPr lang="en-US" dirty="0" smtClean="0"/>
              <a:t>which provide the enabling mechanisms to carry out the general principles.</a:t>
            </a:r>
          </a:p>
          <a:p>
            <a:endParaRPr lang="en-US" dirty="0"/>
          </a:p>
        </p:txBody>
      </p:sp>
      <p:sp>
        <p:nvSpPr>
          <p:cNvPr id="4" name="Slide Number Placeholder 3"/>
          <p:cNvSpPr>
            <a:spLocks noGrp="1"/>
          </p:cNvSpPr>
          <p:nvPr>
            <p:ph type="sldNum" sz="quarter" idx="10"/>
          </p:nvPr>
        </p:nvSpPr>
        <p:spPr/>
        <p:txBody>
          <a:bodyPr/>
          <a:lstStyle/>
          <a:p>
            <a:fld id="{5CB3CF38-BC40-4C36-9309-C72726169775}" type="slidenum">
              <a:rPr lang="en-US" smtClean="0"/>
              <a:t>9</a:t>
            </a:fld>
            <a:endParaRPr lang="en-US"/>
          </a:p>
        </p:txBody>
      </p:sp>
    </p:spTree>
    <p:extLst>
      <p:ext uri="{BB962C8B-B14F-4D97-AF65-F5344CB8AC3E}">
        <p14:creationId xmlns:p14="http://schemas.microsoft.com/office/powerpoint/2010/main" val="25661590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9C31FDA3-1F97-457A-9033-A6645A6816E2}" type="datetimeFigureOut">
              <a:rPr lang="en-US" smtClean="0"/>
              <a:t>6/4/2019</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C59B2865-CC06-40E6-84FC-0E3CC50853AB}" type="slidenum">
              <a:rPr lang="en-US" smtClean="0"/>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C31FDA3-1F97-457A-9033-A6645A6816E2}" type="datetimeFigureOut">
              <a:rPr lang="en-US" smtClean="0"/>
              <a:t>6/4/2019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9B2865-CC06-40E6-84FC-0E3CC50853AB}"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C59B2865-CC06-40E6-84FC-0E3CC50853AB}" type="slidenum">
              <a:rPr lang="en-US" smtClean="0"/>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C31FDA3-1F97-457A-9033-A6645A6816E2}" type="datetimeFigureOut">
              <a:rPr lang="en-US" smtClean="0"/>
              <a:t>6/4/2019</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9C31FDA3-1F97-457A-9033-A6645A6816E2}" type="datetimeFigureOut">
              <a:rPr lang="en-US" smtClean="0"/>
              <a:t>6/4/2019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C59B2865-CC06-40E6-84FC-0E3CC50853AB}" type="slidenum">
              <a:rPr lang="en-US" smtClean="0"/>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9C31FDA3-1F97-457A-9033-A6645A6816E2}" type="datetimeFigureOut">
              <a:rPr lang="en-US" smtClean="0"/>
              <a:t>6/4/2019</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C59B2865-CC06-40E6-84FC-0E3CC50853AB}" type="slidenum">
              <a:rPr lang="en-US" smtClean="0"/>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9C31FDA3-1F97-457A-9033-A6645A6816E2}" type="datetimeFigureOut">
              <a:rPr lang="en-US" smtClean="0"/>
              <a:t>6/4/2019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9B2865-CC06-40E6-84FC-0E3CC50853AB}" type="slidenum">
              <a:rPr lang="en-US" smtClean="0"/>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9C31FDA3-1F97-457A-9033-A6645A6816E2}" type="datetimeFigureOut">
              <a:rPr lang="en-US" smtClean="0"/>
              <a:t>6/4/2019</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C59B2865-CC06-40E6-84FC-0E3CC50853AB}" type="slidenum">
              <a:rPr lang="en-US" smtClean="0"/>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9C31FDA3-1F97-457A-9033-A6645A6816E2}" type="datetimeFigureOut">
              <a:rPr lang="en-US" smtClean="0"/>
              <a:t>6/4/2019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C59B2865-CC06-40E6-84FC-0E3CC50853A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9C31FDA3-1F97-457A-9033-A6645A6816E2}" type="datetimeFigureOut">
              <a:rPr lang="en-US" smtClean="0"/>
              <a:t>6/4/2019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C59B2865-CC06-40E6-84FC-0E3CC50853A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C59B2865-CC06-40E6-84FC-0E3CC50853AB}" type="slidenum">
              <a:rPr lang="en-US" smtClean="0"/>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9C31FDA3-1F97-457A-9033-A6645A6816E2}" type="datetimeFigureOut">
              <a:rPr lang="en-US" smtClean="0"/>
              <a:t>6/4/2019</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C59B2865-CC06-40E6-84FC-0E3CC50853AB}" type="slidenum">
              <a:rPr lang="en-US" smtClean="0"/>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9C31FDA3-1F97-457A-9033-A6645A6816E2}" type="datetimeFigureOut">
              <a:rPr lang="en-US" smtClean="0"/>
              <a:t>6/4/2019</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9C31FDA3-1F97-457A-9033-A6645A6816E2}" type="datetimeFigureOut">
              <a:rPr lang="en-US" smtClean="0"/>
              <a:t>6/4/2019</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C59B2865-CC06-40E6-84FC-0E3CC50853AB}" type="slidenum">
              <a:rPr lang="en-US" smtClean="0"/>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jgabriel@COJ.net"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mailto:jgabriel@COJ.net" TargetMode="External"/><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rmAutofit fontScale="77500" lnSpcReduction="20000"/>
          </a:bodyPr>
          <a:lstStyle/>
          <a:p>
            <a:endParaRPr lang="en-US" dirty="0"/>
          </a:p>
          <a:p>
            <a:endParaRPr lang="en-US" dirty="0" smtClean="0"/>
          </a:p>
          <a:p>
            <a:r>
              <a:rPr lang="en-US" sz="3500" dirty="0" smtClean="0"/>
              <a:t>Jason </a:t>
            </a:r>
            <a:r>
              <a:rPr lang="en-US" sz="3500" dirty="0"/>
              <a:t>R. </a:t>
            </a:r>
            <a:r>
              <a:rPr lang="en-US" sz="3500" dirty="0" smtClean="0"/>
              <a:t>Gabriel</a:t>
            </a:r>
          </a:p>
          <a:p>
            <a:r>
              <a:rPr lang="en-US" sz="3500" dirty="0" smtClean="0"/>
              <a:t>General Counsel</a:t>
            </a:r>
          </a:p>
          <a:p>
            <a:r>
              <a:rPr lang="en-US" dirty="0" smtClean="0">
                <a:hlinkClick r:id="rId3"/>
              </a:rPr>
              <a:t>jgabriel@COJ.net</a:t>
            </a:r>
            <a:endParaRPr lang="en-US" dirty="0" smtClean="0"/>
          </a:p>
          <a:p>
            <a:r>
              <a:rPr lang="en-US" dirty="0" smtClean="0"/>
              <a:t>(904) 255-2050</a:t>
            </a:r>
            <a:endParaRPr lang="en-US" dirty="0"/>
          </a:p>
        </p:txBody>
      </p:sp>
      <p:sp>
        <p:nvSpPr>
          <p:cNvPr id="2" name="Title 1"/>
          <p:cNvSpPr>
            <a:spLocks noGrp="1"/>
          </p:cNvSpPr>
          <p:nvPr>
            <p:ph type="ctrTitle"/>
          </p:nvPr>
        </p:nvSpPr>
        <p:spPr/>
        <p:txBody>
          <a:bodyPr>
            <a:normAutofit fontScale="90000"/>
          </a:bodyPr>
          <a:lstStyle/>
          <a:p>
            <a:r>
              <a:rPr lang="en-US" dirty="0" smtClean="0"/>
              <a:t/>
            </a:r>
            <a:br>
              <a:rPr lang="en-US" dirty="0" smtClean="0"/>
            </a:br>
            <a:r>
              <a:rPr lang="en-US" dirty="0"/>
              <a:t/>
            </a:r>
            <a:br>
              <a:rPr lang="en-US" dirty="0"/>
            </a:br>
            <a:r>
              <a:rPr lang="en-US" dirty="0"/>
              <a:t>Office of General Counsel</a:t>
            </a:r>
            <a:br>
              <a:rPr lang="en-US" dirty="0"/>
            </a:br>
            <a:r>
              <a:rPr lang="en-US" dirty="0"/>
              <a:t>Consolidated City and Charter</a:t>
            </a:r>
            <a:r>
              <a:rPr lang="en-US" dirty="0" smtClean="0"/>
              <a:t/>
            </a:r>
            <a:br>
              <a:rPr lang="en-US" dirty="0" smtClean="0"/>
            </a:br>
            <a:endParaRPr lang="en-US" dirty="0"/>
          </a:p>
        </p:txBody>
      </p:sp>
    </p:spTree>
    <p:extLst>
      <p:ext uri="{BB962C8B-B14F-4D97-AF65-F5344CB8AC3E}">
        <p14:creationId xmlns:p14="http://schemas.microsoft.com/office/powerpoint/2010/main" val="34016872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Consolidated Government &amp; Charter</a:t>
            </a:r>
          </a:p>
        </p:txBody>
      </p:sp>
      <p:sp>
        <p:nvSpPr>
          <p:cNvPr id="3" name="Content Placeholder 2"/>
          <p:cNvSpPr>
            <a:spLocks noGrp="1"/>
          </p:cNvSpPr>
          <p:nvPr>
            <p:ph sz="quarter" idx="1"/>
          </p:nvPr>
        </p:nvSpPr>
        <p:spPr/>
        <p:txBody>
          <a:bodyPr/>
          <a:lstStyle/>
          <a:p>
            <a:r>
              <a:rPr lang="en-US" dirty="0" smtClean="0"/>
              <a:t>Home Rule!</a:t>
            </a:r>
          </a:p>
          <a:p>
            <a:endParaRPr lang="en-US" dirty="0"/>
          </a:p>
          <a:p>
            <a:pPr marL="0" indent="0">
              <a:buNone/>
            </a:pPr>
            <a:r>
              <a:rPr lang="en-US" dirty="0" smtClean="0">
                <a:latin typeface="Calibri"/>
                <a:cs typeface="Calibri"/>
              </a:rPr>
              <a:t>→ Self Government</a:t>
            </a:r>
          </a:p>
          <a:p>
            <a:pPr marL="0" indent="0">
              <a:buNone/>
            </a:pPr>
            <a:endParaRPr lang="en-US" dirty="0" smtClean="0">
              <a:latin typeface="Calibri"/>
              <a:cs typeface="Calibri"/>
            </a:endParaRPr>
          </a:p>
          <a:p>
            <a:pPr marL="0" indent="0">
              <a:buNone/>
            </a:pPr>
            <a:r>
              <a:rPr lang="en-US" dirty="0" smtClean="0">
                <a:latin typeface="Calibri"/>
                <a:cs typeface="Calibri"/>
              </a:rPr>
              <a:t>→ Local Affairs</a:t>
            </a:r>
            <a:endParaRPr lang="en-US" dirty="0" smtClean="0"/>
          </a:p>
          <a:p>
            <a:endParaRPr lang="en-US" dirty="0"/>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48326" y="2362200"/>
            <a:ext cx="1828800"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256907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Consolidated Government &amp; Charter</a:t>
            </a:r>
          </a:p>
        </p:txBody>
      </p:sp>
      <p:sp>
        <p:nvSpPr>
          <p:cNvPr id="3" name="Content Placeholder 2"/>
          <p:cNvSpPr>
            <a:spLocks noGrp="1"/>
          </p:cNvSpPr>
          <p:nvPr>
            <p:ph sz="quarter" idx="1"/>
          </p:nvPr>
        </p:nvSpPr>
        <p:spPr/>
        <p:txBody>
          <a:bodyPr>
            <a:normAutofit lnSpcReduction="10000"/>
          </a:bodyPr>
          <a:lstStyle/>
          <a:p>
            <a:pPr algn="just"/>
            <a:endParaRPr lang="en-US" dirty="0" smtClean="0"/>
          </a:p>
          <a:p>
            <a:r>
              <a:rPr lang="en-US" dirty="0" smtClean="0"/>
              <a:t>Charter contains provisions concerning 5 Constitutional Officers</a:t>
            </a:r>
          </a:p>
          <a:p>
            <a:pPr marL="0" indent="0" algn="just">
              <a:buNone/>
            </a:pPr>
            <a:endParaRPr lang="en-US" dirty="0" smtClean="0"/>
          </a:p>
          <a:p>
            <a:r>
              <a:rPr lang="en-US" dirty="0" smtClean="0"/>
              <a:t>Charter contains provisions concerning the Independent Agencies</a:t>
            </a:r>
          </a:p>
          <a:p>
            <a:pPr marL="0" indent="0" algn="just">
              <a:buNone/>
            </a:pPr>
            <a:endParaRPr lang="en-US" dirty="0" smtClean="0"/>
          </a:p>
          <a:p>
            <a:r>
              <a:rPr lang="en-US" dirty="0" smtClean="0"/>
              <a:t>Charter contains other</a:t>
            </a:r>
          </a:p>
          <a:p>
            <a:pPr marL="0" indent="0">
              <a:buNone/>
            </a:pPr>
            <a:r>
              <a:rPr lang="en-US" dirty="0"/>
              <a:t> </a:t>
            </a:r>
            <a:r>
              <a:rPr lang="en-US" dirty="0" smtClean="0"/>
              <a:t>  provision affecting </a:t>
            </a:r>
          </a:p>
          <a:p>
            <a:pPr marL="0" indent="0">
              <a:buNone/>
            </a:pPr>
            <a:r>
              <a:rPr lang="en-US" dirty="0"/>
              <a:t> </a:t>
            </a:r>
            <a:r>
              <a:rPr lang="en-US" dirty="0" smtClean="0"/>
              <a:t>  powers and obligations</a:t>
            </a:r>
            <a:endParaRPr lang="en-US"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3886200"/>
            <a:ext cx="3314700" cy="2381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94434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Consolidated Government &amp; Charter</a:t>
            </a:r>
          </a:p>
        </p:txBody>
      </p:sp>
      <p:sp>
        <p:nvSpPr>
          <p:cNvPr id="3" name="Content Placeholder 2"/>
          <p:cNvSpPr>
            <a:spLocks noGrp="1"/>
          </p:cNvSpPr>
          <p:nvPr>
            <p:ph sz="quarter" idx="1"/>
          </p:nvPr>
        </p:nvSpPr>
        <p:spPr/>
        <p:txBody>
          <a:bodyPr>
            <a:normAutofit lnSpcReduction="10000"/>
          </a:bodyPr>
          <a:lstStyle/>
          <a:p>
            <a:r>
              <a:rPr lang="en-US" dirty="0" smtClean="0"/>
              <a:t>Division of Powers!</a:t>
            </a:r>
          </a:p>
          <a:p>
            <a:pPr marL="0" indent="0">
              <a:buNone/>
            </a:pPr>
            <a:endParaRPr lang="en-US" dirty="0" smtClean="0"/>
          </a:p>
          <a:p>
            <a:pPr marL="0" indent="0">
              <a:buNone/>
            </a:pPr>
            <a:r>
              <a:rPr lang="en-US" dirty="0" smtClean="0"/>
              <a:t>“...</a:t>
            </a:r>
            <a:r>
              <a:rPr lang="en-US" i="1" dirty="0"/>
              <a:t>I say, that Power must never be trusted without a check</a:t>
            </a:r>
            <a:r>
              <a:rPr lang="en-US" dirty="0"/>
              <a:t>.” </a:t>
            </a:r>
            <a:endParaRPr lang="en-US" dirty="0" smtClean="0"/>
          </a:p>
          <a:p>
            <a:pPr marL="0" indent="0">
              <a:buNone/>
            </a:pPr>
            <a:r>
              <a:rPr lang="en-US" dirty="0" smtClean="0"/>
              <a:t>		-John Adams, </a:t>
            </a:r>
            <a:r>
              <a:rPr lang="en-US" i="1" dirty="0" smtClean="0"/>
              <a:t>Adams-Jefferson Letters</a:t>
            </a:r>
            <a:r>
              <a:rPr lang="en-US" dirty="0" smtClean="0"/>
              <a:t/>
            </a:r>
            <a:br>
              <a:rPr lang="en-US" dirty="0" smtClean="0"/>
            </a:br>
            <a:endParaRPr lang="en-US" dirty="0" smtClean="0"/>
          </a:p>
          <a:p>
            <a:r>
              <a:rPr lang="en-US" dirty="0" smtClean="0"/>
              <a:t>Three Separate Branches:</a:t>
            </a:r>
          </a:p>
          <a:p>
            <a:pPr marL="514350" indent="-514350">
              <a:buAutoNum type="arabicParenBoth"/>
            </a:pPr>
            <a:r>
              <a:rPr lang="en-US" dirty="0" smtClean="0"/>
              <a:t>Legislative</a:t>
            </a:r>
          </a:p>
          <a:p>
            <a:pPr marL="514350" indent="-514350">
              <a:buAutoNum type="arabicParenBoth"/>
            </a:pPr>
            <a:r>
              <a:rPr lang="en-US" dirty="0" smtClean="0"/>
              <a:t>Executive</a:t>
            </a:r>
          </a:p>
          <a:p>
            <a:pPr marL="514350" indent="-514350">
              <a:buAutoNum type="arabicParenBoth"/>
            </a:pPr>
            <a:r>
              <a:rPr lang="en-US" dirty="0" smtClean="0"/>
              <a:t>Judicial </a:t>
            </a:r>
            <a:endParaRPr lang="en-US" dirty="0"/>
          </a:p>
          <a:p>
            <a:endParaRPr lang="en-US" dirty="0" smtClean="0"/>
          </a:p>
        </p:txBody>
      </p:sp>
      <p:pic>
        <p:nvPicPr>
          <p:cNvPr id="7172" name="Picture 4" descr="john adams wa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3810000"/>
            <a:ext cx="2381250" cy="2381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99718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Consolidated Government &amp; Charter</a:t>
            </a:r>
          </a:p>
        </p:txBody>
      </p:sp>
      <p:sp>
        <p:nvSpPr>
          <p:cNvPr id="3" name="Content Placeholder 2"/>
          <p:cNvSpPr>
            <a:spLocks noGrp="1"/>
          </p:cNvSpPr>
          <p:nvPr>
            <p:ph sz="quarter" idx="1"/>
          </p:nvPr>
        </p:nvSpPr>
        <p:spPr/>
        <p:txBody>
          <a:bodyPr/>
          <a:lstStyle/>
          <a:p>
            <a:pPr algn="just"/>
            <a:r>
              <a:rPr lang="en-US" dirty="0" smtClean="0"/>
              <a:t>Amend the Charter? Yes.</a:t>
            </a:r>
          </a:p>
          <a:p>
            <a:pPr marL="0" indent="0" algn="just">
              <a:buNone/>
            </a:pPr>
            <a:endParaRPr lang="en-US" dirty="0" smtClean="0"/>
          </a:p>
          <a:p>
            <a:pPr algn="just"/>
            <a:r>
              <a:rPr lang="en-US" dirty="0" smtClean="0"/>
              <a:t>4 ways:</a:t>
            </a:r>
          </a:p>
          <a:p>
            <a:pPr marL="0" indent="0" algn="just">
              <a:buNone/>
            </a:pPr>
            <a:endParaRPr lang="en-US" dirty="0"/>
          </a:p>
          <a:p>
            <a:pPr marL="228600" indent="-228600" algn="just" eaLnBrk="0" hangingPunct="0">
              <a:buAutoNum type="arabicParenBoth"/>
            </a:pPr>
            <a:r>
              <a:rPr lang="en-US" sz="2800" dirty="0"/>
              <a:t>ordinance by the City Council</a:t>
            </a:r>
          </a:p>
          <a:p>
            <a:pPr marL="228600" indent="-228600" algn="just" eaLnBrk="0" hangingPunct="0">
              <a:buAutoNum type="arabicParenBoth"/>
            </a:pPr>
            <a:r>
              <a:rPr lang="en-US" sz="2800" dirty="0"/>
              <a:t>ordinance approved by </a:t>
            </a:r>
            <a:r>
              <a:rPr lang="en-US" sz="2800" dirty="0" smtClean="0"/>
              <a:t>referendum</a:t>
            </a:r>
            <a:endParaRPr lang="en-US" sz="2800" dirty="0"/>
          </a:p>
          <a:p>
            <a:pPr marL="228600" indent="-228600" algn="just" eaLnBrk="0" hangingPunct="0">
              <a:buAutoNum type="arabicParenBoth"/>
            </a:pPr>
            <a:r>
              <a:rPr lang="en-US" sz="2800" dirty="0"/>
              <a:t>special act of the Florida </a:t>
            </a:r>
            <a:r>
              <a:rPr lang="en-US" sz="2800" dirty="0" smtClean="0"/>
              <a:t>Legislature</a:t>
            </a:r>
          </a:p>
          <a:p>
            <a:pPr marL="228600" indent="-228600" algn="just" eaLnBrk="0" hangingPunct="0">
              <a:buAutoNum type="arabicParenBoth"/>
            </a:pPr>
            <a:r>
              <a:rPr lang="en-US" sz="2800" dirty="0" smtClean="0"/>
              <a:t>referendum by petition</a:t>
            </a:r>
            <a:endParaRPr lang="en-US" sz="2800" dirty="0"/>
          </a:p>
          <a:p>
            <a:pPr marL="0" indent="0">
              <a:buNone/>
            </a:pPr>
            <a:endParaRPr lang="en-US" dirty="0" smtClean="0"/>
          </a:p>
        </p:txBody>
      </p:sp>
    </p:spTree>
    <p:extLst>
      <p:ext uri="{BB962C8B-B14F-4D97-AF65-F5344CB8AC3E}">
        <p14:creationId xmlns:p14="http://schemas.microsoft.com/office/powerpoint/2010/main" val="32182009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Consolidated Government &amp; Charter</a:t>
            </a:r>
          </a:p>
        </p:txBody>
      </p:sp>
      <p:sp>
        <p:nvSpPr>
          <p:cNvPr id="3" name="Content Placeholder 2"/>
          <p:cNvSpPr>
            <a:spLocks noGrp="1"/>
          </p:cNvSpPr>
          <p:nvPr>
            <p:ph sz="quarter" idx="1"/>
          </p:nvPr>
        </p:nvSpPr>
        <p:spPr/>
        <p:txBody>
          <a:bodyPr>
            <a:noAutofit/>
          </a:bodyPr>
          <a:lstStyle/>
          <a:p>
            <a:pPr marL="0" indent="0" algn="just">
              <a:buNone/>
            </a:pPr>
            <a:r>
              <a:rPr lang="en-US" sz="1800" dirty="0" smtClean="0">
                <a:cs typeface="Calibri"/>
              </a:rPr>
              <a:t>→ </a:t>
            </a:r>
            <a:r>
              <a:rPr lang="en-US" sz="1800" u="sng" dirty="0" smtClean="0"/>
              <a:t>Method 1: Ordinance by Council</a:t>
            </a:r>
          </a:p>
          <a:p>
            <a:pPr marL="0" indent="0" algn="just">
              <a:buNone/>
            </a:pPr>
            <a:endParaRPr lang="en-US" sz="1800" dirty="0"/>
          </a:p>
          <a:p>
            <a:pPr marL="0" indent="0" algn="just">
              <a:buNone/>
            </a:pPr>
            <a:r>
              <a:rPr lang="en-US" sz="1800" dirty="0" smtClean="0"/>
              <a:t>Any home rule matter </a:t>
            </a:r>
            <a:r>
              <a:rPr lang="en-US" sz="1800" i="1" u="sng" dirty="0" smtClean="0"/>
              <a:t>except</a:t>
            </a:r>
            <a:r>
              <a:rPr lang="en-US" sz="1800" dirty="0" smtClean="0"/>
              <a:t>:</a:t>
            </a:r>
          </a:p>
          <a:p>
            <a:pPr marL="0" indent="0" algn="just">
              <a:buNone/>
            </a:pPr>
            <a:endParaRPr lang="en-US" sz="1800" dirty="0"/>
          </a:p>
          <a:p>
            <a:pPr marL="0" indent="0" algn="just">
              <a:buNone/>
            </a:pPr>
            <a:r>
              <a:rPr lang="en-US" sz="1800" dirty="0" smtClean="0"/>
              <a:t>(1) Municipal </a:t>
            </a:r>
            <a:r>
              <a:rPr lang="en-US" sz="1800" dirty="0"/>
              <a:t>annexation of unincorporated territory, merger of municipalities and exercise of extraterritorial powers by municipalities</a:t>
            </a:r>
            <a:r>
              <a:rPr lang="en-US" sz="1800" dirty="0" smtClean="0"/>
              <a:t>;</a:t>
            </a:r>
          </a:p>
          <a:p>
            <a:pPr marL="0" lvl="0" indent="0" algn="just" eaLnBrk="0" hangingPunct="0">
              <a:buNone/>
            </a:pPr>
            <a:endParaRPr lang="en-US" sz="1800" dirty="0"/>
          </a:p>
          <a:p>
            <a:pPr marL="0" lvl="0" indent="0" algn="just" eaLnBrk="0" hangingPunct="0">
              <a:buNone/>
            </a:pPr>
            <a:r>
              <a:rPr lang="en-US" sz="1800" dirty="0"/>
              <a:t>(</a:t>
            </a:r>
            <a:r>
              <a:rPr lang="en-US" sz="1800" dirty="0" smtClean="0"/>
              <a:t>2) Any </a:t>
            </a:r>
            <a:r>
              <a:rPr lang="en-US" sz="1800" dirty="0"/>
              <a:t>subject expressly prohibited by the Constitution</a:t>
            </a:r>
            <a:r>
              <a:rPr lang="en-US" sz="1800" dirty="0" smtClean="0"/>
              <a:t>;</a:t>
            </a:r>
          </a:p>
          <a:p>
            <a:pPr marL="0" lvl="0" indent="0" algn="just" eaLnBrk="0" hangingPunct="0">
              <a:buNone/>
            </a:pPr>
            <a:endParaRPr lang="en-US" sz="1800" dirty="0"/>
          </a:p>
          <a:p>
            <a:pPr marL="0" lvl="0" indent="0" algn="just" eaLnBrk="0" hangingPunct="0">
              <a:buNone/>
            </a:pPr>
            <a:r>
              <a:rPr lang="en-US" sz="1800" dirty="0"/>
              <a:t>(</a:t>
            </a:r>
            <a:r>
              <a:rPr lang="en-US" sz="1800" dirty="0" smtClean="0"/>
              <a:t>3) Any </a:t>
            </a:r>
            <a:r>
              <a:rPr lang="en-US" sz="1800" dirty="0"/>
              <a:t>subject expressly preempted to state government by the Constitution or by general law; </a:t>
            </a:r>
            <a:r>
              <a:rPr lang="en-US" sz="1800" dirty="0" smtClean="0"/>
              <a:t>and</a:t>
            </a:r>
          </a:p>
          <a:p>
            <a:pPr marL="0" lvl="0" indent="0" algn="just" eaLnBrk="0" hangingPunct="0">
              <a:buNone/>
            </a:pPr>
            <a:endParaRPr lang="en-US" sz="1800" dirty="0"/>
          </a:p>
          <a:p>
            <a:pPr marL="0" lvl="0" indent="0" algn="just" eaLnBrk="0" hangingPunct="0">
              <a:buNone/>
            </a:pPr>
            <a:r>
              <a:rPr lang="en-US" sz="1800" dirty="0"/>
              <a:t>(</a:t>
            </a:r>
            <a:r>
              <a:rPr lang="en-US" sz="1800" dirty="0" smtClean="0"/>
              <a:t>4) Any </a:t>
            </a:r>
            <a:r>
              <a:rPr lang="en-US" sz="1800" dirty="0"/>
              <a:t>subject affecting the power, rights, duties and abilities of Jacksonville Beach, Atlantic Beach and Neptune Beach, or the Town of Baldwin.</a:t>
            </a:r>
          </a:p>
          <a:p>
            <a:pPr marL="0" indent="0">
              <a:buNone/>
            </a:pPr>
            <a:endParaRPr lang="en-US" sz="2000" dirty="0"/>
          </a:p>
        </p:txBody>
      </p:sp>
    </p:spTree>
    <p:extLst>
      <p:ext uri="{BB962C8B-B14F-4D97-AF65-F5344CB8AC3E}">
        <p14:creationId xmlns:p14="http://schemas.microsoft.com/office/powerpoint/2010/main" val="31401107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Consolidated Government &amp; Charter</a:t>
            </a:r>
          </a:p>
        </p:txBody>
      </p:sp>
      <p:sp>
        <p:nvSpPr>
          <p:cNvPr id="3" name="Content Placeholder 2"/>
          <p:cNvSpPr>
            <a:spLocks noGrp="1"/>
          </p:cNvSpPr>
          <p:nvPr>
            <p:ph sz="quarter" idx="1"/>
          </p:nvPr>
        </p:nvSpPr>
        <p:spPr/>
        <p:txBody>
          <a:bodyPr>
            <a:normAutofit fontScale="85000" lnSpcReduction="10000"/>
          </a:bodyPr>
          <a:lstStyle/>
          <a:p>
            <a:pPr marL="0" indent="0">
              <a:buNone/>
            </a:pPr>
            <a:r>
              <a:rPr lang="en-US" sz="2800" dirty="0">
                <a:latin typeface="Calibri"/>
                <a:cs typeface="Calibri"/>
              </a:rPr>
              <a:t>→ </a:t>
            </a:r>
            <a:r>
              <a:rPr lang="en-US" sz="2800" u="sng" dirty="0"/>
              <a:t>Method </a:t>
            </a:r>
            <a:r>
              <a:rPr lang="en-US" sz="2800" u="sng" dirty="0" smtClean="0"/>
              <a:t>2: </a:t>
            </a:r>
            <a:r>
              <a:rPr lang="en-US" sz="2800" u="sng" dirty="0"/>
              <a:t>Ordinance </a:t>
            </a:r>
            <a:r>
              <a:rPr lang="en-US" sz="2800" u="sng" dirty="0" smtClean="0"/>
              <a:t>approved by referendum</a:t>
            </a:r>
          </a:p>
          <a:p>
            <a:pPr marL="0" indent="0">
              <a:buNone/>
            </a:pPr>
            <a:endParaRPr lang="en-US" sz="2800" u="sng" dirty="0"/>
          </a:p>
          <a:p>
            <a:pPr marL="0" lvl="0" indent="0" algn="just" eaLnBrk="0" hangingPunct="0">
              <a:buNone/>
            </a:pPr>
            <a:r>
              <a:rPr lang="en-US" sz="2800" dirty="0"/>
              <a:t>(1) The creation or existence of a municipality,</a:t>
            </a:r>
          </a:p>
          <a:p>
            <a:pPr marL="0" indent="0" algn="just" eaLnBrk="0" hangingPunct="0">
              <a:buNone/>
            </a:pPr>
            <a:r>
              <a:rPr lang="en-US" sz="2800" dirty="0" smtClean="0"/>
              <a:t>(</a:t>
            </a:r>
            <a:r>
              <a:rPr lang="en-US" sz="2800" dirty="0"/>
              <a:t>2) The terms and manner of elections of elected officials,</a:t>
            </a:r>
          </a:p>
          <a:p>
            <a:pPr marL="0" indent="0" algn="just" eaLnBrk="0" hangingPunct="0">
              <a:buNone/>
            </a:pPr>
            <a:r>
              <a:rPr lang="en-US" sz="2800" dirty="0" smtClean="0"/>
              <a:t>(</a:t>
            </a:r>
            <a:r>
              <a:rPr lang="en-US" sz="2800" dirty="0"/>
              <a:t>3) The distribution of powers among elected officials,</a:t>
            </a:r>
          </a:p>
          <a:p>
            <a:pPr marL="0" indent="0" algn="just" eaLnBrk="0" hangingPunct="0">
              <a:buNone/>
            </a:pPr>
            <a:r>
              <a:rPr lang="en-US" sz="2800" dirty="0" smtClean="0"/>
              <a:t>(4) Matters </a:t>
            </a:r>
            <a:r>
              <a:rPr lang="en-US" sz="2800" dirty="0"/>
              <a:t>involving Charter provisions relative to appointive boards,</a:t>
            </a:r>
          </a:p>
          <a:p>
            <a:pPr marL="0" indent="0" algn="just" eaLnBrk="0" hangingPunct="0">
              <a:buNone/>
            </a:pPr>
            <a:r>
              <a:rPr lang="en-US" sz="2800" dirty="0" smtClean="0"/>
              <a:t>(5) Matters </a:t>
            </a:r>
            <a:r>
              <a:rPr lang="en-US" sz="2800" dirty="0"/>
              <a:t>involving the Offices of General Counsel and Council Auditor,</a:t>
            </a:r>
          </a:p>
          <a:p>
            <a:pPr marL="0" indent="0" algn="just" eaLnBrk="0" hangingPunct="0">
              <a:buNone/>
            </a:pPr>
            <a:r>
              <a:rPr lang="en-US" sz="2800" dirty="0" smtClean="0"/>
              <a:t>(</a:t>
            </a:r>
            <a:r>
              <a:rPr lang="en-US" sz="2800" dirty="0"/>
              <a:t>6) The form of government, </a:t>
            </a:r>
            <a:r>
              <a:rPr lang="en-US" sz="2800" dirty="0" smtClean="0"/>
              <a:t>or</a:t>
            </a:r>
          </a:p>
          <a:p>
            <a:pPr marL="0" indent="0" algn="just" eaLnBrk="0" hangingPunct="0">
              <a:buNone/>
            </a:pPr>
            <a:r>
              <a:rPr lang="en-US" sz="2800" dirty="0" smtClean="0"/>
              <a:t>(7</a:t>
            </a:r>
            <a:r>
              <a:rPr lang="en-US" sz="2800" dirty="0"/>
              <a:t>) Any matter affecting the rights of municipal employees.</a:t>
            </a:r>
          </a:p>
          <a:p>
            <a:pPr marL="0" indent="0">
              <a:buNone/>
            </a:pPr>
            <a:endParaRPr lang="en-US" dirty="0"/>
          </a:p>
        </p:txBody>
      </p:sp>
    </p:spTree>
    <p:extLst>
      <p:ext uri="{BB962C8B-B14F-4D97-AF65-F5344CB8AC3E}">
        <p14:creationId xmlns:p14="http://schemas.microsoft.com/office/powerpoint/2010/main" val="14345305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Consolidated Government &amp; Charter</a:t>
            </a:r>
          </a:p>
        </p:txBody>
      </p:sp>
      <p:sp>
        <p:nvSpPr>
          <p:cNvPr id="3" name="Content Placeholder 2"/>
          <p:cNvSpPr>
            <a:spLocks noGrp="1"/>
          </p:cNvSpPr>
          <p:nvPr>
            <p:ph sz="quarter" idx="1"/>
          </p:nvPr>
        </p:nvSpPr>
        <p:spPr/>
        <p:txBody>
          <a:bodyPr/>
          <a:lstStyle/>
          <a:p>
            <a:pPr marL="0" indent="0" algn="just">
              <a:buNone/>
            </a:pPr>
            <a:r>
              <a:rPr lang="en-US" dirty="0">
                <a:cs typeface="Calibri"/>
              </a:rPr>
              <a:t>→ </a:t>
            </a:r>
            <a:r>
              <a:rPr lang="en-US" u="sng" dirty="0"/>
              <a:t>Method </a:t>
            </a:r>
            <a:r>
              <a:rPr lang="en-US" u="sng" dirty="0" smtClean="0"/>
              <a:t>3: Special Act of Florida Legislature</a:t>
            </a:r>
          </a:p>
          <a:p>
            <a:pPr marL="0" indent="0" algn="just">
              <a:buNone/>
            </a:pPr>
            <a:endParaRPr lang="en-US" u="sng" dirty="0" smtClean="0"/>
          </a:p>
          <a:p>
            <a:pPr algn="just"/>
            <a:r>
              <a:rPr lang="en-US" dirty="0" smtClean="0"/>
              <a:t>Matters that (1) can’t be enacted under home rule power or (2) which can be enacted by referendum but which may be less expensive and complicated this way</a:t>
            </a:r>
          </a:p>
          <a:p>
            <a:pPr marL="0" indent="0" algn="just">
              <a:buNone/>
            </a:pPr>
            <a:endParaRPr lang="en-US" dirty="0" smtClean="0"/>
          </a:p>
          <a:p>
            <a:pPr algn="just"/>
            <a:r>
              <a:rPr lang="en-US" dirty="0" smtClean="0"/>
              <a:t>J-Bills (related to Jacksonville)</a:t>
            </a:r>
          </a:p>
          <a:p>
            <a:endParaRPr lang="en-US" dirty="0" smtClean="0"/>
          </a:p>
          <a:p>
            <a:endParaRPr lang="en-US" dirty="0"/>
          </a:p>
        </p:txBody>
      </p:sp>
    </p:spTree>
    <p:extLst>
      <p:ext uri="{BB962C8B-B14F-4D97-AF65-F5344CB8AC3E}">
        <p14:creationId xmlns:p14="http://schemas.microsoft.com/office/powerpoint/2010/main" val="356261588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a:bodyPr>
          <a:lstStyle/>
          <a:p>
            <a:pPr marL="0" lvl="0" indent="0">
              <a:buClr>
                <a:srgbClr val="D16349"/>
              </a:buClr>
              <a:buNone/>
            </a:pPr>
            <a:r>
              <a:rPr lang="en-US" sz="2800" dirty="0">
                <a:solidFill>
                  <a:prstClr val="black"/>
                </a:solidFill>
                <a:latin typeface="Calibri"/>
                <a:cs typeface="Calibri"/>
              </a:rPr>
              <a:t>→ </a:t>
            </a:r>
            <a:r>
              <a:rPr lang="en-US" sz="2800" u="sng" dirty="0">
                <a:solidFill>
                  <a:prstClr val="black"/>
                </a:solidFill>
              </a:rPr>
              <a:t>Method </a:t>
            </a:r>
            <a:r>
              <a:rPr lang="en-US" sz="2800" u="sng" dirty="0" smtClean="0">
                <a:solidFill>
                  <a:prstClr val="black"/>
                </a:solidFill>
              </a:rPr>
              <a:t>4: Referendum by petition</a:t>
            </a:r>
          </a:p>
          <a:p>
            <a:pPr marL="0" lvl="0" indent="0">
              <a:buClr>
                <a:srgbClr val="D16349"/>
              </a:buClr>
              <a:buNone/>
            </a:pPr>
            <a:endParaRPr lang="en-US" sz="2400" u="sng" dirty="0">
              <a:solidFill>
                <a:prstClr val="black"/>
              </a:solidFill>
            </a:endParaRPr>
          </a:p>
          <a:p>
            <a:r>
              <a:rPr lang="en-US" dirty="0" smtClean="0"/>
              <a:t>Certain charter amendments can be placed on the ballot by petition.</a:t>
            </a:r>
          </a:p>
          <a:p>
            <a:pPr marL="0" indent="0">
              <a:buNone/>
            </a:pPr>
            <a:endParaRPr lang="en-US" dirty="0" smtClean="0"/>
          </a:p>
          <a:p>
            <a:r>
              <a:rPr lang="en-US" dirty="0" smtClean="0"/>
              <a:t>Commenced by five (5) registered voters.</a:t>
            </a:r>
          </a:p>
          <a:p>
            <a:pPr marL="0" indent="0">
              <a:buNone/>
            </a:pPr>
            <a:endParaRPr lang="en-US" dirty="0" smtClean="0"/>
          </a:p>
          <a:p>
            <a:r>
              <a:rPr lang="en-US" dirty="0" smtClean="0"/>
              <a:t>Goes through a process that eventuates in a ballot measure.</a:t>
            </a:r>
            <a:endParaRPr lang="en-US" dirty="0"/>
          </a:p>
        </p:txBody>
      </p:sp>
    </p:spTree>
    <p:extLst>
      <p:ext uri="{BB962C8B-B14F-4D97-AF65-F5344CB8AC3E}">
        <p14:creationId xmlns:p14="http://schemas.microsoft.com/office/powerpoint/2010/main" val="19739982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normAutofit fontScale="70000" lnSpcReduction="20000"/>
          </a:bodyPr>
          <a:lstStyle/>
          <a:p>
            <a:endParaRPr lang="en-US" dirty="0"/>
          </a:p>
          <a:p>
            <a:r>
              <a:rPr lang="en-US" sz="4700" dirty="0"/>
              <a:t>Jason R. Gabriel</a:t>
            </a:r>
          </a:p>
          <a:p>
            <a:r>
              <a:rPr lang="en-US" sz="4700" dirty="0"/>
              <a:t>General Counsel</a:t>
            </a:r>
          </a:p>
          <a:p>
            <a:r>
              <a:rPr lang="en-US" sz="2000" dirty="0">
                <a:hlinkClick r:id="rId3"/>
              </a:rPr>
              <a:t>jgabriel@COJ.net</a:t>
            </a:r>
            <a:endParaRPr lang="en-US" sz="2000" dirty="0"/>
          </a:p>
          <a:p>
            <a:r>
              <a:rPr lang="en-US" sz="2000" dirty="0"/>
              <a:t>(904</a:t>
            </a:r>
            <a:r>
              <a:rPr lang="en-US" sz="2000" dirty="0" smtClean="0"/>
              <a:t>) 255-5050</a:t>
            </a:r>
            <a:endParaRPr lang="en-US" dirty="0"/>
          </a:p>
        </p:txBody>
      </p:sp>
      <p:sp>
        <p:nvSpPr>
          <p:cNvPr id="4" name="Title 3"/>
          <p:cNvSpPr>
            <a:spLocks noGrp="1"/>
          </p:cNvSpPr>
          <p:nvPr>
            <p:ph type="ctrTitle"/>
          </p:nvPr>
        </p:nvSpPr>
        <p:spPr/>
        <p:txBody>
          <a:bodyPr/>
          <a:lstStyle/>
          <a:p>
            <a:r>
              <a:rPr lang="en-US" dirty="0"/>
              <a:t>Office of General Counsel</a:t>
            </a:r>
            <a:br>
              <a:rPr lang="en-US" dirty="0"/>
            </a:br>
            <a:r>
              <a:rPr lang="en-US" dirty="0"/>
              <a:t>Consolidated City and Charter</a:t>
            </a:r>
          </a:p>
        </p:txBody>
      </p:sp>
    </p:spTree>
    <p:extLst>
      <p:ext uri="{BB962C8B-B14F-4D97-AF65-F5344CB8AC3E}">
        <p14:creationId xmlns:p14="http://schemas.microsoft.com/office/powerpoint/2010/main" val="19845066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Office of General Counsel</a:t>
            </a:r>
            <a:endParaRPr lang="en-US" dirty="0"/>
          </a:p>
        </p:txBody>
      </p:sp>
      <p:sp>
        <p:nvSpPr>
          <p:cNvPr id="3" name="Content Placeholder 2"/>
          <p:cNvSpPr>
            <a:spLocks noGrp="1"/>
          </p:cNvSpPr>
          <p:nvPr>
            <p:ph sz="quarter" idx="1"/>
          </p:nvPr>
        </p:nvSpPr>
        <p:spPr/>
        <p:txBody>
          <a:bodyPr/>
          <a:lstStyle/>
          <a:p>
            <a:pPr marL="0" lvl="0" indent="0" algn="ctr">
              <a:buClr>
                <a:srgbClr val="D16349"/>
              </a:buClr>
              <a:buNone/>
            </a:pPr>
            <a:r>
              <a:rPr lang="en-US" dirty="0" smtClean="0">
                <a:solidFill>
                  <a:prstClr val="black"/>
                </a:solidFill>
              </a:rPr>
              <a:t>PURPOSE</a:t>
            </a:r>
          </a:p>
          <a:p>
            <a:pPr marL="0" lvl="0" indent="0" algn="just">
              <a:buClr>
                <a:srgbClr val="D16349"/>
              </a:buClr>
              <a:buNone/>
            </a:pPr>
            <a:endParaRPr lang="en-US" dirty="0" smtClean="0">
              <a:solidFill>
                <a:prstClr val="black"/>
              </a:solidFill>
            </a:endParaRPr>
          </a:p>
          <a:p>
            <a:pPr marL="0" lvl="0" indent="0" algn="just">
              <a:buClr>
                <a:srgbClr val="D16349"/>
              </a:buClr>
              <a:buNone/>
            </a:pPr>
            <a:r>
              <a:rPr lang="en-US" dirty="0" smtClean="0">
                <a:solidFill>
                  <a:prstClr val="black"/>
                </a:solidFill>
              </a:rPr>
              <a:t>“. </a:t>
            </a:r>
            <a:r>
              <a:rPr lang="en-US" dirty="0">
                <a:solidFill>
                  <a:prstClr val="black"/>
                </a:solidFill>
              </a:rPr>
              <a:t>. . </a:t>
            </a:r>
            <a:r>
              <a:rPr lang="en-US" i="1" dirty="0">
                <a:solidFill>
                  <a:prstClr val="black"/>
                </a:solidFill>
              </a:rPr>
              <a:t>When you know the notes to sing, You can sing most anything</a:t>
            </a:r>
            <a:r>
              <a:rPr lang="en-US" dirty="0">
                <a:solidFill>
                  <a:prstClr val="black"/>
                </a:solidFill>
              </a:rPr>
              <a:t> . . .” – Maria Von </a:t>
            </a:r>
            <a:r>
              <a:rPr lang="en-US" dirty="0" smtClean="0">
                <a:solidFill>
                  <a:prstClr val="black"/>
                </a:solidFill>
              </a:rPr>
              <a:t>Trapp</a:t>
            </a:r>
          </a:p>
          <a:p>
            <a:pPr marL="0" lvl="0" indent="0" algn="just">
              <a:buClr>
                <a:srgbClr val="D16349"/>
              </a:buClr>
              <a:buNone/>
            </a:pPr>
            <a:endParaRPr lang="en-US" dirty="0">
              <a:solidFill>
                <a:prstClr val="black"/>
              </a:solidFill>
            </a:endParaRPr>
          </a:p>
          <a:p>
            <a:pPr marL="0" indent="0">
              <a:buNone/>
            </a:pPr>
            <a:endParaRPr lang="en-US" dirty="0"/>
          </a:p>
        </p:txBody>
      </p:sp>
      <p:pic>
        <p:nvPicPr>
          <p:cNvPr id="10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3505200"/>
            <a:ext cx="3812579" cy="280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438454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Office of General Counsel</a:t>
            </a:r>
            <a:endParaRPr lang="en-US" dirty="0"/>
          </a:p>
        </p:txBody>
      </p:sp>
      <p:sp>
        <p:nvSpPr>
          <p:cNvPr id="3" name="Content Placeholder 2"/>
          <p:cNvSpPr>
            <a:spLocks noGrp="1"/>
          </p:cNvSpPr>
          <p:nvPr>
            <p:ph sz="quarter" idx="1"/>
          </p:nvPr>
        </p:nvSpPr>
        <p:spPr/>
        <p:txBody>
          <a:bodyPr>
            <a:normAutofit/>
          </a:bodyPr>
          <a:lstStyle/>
          <a:p>
            <a:pPr algn="just"/>
            <a:r>
              <a:rPr lang="en-US" dirty="0" smtClean="0"/>
              <a:t>Office of General Counsel is organized into five (5) departments:</a:t>
            </a:r>
          </a:p>
          <a:p>
            <a:pPr marL="0" indent="0" algn="just">
              <a:buNone/>
            </a:pPr>
            <a:endParaRPr lang="en-US" dirty="0" smtClean="0"/>
          </a:p>
          <a:p>
            <a:pPr marL="0" indent="0" algn="just">
              <a:buNone/>
            </a:pPr>
            <a:r>
              <a:rPr lang="en-US" dirty="0"/>
              <a:t>	</a:t>
            </a:r>
            <a:r>
              <a:rPr lang="en-US" dirty="0" smtClean="0"/>
              <a:t>(1) General Litigation Department</a:t>
            </a:r>
          </a:p>
          <a:p>
            <a:pPr marL="0" indent="0" algn="just">
              <a:buNone/>
            </a:pPr>
            <a:r>
              <a:rPr lang="en-US" dirty="0"/>
              <a:t>	</a:t>
            </a:r>
            <a:r>
              <a:rPr lang="en-US" dirty="0" smtClean="0"/>
              <a:t>(2) Tort &amp;Employment Department</a:t>
            </a:r>
          </a:p>
          <a:p>
            <a:pPr marL="0" lvl="0" indent="0" algn="just">
              <a:buClr>
                <a:srgbClr val="D16349"/>
              </a:buClr>
              <a:buNone/>
            </a:pPr>
            <a:r>
              <a:rPr lang="en-US" dirty="0"/>
              <a:t>	</a:t>
            </a:r>
            <a:r>
              <a:rPr lang="en-US" dirty="0" smtClean="0"/>
              <a:t>(3) </a:t>
            </a:r>
            <a:r>
              <a:rPr lang="en-US" dirty="0">
                <a:solidFill>
                  <a:prstClr val="black"/>
                </a:solidFill>
              </a:rPr>
              <a:t>Regulatory &amp; Constitutional Law 				Department</a:t>
            </a:r>
          </a:p>
          <a:p>
            <a:pPr marL="0" indent="0" algn="just">
              <a:buNone/>
            </a:pPr>
            <a:r>
              <a:rPr lang="en-US" dirty="0" smtClean="0"/>
              <a:t>	(4) Government </a:t>
            </a:r>
            <a:r>
              <a:rPr lang="en-US" dirty="0" smtClean="0"/>
              <a:t>Operations Department</a:t>
            </a:r>
          </a:p>
          <a:p>
            <a:pPr marL="0" indent="0" algn="just">
              <a:buNone/>
            </a:pPr>
            <a:r>
              <a:rPr lang="en-US" dirty="0"/>
              <a:t>	</a:t>
            </a:r>
            <a:r>
              <a:rPr lang="en-US" dirty="0" smtClean="0"/>
              <a:t>(</a:t>
            </a:r>
            <a:r>
              <a:rPr lang="en-US" dirty="0"/>
              <a:t>5</a:t>
            </a:r>
            <a:r>
              <a:rPr lang="en-US" dirty="0" smtClean="0"/>
              <a:t>) </a:t>
            </a:r>
            <a:r>
              <a:rPr lang="en-US" dirty="0" smtClean="0"/>
              <a:t>Legislative Affairs Department </a:t>
            </a:r>
          </a:p>
          <a:p>
            <a:pPr marL="0" indent="0" algn="just">
              <a:buNone/>
            </a:pPr>
            <a:endParaRPr lang="en-US" dirty="0"/>
          </a:p>
        </p:txBody>
      </p:sp>
    </p:spTree>
    <p:extLst>
      <p:ext uri="{BB962C8B-B14F-4D97-AF65-F5344CB8AC3E}">
        <p14:creationId xmlns:p14="http://schemas.microsoft.com/office/powerpoint/2010/main" val="4509602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Office of General Counsel</a:t>
            </a:r>
            <a:endParaRPr lang="en-US" dirty="0"/>
          </a:p>
        </p:txBody>
      </p:sp>
      <p:sp>
        <p:nvSpPr>
          <p:cNvPr id="3" name="Content Placeholder 2"/>
          <p:cNvSpPr>
            <a:spLocks noGrp="1"/>
          </p:cNvSpPr>
          <p:nvPr>
            <p:ph sz="quarter" idx="1"/>
          </p:nvPr>
        </p:nvSpPr>
        <p:spPr/>
        <p:txBody>
          <a:bodyPr>
            <a:normAutofit/>
          </a:bodyPr>
          <a:lstStyle/>
          <a:p>
            <a:pPr algn="just"/>
            <a:r>
              <a:rPr lang="en-US" dirty="0" smtClean="0"/>
              <a:t>Thirty-Two (32) Elected Officials</a:t>
            </a:r>
          </a:p>
          <a:p>
            <a:pPr marL="0" indent="0" algn="just">
              <a:buNone/>
            </a:pPr>
            <a:endParaRPr lang="en-US" dirty="0" smtClean="0"/>
          </a:p>
          <a:p>
            <a:pPr algn="just"/>
            <a:r>
              <a:rPr lang="en-US" dirty="0" smtClean="0"/>
              <a:t>Counsel to the independent authorities</a:t>
            </a:r>
          </a:p>
          <a:p>
            <a:pPr marL="0" indent="0" algn="just">
              <a:buNone/>
            </a:pPr>
            <a:endParaRPr lang="en-US" dirty="0" smtClean="0"/>
          </a:p>
          <a:p>
            <a:pPr algn="just"/>
            <a:r>
              <a:rPr lang="en-US" dirty="0" smtClean="0"/>
              <a:t>A variety of clients</a:t>
            </a:r>
          </a:p>
          <a:p>
            <a:pPr algn="just"/>
            <a:endParaRPr lang="en-US" dirty="0" smtClean="0"/>
          </a:p>
          <a:p>
            <a:pPr algn="just"/>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4191000"/>
            <a:ext cx="2895600" cy="18714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860231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Office of General Counsel</a:t>
            </a:r>
            <a:endParaRPr lang="en-US" dirty="0"/>
          </a:p>
        </p:txBody>
      </p:sp>
      <p:sp>
        <p:nvSpPr>
          <p:cNvPr id="3" name="Content Placeholder 2"/>
          <p:cNvSpPr>
            <a:spLocks noGrp="1"/>
          </p:cNvSpPr>
          <p:nvPr>
            <p:ph sz="quarter" idx="1"/>
          </p:nvPr>
        </p:nvSpPr>
        <p:spPr/>
        <p:txBody>
          <a:bodyPr>
            <a:normAutofit fontScale="92500" lnSpcReduction="10000"/>
          </a:bodyPr>
          <a:lstStyle/>
          <a:p>
            <a:pPr algn="just"/>
            <a:r>
              <a:rPr lang="en-US" dirty="0" smtClean="0"/>
              <a:t>Former Mayor and General Counsel Ed Austin - Office of General Counsel is “the glue that binds the consolidated government together.” </a:t>
            </a:r>
          </a:p>
          <a:p>
            <a:pPr marL="0" indent="0" algn="just">
              <a:buNone/>
            </a:pPr>
            <a:endParaRPr lang="en-US" dirty="0" smtClean="0"/>
          </a:p>
          <a:p>
            <a:r>
              <a:rPr lang="en-US" dirty="0" smtClean="0"/>
              <a:t>The City’s Charter underscores this notion:</a:t>
            </a:r>
          </a:p>
          <a:p>
            <a:pPr marL="0" indent="0">
              <a:buNone/>
            </a:pPr>
            <a:endParaRPr lang="en-US" dirty="0" smtClean="0"/>
          </a:p>
          <a:p>
            <a:pPr marL="0" indent="0">
              <a:buNone/>
            </a:pPr>
            <a:r>
              <a:rPr lang="en-US" dirty="0" smtClean="0">
                <a:latin typeface="Calibri"/>
              </a:rPr>
              <a:t>→ </a:t>
            </a:r>
            <a:r>
              <a:rPr lang="en-US" dirty="0" smtClean="0"/>
              <a:t>Ultimate Resolver			</a:t>
            </a:r>
          </a:p>
          <a:p>
            <a:pPr marL="0" indent="0">
              <a:buNone/>
            </a:pPr>
            <a:r>
              <a:rPr lang="en-US" dirty="0" smtClean="0"/>
              <a:t>					</a:t>
            </a:r>
            <a:endParaRPr lang="en-US" dirty="0"/>
          </a:p>
          <a:p>
            <a:pPr marL="0" indent="0">
              <a:buNone/>
            </a:pPr>
            <a:r>
              <a:rPr lang="en-US" dirty="0" smtClean="0">
                <a:latin typeface="Calibri"/>
              </a:rPr>
              <a:t>→ </a:t>
            </a:r>
            <a:r>
              <a:rPr lang="en-US" dirty="0" smtClean="0"/>
              <a:t>Final City Legal Authority</a:t>
            </a:r>
          </a:p>
          <a:p>
            <a:pPr marL="0" indent="0">
              <a:buNone/>
            </a:pPr>
            <a:endParaRPr lang="en-US" dirty="0"/>
          </a:p>
          <a:p>
            <a:pPr marL="0" indent="0">
              <a:buNone/>
            </a:pPr>
            <a:r>
              <a:rPr lang="en-US" dirty="0" smtClean="0">
                <a:latin typeface="Calibri"/>
              </a:rPr>
              <a:t>→ </a:t>
            </a:r>
            <a:r>
              <a:rPr lang="en-US" dirty="0" smtClean="0"/>
              <a:t>Binding Opinions</a:t>
            </a:r>
            <a:endParaRPr lang="en-US" dirty="0"/>
          </a:p>
          <a:p>
            <a:pPr marL="0" indent="0">
              <a:buNone/>
            </a:pPr>
            <a:endParaRPr lang="en-US" dirty="0" smtClean="0"/>
          </a:p>
        </p:txBody>
      </p:sp>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7400" y="3476152"/>
            <a:ext cx="2895600" cy="28161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00870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 calcmode="lin" valueType="num">
                                      <p:cBhvr additive="base">
                                        <p:cTn id="13"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5" end="5"/>
                                            </p:txEl>
                                          </p:spTgt>
                                        </p:tgtEl>
                                        <p:attrNameLst>
                                          <p:attrName>ppt_y</p:attrName>
                                        </p:attrNameLst>
                                      </p:cBhvr>
                                      <p:tavLst>
                                        <p:tav tm="0">
                                          <p:val>
                                            <p:strVal val="#ppt_y"/>
                                          </p:val>
                                        </p:tav>
                                        <p:tav tm="100000">
                                          <p:val>
                                            <p:strVal val="#ppt_y"/>
                                          </p:val>
                                        </p:tav>
                                      </p:tavLst>
                                    </p:anim>
                                  </p:childTnLst>
                                </p:cTn>
                              </p:par>
                              <p:par>
                                <p:cTn id="15" presetID="2" presetClass="entr" presetSubtype="8"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 calcmode="lin" valueType="num">
                                      <p:cBhvr additive="base">
                                        <p:cTn id="17"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3">
                                            <p:txEl>
                                              <p:pRg st="6" end="6"/>
                                            </p:txEl>
                                          </p:spTgt>
                                        </p:tgtEl>
                                        <p:attrNameLst>
                                          <p:attrName>ppt_y</p:attrName>
                                        </p:attrNameLst>
                                      </p:cBhvr>
                                      <p:tavLst>
                                        <p:tav tm="0">
                                          <p:val>
                                            <p:strVal val="#ppt_y"/>
                                          </p:val>
                                        </p:tav>
                                        <p:tav tm="100000">
                                          <p:val>
                                            <p:strVal val="#ppt_y"/>
                                          </p:val>
                                        </p:tav>
                                      </p:tavLst>
                                    </p:anim>
                                  </p:childTnLst>
                                </p:cTn>
                              </p:par>
                              <p:par>
                                <p:cTn id="19" presetID="2" presetClass="entr" presetSubtype="8"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anim calcmode="lin" valueType="num">
                                      <p:cBhvr additive="base">
                                        <p:cTn id="21" dur="500" fill="hold"/>
                                        <p:tgtEl>
                                          <p:spTgt spid="3">
                                            <p:txEl>
                                              <p:pRg st="8" end="8"/>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3">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Consolidated Government &amp; Charter</a:t>
            </a:r>
            <a:endParaRPr lang="en-US" dirty="0"/>
          </a:p>
        </p:txBody>
      </p:sp>
      <p:sp>
        <p:nvSpPr>
          <p:cNvPr id="3" name="Content Placeholder 2"/>
          <p:cNvSpPr>
            <a:spLocks noGrp="1"/>
          </p:cNvSpPr>
          <p:nvPr>
            <p:ph sz="quarter" idx="1"/>
          </p:nvPr>
        </p:nvSpPr>
        <p:spPr/>
        <p:txBody>
          <a:bodyPr>
            <a:normAutofit fontScale="92500" lnSpcReduction="10000"/>
          </a:bodyPr>
          <a:lstStyle/>
          <a:p>
            <a:pPr algn="just" eaLnBrk="0" hangingPunct="0"/>
            <a:r>
              <a:rPr lang="en-US" dirty="0" smtClean="0"/>
              <a:t>Prior to consolidation the City was governed by:</a:t>
            </a:r>
          </a:p>
          <a:p>
            <a:pPr marL="0" indent="0" algn="just" eaLnBrk="0" hangingPunct="0">
              <a:buNone/>
            </a:pPr>
            <a:endParaRPr lang="en-US" dirty="0" smtClean="0"/>
          </a:p>
          <a:p>
            <a:pPr marL="0" indent="0" algn="just" eaLnBrk="0" hangingPunct="0">
              <a:buNone/>
            </a:pPr>
            <a:r>
              <a:rPr lang="en-US" dirty="0" smtClean="0">
                <a:latin typeface="Calibri"/>
                <a:cs typeface="Calibri"/>
              </a:rPr>
              <a:t>→</a:t>
            </a:r>
            <a:r>
              <a:rPr lang="en-US" dirty="0" smtClean="0"/>
              <a:t>9-member </a:t>
            </a:r>
            <a:r>
              <a:rPr lang="en-US" dirty="0"/>
              <a:t>City </a:t>
            </a:r>
            <a:r>
              <a:rPr lang="en-US" dirty="0" smtClean="0"/>
              <a:t>Council</a:t>
            </a:r>
          </a:p>
          <a:p>
            <a:pPr marL="0" indent="0" algn="just" eaLnBrk="0" hangingPunct="0">
              <a:buNone/>
            </a:pPr>
            <a:r>
              <a:rPr lang="en-US" dirty="0" smtClean="0">
                <a:latin typeface="Calibri"/>
                <a:cs typeface="Calibri"/>
              </a:rPr>
              <a:t>→</a:t>
            </a:r>
            <a:r>
              <a:rPr lang="en-US" dirty="0"/>
              <a:t>5</a:t>
            </a:r>
            <a:r>
              <a:rPr lang="en-US" dirty="0" smtClean="0"/>
              <a:t>-member </a:t>
            </a:r>
            <a:r>
              <a:rPr lang="en-US" dirty="0"/>
              <a:t>City </a:t>
            </a:r>
            <a:r>
              <a:rPr lang="en-US" dirty="0" smtClean="0"/>
              <a:t>Commission</a:t>
            </a:r>
          </a:p>
          <a:p>
            <a:pPr marL="0" indent="0" algn="just" eaLnBrk="0" hangingPunct="0">
              <a:buNone/>
            </a:pPr>
            <a:endParaRPr lang="en-US" dirty="0" smtClean="0">
              <a:latin typeface="Calibri"/>
              <a:cs typeface="Calibri"/>
            </a:endParaRPr>
          </a:p>
          <a:p>
            <a:pPr algn="just" eaLnBrk="0" hangingPunct="0"/>
            <a:r>
              <a:rPr lang="en-US" dirty="0"/>
              <a:t> Duval County was governed </a:t>
            </a:r>
            <a:r>
              <a:rPr lang="en-US" dirty="0" smtClean="0"/>
              <a:t>similarly by:</a:t>
            </a:r>
          </a:p>
          <a:p>
            <a:pPr marL="0" indent="0" algn="just" eaLnBrk="0" hangingPunct="0">
              <a:buNone/>
            </a:pPr>
            <a:endParaRPr lang="en-US" dirty="0" smtClean="0"/>
          </a:p>
          <a:p>
            <a:pPr marL="0" indent="0" algn="just" eaLnBrk="0" hangingPunct="0">
              <a:buNone/>
            </a:pPr>
            <a:r>
              <a:rPr lang="en-US" dirty="0" smtClean="0">
                <a:latin typeface="Calibri"/>
                <a:cs typeface="Calibri"/>
              </a:rPr>
              <a:t>→</a:t>
            </a:r>
            <a:r>
              <a:rPr lang="en-US" dirty="0" smtClean="0"/>
              <a:t>5-member County Commission</a:t>
            </a:r>
          </a:p>
          <a:p>
            <a:pPr marL="0" indent="0" algn="just" eaLnBrk="0" hangingPunct="0">
              <a:buNone/>
            </a:pPr>
            <a:r>
              <a:rPr lang="en-US" dirty="0" smtClean="0">
                <a:latin typeface="Calibri"/>
                <a:cs typeface="Calibri"/>
              </a:rPr>
              <a:t>→</a:t>
            </a:r>
            <a:r>
              <a:rPr lang="en-US" dirty="0"/>
              <a:t>5</a:t>
            </a:r>
            <a:r>
              <a:rPr lang="en-US" dirty="0" smtClean="0"/>
              <a:t>-member </a:t>
            </a:r>
            <a:r>
              <a:rPr lang="en-US" dirty="0"/>
              <a:t>budget </a:t>
            </a:r>
            <a:r>
              <a:rPr lang="en-US" dirty="0" smtClean="0"/>
              <a:t>commission</a:t>
            </a:r>
          </a:p>
          <a:p>
            <a:pPr marL="0" indent="0" algn="just" eaLnBrk="0" hangingPunct="0">
              <a:buNone/>
            </a:pPr>
            <a:r>
              <a:rPr lang="en-US" dirty="0" smtClean="0">
                <a:latin typeface="Calibri"/>
                <a:cs typeface="Calibri"/>
              </a:rPr>
              <a:t>→</a:t>
            </a:r>
            <a:r>
              <a:rPr lang="en-US" dirty="0" smtClean="0"/>
              <a:t>5 elected </a:t>
            </a:r>
            <a:r>
              <a:rPr lang="en-US" dirty="0"/>
              <a:t>constitutional </a:t>
            </a:r>
            <a:r>
              <a:rPr lang="en-US" dirty="0" smtClean="0"/>
              <a:t>officers</a:t>
            </a:r>
            <a:endParaRPr lang="en-US" dirty="0"/>
          </a:p>
        </p:txBody>
      </p:sp>
    </p:spTree>
    <p:extLst>
      <p:ext uri="{BB962C8B-B14F-4D97-AF65-F5344CB8AC3E}">
        <p14:creationId xmlns:p14="http://schemas.microsoft.com/office/powerpoint/2010/main" val="8365748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Consolidated Government &amp; Charter</a:t>
            </a:r>
          </a:p>
        </p:txBody>
      </p:sp>
      <p:sp>
        <p:nvSpPr>
          <p:cNvPr id="3" name="Content Placeholder 2"/>
          <p:cNvSpPr>
            <a:spLocks noGrp="1"/>
          </p:cNvSpPr>
          <p:nvPr>
            <p:ph sz="quarter" idx="1"/>
          </p:nvPr>
        </p:nvSpPr>
        <p:spPr/>
        <p:txBody>
          <a:bodyPr>
            <a:normAutofit fontScale="77500" lnSpcReduction="20000"/>
          </a:bodyPr>
          <a:lstStyle/>
          <a:p>
            <a:pPr algn="just"/>
            <a:r>
              <a:rPr lang="en-US" dirty="0" smtClean="0"/>
              <a:t>Consolidation debate:</a:t>
            </a:r>
          </a:p>
          <a:p>
            <a:pPr marL="0" indent="0" algn="just">
              <a:buNone/>
            </a:pPr>
            <a:endParaRPr lang="en-US" dirty="0" smtClean="0"/>
          </a:p>
          <a:p>
            <a:pPr marL="0" indent="0" algn="just">
              <a:buNone/>
            </a:pPr>
            <a:r>
              <a:rPr lang="en-US" dirty="0" smtClean="0">
                <a:cs typeface="Calibri"/>
              </a:rPr>
              <a:t>→</a:t>
            </a:r>
            <a:r>
              <a:rPr lang="en-US" dirty="0" smtClean="0"/>
              <a:t>Lack of storage and treatment</a:t>
            </a:r>
          </a:p>
          <a:p>
            <a:pPr marL="0" indent="0" algn="just">
              <a:buNone/>
            </a:pPr>
            <a:endParaRPr lang="en-US" dirty="0" smtClean="0"/>
          </a:p>
          <a:p>
            <a:pPr marL="0" indent="0" algn="just">
              <a:buNone/>
            </a:pPr>
            <a:r>
              <a:rPr lang="en-US" dirty="0" smtClean="0">
                <a:cs typeface="Calibri"/>
              </a:rPr>
              <a:t>→75-80% of sewage dumped into St. John’s River</a:t>
            </a:r>
          </a:p>
          <a:p>
            <a:pPr marL="0" indent="0" algn="just">
              <a:buNone/>
            </a:pPr>
            <a:endParaRPr lang="en-US" dirty="0" smtClean="0">
              <a:cs typeface="Calibri"/>
            </a:endParaRPr>
          </a:p>
          <a:p>
            <a:pPr marL="0" indent="0" algn="just">
              <a:buNone/>
            </a:pPr>
            <a:r>
              <a:rPr lang="en-US" dirty="0" smtClean="0">
                <a:cs typeface="Calibri"/>
              </a:rPr>
              <a:t>→Property Appraiser failed to adequately reassess property values</a:t>
            </a:r>
          </a:p>
          <a:p>
            <a:pPr marL="0" indent="0" algn="just">
              <a:buNone/>
            </a:pPr>
            <a:endParaRPr lang="en-US" dirty="0" smtClean="0">
              <a:cs typeface="Calibri"/>
            </a:endParaRPr>
          </a:p>
          <a:p>
            <a:pPr marL="0" indent="0" algn="just">
              <a:buNone/>
            </a:pPr>
            <a:r>
              <a:rPr lang="en-US" dirty="0" smtClean="0">
                <a:cs typeface="Calibri"/>
              </a:rPr>
              <a:t>→High Schools disaccredited  </a:t>
            </a:r>
          </a:p>
          <a:p>
            <a:pPr marL="0" indent="0" algn="just">
              <a:buNone/>
            </a:pPr>
            <a:r>
              <a:rPr lang="en-US" dirty="0" smtClean="0">
                <a:cs typeface="Calibri"/>
              </a:rPr>
              <a:t>					</a:t>
            </a:r>
          </a:p>
          <a:p>
            <a:pPr marL="0" indent="0" algn="just">
              <a:buNone/>
            </a:pPr>
            <a:r>
              <a:rPr lang="en-US" dirty="0" smtClean="0">
                <a:cs typeface="Calibri"/>
              </a:rPr>
              <a:t>→Grand Jury Indictments</a:t>
            </a:r>
            <a:endParaRPr lang="en-US" dirty="0" smtClean="0"/>
          </a:p>
          <a:p>
            <a:pPr marL="0" indent="0">
              <a:buNone/>
            </a:pPr>
            <a:endParaRPr lang="en-US" dirty="0" smtClean="0"/>
          </a:p>
          <a:p>
            <a:pPr marL="0" indent="0">
              <a:buNone/>
            </a:pPr>
            <a:endParaRPr lang="en-US" dirty="0" smtClean="0"/>
          </a:p>
          <a:p>
            <a:pPr marL="0" indent="0">
              <a:buNone/>
            </a:pPr>
            <a:r>
              <a:rPr lang="en-US" dirty="0" smtClean="0">
                <a:latin typeface="Calibri"/>
                <a:cs typeface="Calibri"/>
              </a:rPr>
              <a:t> </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4182102"/>
            <a:ext cx="2676525" cy="1504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239182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Consolidated Government &amp; Charter</a:t>
            </a:r>
          </a:p>
        </p:txBody>
      </p:sp>
      <p:sp>
        <p:nvSpPr>
          <p:cNvPr id="3" name="Content Placeholder 2"/>
          <p:cNvSpPr>
            <a:spLocks noGrp="1"/>
          </p:cNvSpPr>
          <p:nvPr>
            <p:ph sz="quarter" idx="1"/>
          </p:nvPr>
        </p:nvSpPr>
        <p:spPr>
          <a:xfrm>
            <a:off x="301752" y="1600200"/>
            <a:ext cx="8461248" cy="4498848"/>
          </a:xfrm>
        </p:spPr>
        <p:txBody>
          <a:bodyPr>
            <a:normAutofit fontScale="85000" lnSpcReduction="20000"/>
          </a:bodyPr>
          <a:lstStyle/>
          <a:p>
            <a:pPr algn="just"/>
            <a:r>
              <a:rPr lang="en-US" dirty="0" smtClean="0"/>
              <a:t>Yates Manifesto</a:t>
            </a:r>
          </a:p>
          <a:p>
            <a:pPr marL="0" indent="0" algn="just">
              <a:buNone/>
            </a:pPr>
            <a:endParaRPr lang="en-US" dirty="0" smtClean="0"/>
          </a:p>
          <a:p>
            <a:pPr algn="just"/>
            <a:r>
              <a:rPr lang="en-US" dirty="0" smtClean="0"/>
              <a:t>April 1965 – Legislature approves </a:t>
            </a:r>
          </a:p>
          <a:p>
            <a:pPr marL="0" indent="0" algn="just">
              <a:buNone/>
            </a:pPr>
            <a:r>
              <a:rPr lang="en-US" dirty="0" smtClean="0"/>
              <a:t>Local Government </a:t>
            </a:r>
          </a:p>
          <a:p>
            <a:pPr marL="0" indent="0" algn="just">
              <a:buNone/>
            </a:pPr>
            <a:r>
              <a:rPr lang="en-US" dirty="0" smtClean="0"/>
              <a:t>Study Commission</a:t>
            </a:r>
          </a:p>
          <a:p>
            <a:pPr marL="0" indent="0" algn="just">
              <a:buNone/>
            </a:pPr>
            <a:endParaRPr lang="en-US" dirty="0" smtClean="0"/>
          </a:p>
          <a:p>
            <a:pPr algn="just"/>
            <a:r>
              <a:rPr lang="en-US" dirty="0" smtClean="0"/>
              <a:t>1966 – “Blueprint for </a:t>
            </a:r>
          </a:p>
          <a:p>
            <a:pPr marL="0" indent="0" algn="just">
              <a:buNone/>
            </a:pPr>
            <a:r>
              <a:rPr lang="en-US" dirty="0" smtClean="0"/>
              <a:t>Improvement”</a:t>
            </a:r>
          </a:p>
          <a:p>
            <a:pPr marL="0" indent="0" algn="just">
              <a:buNone/>
            </a:pPr>
            <a:endParaRPr lang="en-US" dirty="0" smtClean="0"/>
          </a:p>
          <a:p>
            <a:pPr algn="just"/>
            <a:r>
              <a:rPr lang="en-US" dirty="0" smtClean="0"/>
              <a:t>Consolidate both County and </a:t>
            </a:r>
          </a:p>
          <a:p>
            <a:pPr marL="0" indent="0" algn="just">
              <a:buNone/>
            </a:pPr>
            <a:r>
              <a:rPr lang="en-US" dirty="0" smtClean="0"/>
              <a:t>City Governments</a:t>
            </a:r>
          </a:p>
          <a:p>
            <a:pPr marL="0" indent="0" algn="just">
              <a:buNone/>
            </a:pPr>
            <a:r>
              <a:rPr lang="en-US" dirty="0" smtClean="0"/>
              <a:t>Effective October 1, 1968</a:t>
            </a:r>
            <a:endParaRPr lang="en-US" dirty="0"/>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1676400"/>
            <a:ext cx="3429000" cy="45177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844203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Consolidated Government &amp; Charter</a:t>
            </a:r>
          </a:p>
        </p:txBody>
      </p:sp>
      <p:sp>
        <p:nvSpPr>
          <p:cNvPr id="3" name="Content Placeholder 2"/>
          <p:cNvSpPr>
            <a:spLocks noGrp="1"/>
          </p:cNvSpPr>
          <p:nvPr>
            <p:ph sz="quarter" idx="1"/>
          </p:nvPr>
        </p:nvSpPr>
        <p:spPr/>
        <p:txBody>
          <a:bodyPr>
            <a:normAutofit/>
          </a:bodyPr>
          <a:lstStyle/>
          <a:p>
            <a:pPr marL="0" lvl="0" indent="0" algn="just" eaLnBrk="0" hangingPunct="0">
              <a:buNone/>
            </a:pPr>
            <a:endParaRPr lang="en-US" b="1" dirty="0" smtClean="0"/>
          </a:p>
          <a:p>
            <a:pPr marL="0" lvl="0" indent="0" algn="just" eaLnBrk="0" hangingPunct="0">
              <a:buNone/>
            </a:pPr>
            <a:r>
              <a:rPr lang="en-US" b="1" dirty="0" smtClean="0"/>
              <a:t>TWO </a:t>
            </a:r>
            <a:r>
              <a:rPr lang="en-US" b="1" dirty="0"/>
              <a:t>SOURCES OF LOCAL </a:t>
            </a:r>
            <a:r>
              <a:rPr lang="en-US" b="1" dirty="0" smtClean="0"/>
              <a:t>LAW:</a:t>
            </a:r>
          </a:p>
          <a:p>
            <a:pPr marL="0" lvl="0" indent="0" algn="just" eaLnBrk="0" hangingPunct="0">
              <a:buNone/>
            </a:pPr>
            <a:r>
              <a:rPr lang="en-US" b="1" dirty="0" smtClean="0"/>
              <a:t> </a:t>
            </a:r>
          </a:p>
          <a:p>
            <a:pPr lvl="0" algn="just" eaLnBrk="0" hangingPunct="0"/>
            <a:r>
              <a:rPr lang="en-US" b="1" dirty="0"/>
              <a:t> CITY </a:t>
            </a:r>
            <a:r>
              <a:rPr lang="en-US" b="1" dirty="0" smtClean="0"/>
              <a:t>CHARTER		</a:t>
            </a:r>
          </a:p>
          <a:p>
            <a:pPr marL="0" lvl="0" indent="0" algn="just" eaLnBrk="0" hangingPunct="0">
              <a:buNone/>
            </a:pPr>
            <a:endParaRPr lang="en-US" b="1" dirty="0" smtClean="0"/>
          </a:p>
          <a:p>
            <a:pPr lvl="0" algn="just" eaLnBrk="0" hangingPunct="0"/>
            <a:r>
              <a:rPr lang="en-US" b="1" dirty="0"/>
              <a:t> </a:t>
            </a:r>
            <a:r>
              <a:rPr lang="en-US" b="1" dirty="0" smtClean="0"/>
              <a:t>ORDINANCE </a:t>
            </a:r>
            <a:r>
              <a:rPr lang="en-US" b="1" dirty="0"/>
              <a:t>CODE</a:t>
            </a:r>
          </a:p>
          <a:p>
            <a:pPr algn="just" eaLnBrk="0" hangingPunct="0"/>
            <a:endParaRPr lang="en-US" dirty="0"/>
          </a:p>
          <a:p>
            <a:endParaRPr lang="en-US"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3048000"/>
            <a:ext cx="2211972" cy="2324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9981976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964</TotalTime>
  <Words>2200</Words>
  <Application>Microsoft Office PowerPoint</Application>
  <PresentationFormat>On-screen Show (4:3)</PresentationFormat>
  <Paragraphs>303</Paragraphs>
  <Slides>18</Slides>
  <Notes>18</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Civic</vt:lpstr>
      <vt:lpstr>  Office of General Counsel Consolidated City and Charter </vt:lpstr>
      <vt:lpstr>Office of General Counsel</vt:lpstr>
      <vt:lpstr>Office of General Counsel</vt:lpstr>
      <vt:lpstr>Office of General Counsel</vt:lpstr>
      <vt:lpstr>Office of General Counsel</vt:lpstr>
      <vt:lpstr>Consolidated Government &amp; Charter</vt:lpstr>
      <vt:lpstr>Consolidated Government &amp; Charter</vt:lpstr>
      <vt:lpstr>Consolidated Government &amp; Charter</vt:lpstr>
      <vt:lpstr>Consolidated Government &amp; Charter</vt:lpstr>
      <vt:lpstr>Consolidated Government &amp; Charter</vt:lpstr>
      <vt:lpstr>Consolidated Government &amp; Charter</vt:lpstr>
      <vt:lpstr>Consolidated Government &amp; Charter</vt:lpstr>
      <vt:lpstr>Consolidated Government &amp; Charter</vt:lpstr>
      <vt:lpstr>Consolidated Government &amp; Charter</vt:lpstr>
      <vt:lpstr>Consolidated Government &amp; Charter</vt:lpstr>
      <vt:lpstr>Consolidated Government &amp; Charter</vt:lpstr>
      <vt:lpstr>PowerPoint Presentation</vt:lpstr>
      <vt:lpstr>Office of General Counsel Consolidated City and Charter</vt:lpstr>
    </vt:vector>
  </TitlesOfParts>
  <Company>City of Jacksonville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Ethics Voting Conflicts</dc:title>
  <dc:creator>Gabriel, Jason</dc:creator>
  <cp:lastModifiedBy>COJ</cp:lastModifiedBy>
  <cp:revision>182</cp:revision>
  <cp:lastPrinted>2019-06-04T18:58:40Z</cp:lastPrinted>
  <dcterms:created xsi:type="dcterms:W3CDTF">2015-05-31T19:32:58Z</dcterms:created>
  <dcterms:modified xsi:type="dcterms:W3CDTF">2019-06-04T19:03:24Z</dcterms:modified>
</cp:coreProperties>
</file>