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70" r:id="rId2"/>
    <p:sldId id="272" r:id="rId3"/>
    <p:sldId id="289" r:id="rId4"/>
    <p:sldId id="286" r:id="rId5"/>
    <p:sldId id="282" r:id="rId6"/>
    <p:sldId id="287" r:id="rId7"/>
    <p:sldId id="292" r:id="rId8"/>
    <p:sldId id="285" r:id="rId9"/>
    <p:sldId id="290" r:id="rId10"/>
    <p:sldId id="267" r:id="rId11"/>
    <p:sldId id="291" r:id="rId12"/>
    <p:sldId id="274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36065-4025-421C-8FD2-84B956A70D43}" type="doc">
      <dgm:prSet loTypeId="urn:microsoft.com/office/officeart/2005/8/layout/cycle5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D795D1-5172-411B-AA78-7E5E636A342B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Identify Need </a:t>
          </a:r>
        </a:p>
        <a:p>
          <a:pPr algn="ctr"/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 Procurement)</a:t>
          </a:r>
        </a:p>
      </dgm:t>
    </dgm:pt>
    <dgm:pt modelId="{BF409687-4D71-4C36-952B-08E1C5CDC73D}" type="parTrans" cxnId="{FDA9BEB1-065E-45EB-A8C7-EAA78DE4599B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115B743-8135-4D7A-BA0E-6695305B83C8}" type="sibTrans" cxnId="{FDA9BEB1-065E-45EB-A8C7-EAA78DE4599B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57712DF-EA4F-4B03-8B51-4540B80BD7B3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Solicitation</a:t>
          </a:r>
          <a:r>
            <a:rPr lang="en-US" sz="1600" dirty="0" smtClean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Prep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Procuremen</a:t>
          </a:r>
          <a:r>
            <a:rPr lang="en-US" sz="1600" dirty="0" smtClean="0">
              <a:solidFill>
                <a:schemeClr val="tx1"/>
              </a:solidFill>
              <a:latin typeface="Century Gothic" panose="020B0502020202020204" pitchFamily="34" charset="0"/>
            </a:rPr>
            <a:t>t</a:t>
          </a:r>
          <a:r>
            <a:rPr lang="en-US" sz="1800" dirty="0" smtClean="0">
              <a:solidFill>
                <a:schemeClr val="tx1"/>
              </a:solidFill>
              <a:latin typeface="Century Gothic" panose="020B0502020202020204" pitchFamily="34" charset="0"/>
            </a:rPr>
            <a:t>)</a:t>
          </a:r>
          <a:endParaRPr lang="en-US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D0072B6-60C7-42AA-B121-60632AF39F30}" type="parTrans" cxnId="{AE5B99C5-0AFB-42D7-AD37-D19857CF56D3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498E471-F1F6-4BA8-8C59-DFAC68DD98DD}" type="sibTrans" cxnId="{AE5B99C5-0AFB-42D7-AD37-D19857CF56D3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2D76BD0-1B1F-4E79-A6E9-01A272916529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Solicitation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(Procurement)</a:t>
          </a:r>
          <a:endParaRPr lang="en-US" sz="14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AC86F0A-BD5B-479A-9DA0-1D04A136631D}" type="parTrans" cxnId="{E99124FE-DD84-4CEC-A4B9-970A8BCBDFE6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70EA352-5721-4847-B394-02FC7DF32A12}" type="sibTrans" cxnId="{E99124FE-DD84-4CEC-A4B9-970A8BCBDFE6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56C68D0-6FB3-468C-A584-904316E5BC81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Evaluation/ Award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(Procurement/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Using Agency)</a:t>
          </a:r>
          <a:endParaRPr lang="en-US" sz="11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BDF63F6-ED60-427F-979C-A8ACC61FBCB6}" type="parTrans" cxnId="{F6BB8FFB-6BE3-4360-91F5-C0CC09AE909E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E68C169-53A1-407A-B59B-2CA18012F7FA}" type="sibTrans" cxnId="{F6BB8FFB-6BE3-4360-91F5-C0CC09AE909E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F0B1590-580B-4612-B543-127163906862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Contracting</a:t>
          </a:r>
        </a:p>
        <a:p>
          <a:r>
            <a:rPr lang="en-US" sz="14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Agency)</a:t>
          </a:r>
          <a:endParaRPr lang="en-US" sz="14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4C3B173-BC26-4312-807A-FDF11E756C90}" type="parTrans" cxnId="{D351B750-3903-40B4-8132-87E1C47EE0CD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06D9868-A98A-4856-9CFC-49E50DB65958}" type="sibTrans" cxnId="{D351B750-3903-40B4-8132-87E1C47EE0CD}">
      <dgm:prSet/>
      <dgm:spPr/>
      <dgm:t>
        <a:bodyPr/>
        <a:lstStyle/>
        <a:p>
          <a:endParaRPr lang="en-US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D8D2826-3662-47B0-9FFD-4D7E60FB79FC}" type="pres">
      <dgm:prSet presAssocID="{08036065-4025-421C-8FD2-84B956A70D4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A363EF-4FCF-4942-879F-BA450398362D}" type="pres">
      <dgm:prSet presAssocID="{E6D795D1-5172-411B-AA78-7E5E636A342B}" presName="node" presStyleLbl="node1" presStyleIdx="0" presStyleCnt="5" custScaleX="1128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392768-6617-4139-962F-9F144DB90C21}" type="pres">
      <dgm:prSet presAssocID="{E6D795D1-5172-411B-AA78-7E5E636A342B}" presName="spNode" presStyleCnt="0"/>
      <dgm:spPr/>
    </dgm:pt>
    <dgm:pt modelId="{F0265B3E-AAB4-4730-85A9-982616A9DDBC}" type="pres">
      <dgm:prSet presAssocID="{3115B743-8135-4D7A-BA0E-6695305B83C8}" presName="sibTrans" presStyleLbl="sibTrans1D1" presStyleIdx="0" presStyleCnt="5"/>
      <dgm:spPr/>
      <dgm:t>
        <a:bodyPr/>
        <a:lstStyle/>
        <a:p>
          <a:endParaRPr lang="en-US"/>
        </a:p>
      </dgm:t>
    </dgm:pt>
    <dgm:pt modelId="{5F4B37CE-5C68-42B3-B1B3-AA0173C05921}" type="pres">
      <dgm:prSet presAssocID="{F57712DF-EA4F-4B03-8B51-4540B80BD7B3}" presName="node" presStyleLbl="node1" presStyleIdx="1" presStyleCnt="5" custScaleX="110566" custScaleY="145121" custRadScaleRad="89677" custRadScaleInc="35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98600-A7E8-4AA0-82D2-F2E0C45687A3}" type="pres">
      <dgm:prSet presAssocID="{F57712DF-EA4F-4B03-8B51-4540B80BD7B3}" presName="spNode" presStyleCnt="0"/>
      <dgm:spPr/>
    </dgm:pt>
    <dgm:pt modelId="{C934B7AA-1CB3-466E-9661-D64D48EE7AB8}" type="pres">
      <dgm:prSet presAssocID="{E498E471-F1F6-4BA8-8C59-DFAC68DD98DD}" presName="sibTrans" presStyleLbl="sibTrans1D1" presStyleIdx="1" presStyleCnt="5"/>
      <dgm:spPr/>
      <dgm:t>
        <a:bodyPr/>
        <a:lstStyle/>
        <a:p>
          <a:endParaRPr lang="en-US"/>
        </a:p>
      </dgm:t>
    </dgm:pt>
    <dgm:pt modelId="{36B37F0B-F8A7-4A4F-907A-41AC94C52BD0}" type="pres">
      <dgm:prSet presAssocID="{F2D76BD0-1B1F-4E79-A6E9-01A272916529}" presName="node" presStyleLbl="node1" presStyleIdx="2" presStyleCnt="5" custScaleX="115689" custScaleY="64793" custRadScaleRad="88815" custRadScaleInc="-21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7FA4A4-9E15-4259-94D5-D535A3D9DC60}" type="pres">
      <dgm:prSet presAssocID="{F2D76BD0-1B1F-4E79-A6E9-01A272916529}" presName="spNode" presStyleCnt="0"/>
      <dgm:spPr/>
    </dgm:pt>
    <dgm:pt modelId="{AB79ED56-C98C-4231-A8D9-7D23F626A4C3}" type="pres">
      <dgm:prSet presAssocID="{970EA352-5721-4847-B394-02FC7DF32A12}" presName="sibTrans" presStyleLbl="sibTrans1D1" presStyleIdx="2" presStyleCnt="5"/>
      <dgm:spPr/>
      <dgm:t>
        <a:bodyPr/>
        <a:lstStyle/>
        <a:p>
          <a:endParaRPr lang="en-US"/>
        </a:p>
      </dgm:t>
    </dgm:pt>
    <dgm:pt modelId="{274601D9-0DAE-44DA-9A3F-E0266D12D5C4}" type="pres">
      <dgm:prSet presAssocID="{456C68D0-6FB3-468C-A584-904316E5BC81}" presName="node" presStyleLbl="node1" presStyleIdx="3" presStyleCnt="5" custScaleX="120081" custScaleY="126643" custRadScaleRad="83566" custRadScaleInc="40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1FC92-070D-4D5D-9CAB-36ACAC431931}" type="pres">
      <dgm:prSet presAssocID="{456C68D0-6FB3-468C-A584-904316E5BC81}" presName="spNode" presStyleCnt="0"/>
      <dgm:spPr/>
    </dgm:pt>
    <dgm:pt modelId="{BEFB1C39-F1DB-4617-8308-59399524CABD}" type="pres">
      <dgm:prSet presAssocID="{6E68C169-53A1-407A-B59B-2CA18012F7FA}" presName="sibTrans" presStyleLbl="sibTrans1D1" presStyleIdx="3" presStyleCnt="5"/>
      <dgm:spPr/>
      <dgm:t>
        <a:bodyPr/>
        <a:lstStyle/>
        <a:p>
          <a:endParaRPr lang="en-US"/>
        </a:p>
      </dgm:t>
    </dgm:pt>
    <dgm:pt modelId="{731CF98F-8265-457B-A9A6-9619C0E83C7E}" type="pres">
      <dgm:prSet presAssocID="{8F0B1590-580B-4612-B543-12716390686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65122-4156-4547-95E0-068FBE31DA20}" type="pres">
      <dgm:prSet presAssocID="{8F0B1590-580B-4612-B543-127163906862}" presName="spNode" presStyleCnt="0"/>
      <dgm:spPr/>
    </dgm:pt>
    <dgm:pt modelId="{BCC10561-094D-4E4C-A885-941643D7F652}" type="pres">
      <dgm:prSet presAssocID="{306D9868-A98A-4856-9CFC-49E50DB65958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1EC75E73-819D-4343-AB06-FE3070FCC78D}" type="presOf" srcId="{F2D76BD0-1B1F-4E79-A6E9-01A272916529}" destId="{36B37F0B-F8A7-4A4F-907A-41AC94C52BD0}" srcOrd="0" destOrd="0" presId="urn:microsoft.com/office/officeart/2005/8/layout/cycle5"/>
    <dgm:cxn modelId="{3A2506FD-EDC4-457E-B768-8A3ECBEAC729}" type="presOf" srcId="{306D9868-A98A-4856-9CFC-49E50DB65958}" destId="{BCC10561-094D-4E4C-A885-941643D7F652}" srcOrd="0" destOrd="0" presId="urn:microsoft.com/office/officeart/2005/8/layout/cycle5"/>
    <dgm:cxn modelId="{E99124FE-DD84-4CEC-A4B9-970A8BCBDFE6}" srcId="{08036065-4025-421C-8FD2-84B956A70D43}" destId="{F2D76BD0-1B1F-4E79-A6E9-01A272916529}" srcOrd="2" destOrd="0" parTransId="{CAC86F0A-BD5B-479A-9DA0-1D04A136631D}" sibTransId="{970EA352-5721-4847-B394-02FC7DF32A12}"/>
    <dgm:cxn modelId="{B59471F0-62D4-42CC-9A26-85384A7D5679}" type="presOf" srcId="{F57712DF-EA4F-4B03-8B51-4540B80BD7B3}" destId="{5F4B37CE-5C68-42B3-B1B3-AA0173C05921}" srcOrd="0" destOrd="0" presId="urn:microsoft.com/office/officeart/2005/8/layout/cycle5"/>
    <dgm:cxn modelId="{4A05F2D7-CB8B-433C-BC56-1D132F3441B7}" type="presOf" srcId="{6E68C169-53A1-407A-B59B-2CA18012F7FA}" destId="{BEFB1C39-F1DB-4617-8308-59399524CABD}" srcOrd="0" destOrd="0" presId="urn:microsoft.com/office/officeart/2005/8/layout/cycle5"/>
    <dgm:cxn modelId="{E37AF3CA-DC0C-4985-92BD-BC126ADB82AD}" type="presOf" srcId="{E498E471-F1F6-4BA8-8C59-DFAC68DD98DD}" destId="{C934B7AA-1CB3-466E-9661-D64D48EE7AB8}" srcOrd="0" destOrd="0" presId="urn:microsoft.com/office/officeart/2005/8/layout/cycle5"/>
    <dgm:cxn modelId="{44662B1F-F6F4-4A85-BB01-903A33A6BB21}" type="presOf" srcId="{E6D795D1-5172-411B-AA78-7E5E636A342B}" destId="{02A363EF-4FCF-4942-879F-BA450398362D}" srcOrd="0" destOrd="0" presId="urn:microsoft.com/office/officeart/2005/8/layout/cycle5"/>
    <dgm:cxn modelId="{AE5B99C5-0AFB-42D7-AD37-D19857CF56D3}" srcId="{08036065-4025-421C-8FD2-84B956A70D43}" destId="{F57712DF-EA4F-4B03-8B51-4540B80BD7B3}" srcOrd="1" destOrd="0" parTransId="{7D0072B6-60C7-42AA-B121-60632AF39F30}" sibTransId="{E498E471-F1F6-4BA8-8C59-DFAC68DD98DD}"/>
    <dgm:cxn modelId="{D351B750-3903-40B4-8132-87E1C47EE0CD}" srcId="{08036065-4025-421C-8FD2-84B956A70D43}" destId="{8F0B1590-580B-4612-B543-127163906862}" srcOrd="4" destOrd="0" parTransId="{54C3B173-BC26-4312-807A-FDF11E756C90}" sibTransId="{306D9868-A98A-4856-9CFC-49E50DB65958}"/>
    <dgm:cxn modelId="{07D898D4-E5E4-429C-A8A2-D7D491E5DFA5}" type="presOf" srcId="{3115B743-8135-4D7A-BA0E-6695305B83C8}" destId="{F0265B3E-AAB4-4730-85A9-982616A9DDBC}" srcOrd="0" destOrd="0" presId="urn:microsoft.com/office/officeart/2005/8/layout/cycle5"/>
    <dgm:cxn modelId="{916C6894-443C-41D0-AEEE-92710E4DAE79}" type="presOf" srcId="{456C68D0-6FB3-468C-A584-904316E5BC81}" destId="{274601D9-0DAE-44DA-9A3F-E0266D12D5C4}" srcOrd="0" destOrd="0" presId="urn:microsoft.com/office/officeart/2005/8/layout/cycle5"/>
    <dgm:cxn modelId="{E4D82E5D-8924-4ADE-91A2-AC564F7D8F01}" type="presOf" srcId="{08036065-4025-421C-8FD2-84B956A70D43}" destId="{1D8D2826-3662-47B0-9FFD-4D7E60FB79FC}" srcOrd="0" destOrd="0" presId="urn:microsoft.com/office/officeart/2005/8/layout/cycle5"/>
    <dgm:cxn modelId="{07741ABF-4BFF-4E82-A1CE-1BBD611F16B4}" type="presOf" srcId="{8F0B1590-580B-4612-B543-127163906862}" destId="{731CF98F-8265-457B-A9A6-9619C0E83C7E}" srcOrd="0" destOrd="0" presId="urn:microsoft.com/office/officeart/2005/8/layout/cycle5"/>
    <dgm:cxn modelId="{F6BB8FFB-6BE3-4360-91F5-C0CC09AE909E}" srcId="{08036065-4025-421C-8FD2-84B956A70D43}" destId="{456C68D0-6FB3-468C-A584-904316E5BC81}" srcOrd="3" destOrd="0" parTransId="{5BDF63F6-ED60-427F-979C-A8ACC61FBCB6}" sibTransId="{6E68C169-53A1-407A-B59B-2CA18012F7FA}"/>
    <dgm:cxn modelId="{5FB6B17C-2E08-4C9C-8F0F-598E11E10A65}" type="presOf" srcId="{970EA352-5721-4847-B394-02FC7DF32A12}" destId="{AB79ED56-C98C-4231-A8D9-7D23F626A4C3}" srcOrd="0" destOrd="0" presId="urn:microsoft.com/office/officeart/2005/8/layout/cycle5"/>
    <dgm:cxn modelId="{FDA9BEB1-065E-45EB-A8C7-EAA78DE4599B}" srcId="{08036065-4025-421C-8FD2-84B956A70D43}" destId="{E6D795D1-5172-411B-AA78-7E5E636A342B}" srcOrd="0" destOrd="0" parTransId="{BF409687-4D71-4C36-952B-08E1C5CDC73D}" sibTransId="{3115B743-8135-4D7A-BA0E-6695305B83C8}"/>
    <dgm:cxn modelId="{A29DD64A-98E9-4B81-B449-CA205915D263}" type="presParOf" srcId="{1D8D2826-3662-47B0-9FFD-4D7E60FB79FC}" destId="{02A363EF-4FCF-4942-879F-BA450398362D}" srcOrd="0" destOrd="0" presId="urn:microsoft.com/office/officeart/2005/8/layout/cycle5"/>
    <dgm:cxn modelId="{147AE6E4-E116-48BD-A855-0CB8595D69BD}" type="presParOf" srcId="{1D8D2826-3662-47B0-9FFD-4D7E60FB79FC}" destId="{86392768-6617-4139-962F-9F144DB90C21}" srcOrd="1" destOrd="0" presId="urn:microsoft.com/office/officeart/2005/8/layout/cycle5"/>
    <dgm:cxn modelId="{D79150D9-C8B7-4DAB-9B25-CEF0BCC7232E}" type="presParOf" srcId="{1D8D2826-3662-47B0-9FFD-4D7E60FB79FC}" destId="{F0265B3E-AAB4-4730-85A9-982616A9DDBC}" srcOrd="2" destOrd="0" presId="urn:microsoft.com/office/officeart/2005/8/layout/cycle5"/>
    <dgm:cxn modelId="{7E8824F7-7CB0-4B28-A8AF-0D9894DB2F74}" type="presParOf" srcId="{1D8D2826-3662-47B0-9FFD-4D7E60FB79FC}" destId="{5F4B37CE-5C68-42B3-B1B3-AA0173C05921}" srcOrd="3" destOrd="0" presId="urn:microsoft.com/office/officeart/2005/8/layout/cycle5"/>
    <dgm:cxn modelId="{B69D7AEA-DD3E-44CF-B827-FD137684E982}" type="presParOf" srcId="{1D8D2826-3662-47B0-9FFD-4D7E60FB79FC}" destId="{6AD98600-A7E8-4AA0-82D2-F2E0C45687A3}" srcOrd="4" destOrd="0" presId="urn:microsoft.com/office/officeart/2005/8/layout/cycle5"/>
    <dgm:cxn modelId="{E50CB4ED-9FED-4A1E-B5B5-AECBCEA5C684}" type="presParOf" srcId="{1D8D2826-3662-47B0-9FFD-4D7E60FB79FC}" destId="{C934B7AA-1CB3-466E-9661-D64D48EE7AB8}" srcOrd="5" destOrd="0" presId="urn:microsoft.com/office/officeart/2005/8/layout/cycle5"/>
    <dgm:cxn modelId="{C3FC24E3-C2F1-4118-A9DF-4490D9844F07}" type="presParOf" srcId="{1D8D2826-3662-47B0-9FFD-4D7E60FB79FC}" destId="{36B37F0B-F8A7-4A4F-907A-41AC94C52BD0}" srcOrd="6" destOrd="0" presId="urn:microsoft.com/office/officeart/2005/8/layout/cycle5"/>
    <dgm:cxn modelId="{FD15AC0E-93EF-49F8-B85A-8DA89E8A909F}" type="presParOf" srcId="{1D8D2826-3662-47B0-9FFD-4D7E60FB79FC}" destId="{527FA4A4-9E15-4259-94D5-D535A3D9DC60}" srcOrd="7" destOrd="0" presId="urn:microsoft.com/office/officeart/2005/8/layout/cycle5"/>
    <dgm:cxn modelId="{46AF01B4-0A36-49F9-9600-048B1B4AB623}" type="presParOf" srcId="{1D8D2826-3662-47B0-9FFD-4D7E60FB79FC}" destId="{AB79ED56-C98C-4231-A8D9-7D23F626A4C3}" srcOrd="8" destOrd="0" presId="urn:microsoft.com/office/officeart/2005/8/layout/cycle5"/>
    <dgm:cxn modelId="{1F83E962-74E0-49F8-A4D5-88AD0DF0409C}" type="presParOf" srcId="{1D8D2826-3662-47B0-9FFD-4D7E60FB79FC}" destId="{274601D9-0DAE-44DA-9A3F-E0266D12D5C4}" srcOrd="9" destOrd="0" presId="urn:microsoft.com/office/officeart/2005/8/layout/cycle5"/>
    <dgm:cxn modelId="{2D61AB94-AE3C-42CF-8842-FA4DB5717FE6}" type="presParOf" srcId="{1D8D2826-3662-47B0-9FFD-4D7E60FB79FC}" destId="{03B1FC92-070D-4D5D-9CAB-36ACAC431931}" srcOrd="10" destOrd="0" presId="urn:microsoft.com/office/officeart/2005/8/layout/cycle5"/>
    <dgm:cxn modelId="{A59A2619-824C-4D8E-9E2F-2C70B10A08E8}" type="presParOf" srcId="{1D8D2826-3662-47B0-9FFD-4D7E60FB79FC}" destId="{BEFB1C39-F1DB-4617-8308-59399524CABD}" srcOrd="11" destOrd="0" presId="urn:microsoft.com/office/officeart/2005/8/layout/cycle5"/>
    <dgm:cxn modelId="{A6C167FC-F49B-429D-9E66-1E8358621544}" type="presParOf" srcId="{1D8D2826-3662-47B0-9FFD-4D7E60FB79FC}" destId="{731CF98F-8265-457B-A9A6-9619C0E83C7E}" srcOrd="12" destOrd="0" presId="urn:microsoft.com/office/officeart/2005/8/layout/cycle5"/>
    <dgm:cxn modelId="{60761CA8-6336-4A53-8790-CD36D8C1DE52}" type="presParOf" srcId="{1D8D2826-3662-47B0-9FFD-4D7E60FB79FC}" destId="{9E765122-4156-4547-95E0-068FBE31DA20}" srcOrd="13" destOrd="0" presId="urn:microsoft.com/office/officeart/2005/8/layout/cycle5"/>
    <dgm:cxn modelId="{30877B64-4C40-4FA5-9DC9-A8A9B0A05643}" type="presParOf" srcId="{1D8D2826-3662-47B0-9FFD-4D7E60FB79FC}" destId="{BCC10561-094D-4E4C-A885-941643D7F65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363EF-4FCF-4942-879F-BA450398362D}">
      <dsp:nvSpPr>
        <dsp:cNvPr id="0" name=""/>
        <dsp:cNvSpPr/>
      </dsp:nvSpPr>
      <dsp:spPr>
        <a:xfrm>
          <a:off x="3164726" y="-27227"/>
          <a:ext cx="1524001" cy="87780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Identify Need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 Procurement)</a:t>
          </a:r>
        </a:p>
      </dsp:txBody>
      <dsp:txXfrm>
        <a:off x="3207577" y="15624"/>
        <a:ext cx="1438299" cy="792101"/>
      </dsp:txXfrm>
    </dsp:sp>
    <dsp:sp modelId="{F0265B3E-AAB4-4730-85A9-982616A9DDBC}">
      <dsp:nvSpPr>
        <dsp:cNvPr id="0" name=""/>
        <dsp:cNvSpPr/>
      </dsp:nvSpPr>
      <dsp:spPr>
        <a:xfrm>
          <a:off x="1856674" y="216204"/>
          <a:ext cx="3509658" cy="3509658"/>
        </a:xfrm>
        <a:custGeom>
          <a:avLst/>
          <a:gdLst/>
          <a:ahLst/>
          <a:cxnLst/>
          <a:rect l="0" t="0" r="0" b="0"/>
          <a:pathLst>
            <a:path>
              <a:moveTo>
                <a:pt x="2963465" y="482577"/>
              </a:moveTo>
              <a:arcTo wR="1754829" hR="1754829" stAng="18811867" swAng="10368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B37CE-5C68-42B3-B1B3-AA0173C05921}">
      <dsp:nvSpPr>
        <dsp:cNvPr id="0" name=""/>
        <dsp:cNvSpPr/>
      </dsp:nvSpPr>
      <dsp:spPr>
        <a:xfrm>
          <a:off x="4732369" y="1270576"/>
          <a:ext cx="1493156" cy="127387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Solicitation</a:t>
          </a:r>
          <a:r>
            <a:rPr lang="en-US" sz="16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Prep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Procuremen</a:t>
          </a:r>
          <a:r>
            <a:rPr lang="en-US" sz="16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t</a:t>
          </a:r>
          <a:r>
            <a:rPr lang="en-US" sz="18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)</a:t>
          </a:r>
          <a:endParaRPr lang="en-US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794555" y="1332762"/>
        <a:ext cx="1368784" cy="1149504"/>
      </dsp:txXfrm>
    </dsp:sp>
    <dsp:sp modelId="{C934B7AA-1CB3-466E-9661-D64D48EE7AB8}">
      <dsp:nvSpPr>
        <dsp:cNvPr id="0" name=""/>
        <dsp:cNvSpPr/>
      </dsp:nvSpPr>
      <dsp:spPr>
        <a:xfrm>
          <a:off x="2017204" y="290371"/>
          <a:ext cx="3509658" cy="3509658"/>
        </a:xfrm>
        <a:custGeom>
          <a:avLst/>
          <a:gdLst/>
          <a:ahLst/>
          <a:cxnLst/>
          <a:rect l="0" t="0" r="0" b="0"/>
          <a:pathLst>
            <a:path>
              <a:moveTo>
                <a:pt x="3401442" y="2361533"/>
              </a:moveTo>
              <a:arcTo wR="1754829" hR="1754829" stAng="1213598" swAng="6704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37F0B-F8A7-4A4F-907A-41AC94C52BD0}">
      <dsp:nvSpPr>
        <dsp:cNvPr id="0" name=""/>
        <dsp:cNvSpPr/>
      </dsp:nvSpPr>
      <dsp:spPr>
        <a:xfrm>
          <a:off x="4172862" y="3054186"/>
          <a:ext cx="1562341" cy="568755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Solicitation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(Procurement)</a:t>
          </a:r>
          <a:endParaRPr lang="en-US" sz="14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200626" y="3081950"/>
        <a:ext cx="1506813" cy="513227"/>
      </dsp:txXfrm>
    </dsp:sp>
    <dsp:sp modelId="{AB79ED56-C98C-4231-A8D9-7D23F626A4C3}">
      <dsp:nvSpPr>
        <dsp:cNvPr id="0" name=""/>
        <dsp:cNvSpPr/>
      </dsp:nvSpPr>
      <dsp:spPr>
        <a:xfrm>
          <a:off x="2350385" y="154120"/>
          <a:ext cx="3509658" cy="3509658"/>
        </a:xfrm>
        <a:custGeom>
          <a:avLst/>
          <a:gdLst/>
          <a:ahLst/>
          <a:cxnLst/>
          <a:rect l="0" t="0" r="0" b="0"/>
          <a:pathLst>
            <a:path>
              <a:moveTo>
                <a:pt x="1974643" y="3495836"/>
              </a:moveTo>
              <a:arcTo wR="1754829" hR="1754829" stAng="4968245" swAng="9476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601D9-0DAE-44DA-9A3F-E0266D12D5C4}">
      <dsp:nvSpPr>
        <dsp:cNvPr id="0" name=""/>
        <dsp:cNvSpPr/>
      </dsp:nvSpPr>
      <dsp:spPr>
        <a:xfrm>
          <a:off x="2065357" y="2633801"/>
          <a:ext cx="1621653" cy="111167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Evaluation/ Award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(Procurement/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Using Agency)</a:t>
          </a:r>
          <a:endParaRPr lang="en-US" sz="11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119625" y="2688069"/>
        <a:ext cx="1513117" cy="1003140"/>
      </dsp:txXfrm>
    </dsp:sp>
    <dsp:sp modelId="{BEFB1C39-F1DB-4617-8308-59399524CABD}">
      <dsp:nvSpPr>
        <dsp:cNvPr id="0" name=""/>
        <dsp:cNvSpPr/>
      </dsp:nvSpPr>
      <dsp:spPr>
        <a:xfrm>
          <a:off x="2055368" y="-328387"/>
          <a:ext cx="3509658" cy="3509658"/>
        </a:xfrm>
        <a:custGeom>
          <a:avLst/>
          <a:gdLst/>
          <a:ahLst/>
          <a:cxnLst/>
          <a:rect l="0" t="0" r="0" b="0"/>
          <a:pathLst>
            <a:path>
              <a:moveTo>
                <a:pt x="392254" y="2860639"/>
              </a:moveTo>
              <a:arcTo wR="1754829" hR="1754829" stAng="8456318" swAng="8025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CF98F-8265-457B-A9A6-9619C0E83C7E}">
      <dsp:nvSpPr>
        <dsp:cNvPr id="0" name=""/>
        <dsp:cNvSpPr/>
      </dsp:nvSpPr>
      <dsp:spPr>
        <a:xfrm>
          <a:off x="1582552" y="1185329"/>
          <a:ext cx="1350466" cy="87780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Contracting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(Using Agency)</a:t>
          </a:r>
          <a:endParaRPr lang="en-US" sz="14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625403" y="1228180"/>
        <a:ext cx="1264764" cy="792101"/>
      </dsp:txXfrm>
    </dsp:sp>
    <dsp:sp modelId="{BCC10561-094D-4E4C-A885-941643D7F652}">
      <dsp:nvSpPr>
        <dsp:cNvPr id="0" name=""/>
        <dsp:cNvSpPr/>
      </dsp:nvSpPr>
      <dsp:spPr>
        <a:xfrm>
          <a:off x="2171898" y="411673"/>
          <a:ext cx="3509658" cy="3509658"/>
        </a:xfrm>
        <a:custGeom>
          <a:avLst/>
          <a:gdLst/>
          <a:ahLst/>
          <a:cxnLst/>
          <a:rect l="0" t="0" r="0" b="0"/>
          <a:pathLst>
            <a:path>
              <a:moveTo>
                <a:pt x="410138" y="627340"/>
              </a:moveTo>
              <a:arcTo wR="1754829" hR="1754829" stAng="13198739" swAng="10980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665" cy="465776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827" y="0"/>
            <a:ext cx="3043665" cy="465776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r">
              <a:defRPr sz="1200"/>
            </a:lvl1pPr>
          </a:lstStyle>
          <a:p>
            <a:fld id="{9A5D8DED-AAF2-4BE9-9D33-3D6BAA12ABB3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3" tIns="46186" rIns="92373" bIns="461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33" y="4422464"/>
            <a:ext cx="5617837" cy="4188774"/>
          </a:xfrm>
          <a:prstGeom prst="rect">
            <a:avLst/>
          </a:prstGeom>
        </p:spPr>
        <p:txBody>
          <a:bodyPr vert="horz" lIns="92373" tIns="46186" rIns="92373" bIns="461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25"/>
            <a:ext cx="3043665" cy="465776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827" y="8841725"/>
            <a:ext cx="3043665" cy="465776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r">
              <a:defRPr sz="1200"/>
            </a:lvl1pPr>
          </a:lstStyle>
          <a:p>
            <a:fld id="{A72F8114-B886-4FC5-A88E-402FDB2B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8114-B886-4FC5-A88E-402FDB2B13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6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97CA80-8D92-4CAB-96E8-55A90774000C}" type="datetimeFigureOut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6/4/2019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D8E9F6-C65F-4083-A853-DC86AAB44594}" type="slidenum">
              <a:rPr lang="en-US" smtClean="0">
                <a:solidFill>
                  <a:srgbClr val="C5D1D7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C5D1D7">
                  <a:shade val="5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83880" cy="624840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4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br>
              <a:rPr lang="en-US" sz="4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ROCUREMENT</a:t>
            </a:r>
            <a:r>
              <a:rPr lang="en-US" sz="4900" dirty="0" smtClean="0">
                <a:solidFill>
                  <a:srgbClr val="FF0000"/>
                </a:solidFill>
              </a:rPr>
              <a:t/>
            </a:r>
            <a:br>
              <a:rPr lang="en-US" sz="4900" dirty="0" smtClean="0">
                <a:solidFill>
                  <a:srgbClr val="FF000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</a:t>
            </a:r>
            <a:b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Lawsikia J. Hodges</a:t>
            </a:r>
            <a:b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Deputy General Counsel</a:t>
            </a:r>
            <a:b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Operations Department</a:t>
            </a:r>
            <a:r>
              <a:rPr lang="en-US" sz="2700" dirty="0" smtClean="0">
                <a:solidFill>
                  <a:schemeClr val="tx1"/>
                </a:solidFill>
              </a:rPr>
              <a:t/>
            </a:r>
            <a:br>
              <a:rPr lang="en-US" sz="2700" dirty="0" smtClean="0">
                <a:solidFill>
                  <a:schemeClr val="tx1"/>
                </a:solidFill>
              </a:rPr>
            </a:br>
            <a:endParaRPr lang="en-US" sz="2700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Users\lhodges\AppData\Local\Microsoft\Windows\Temporary Internet Files\Content.IE5\URAQDS0Z\ten-74489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14600"/>
            <a:ext cx="37338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8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759" y="30480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PROCESS CYCLE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868651"/>
              </p:ext>
            </p:extLst>
          </p:nvPr>
        </p:nvGraphicFramePr>
        <p:xfrm>
          <a:off x="677839" y="1436131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02439" y="2706707"/>
            <a:ext cx="160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Procurement method (may require committee approval), specifications, requirements, scope, bid documents creation</a:t>
            </a:r>
            <a:endParaRPr lang="en-US" sz="11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7000" y="4354447"/>
            <a:ext cx="23535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Advertising, pre-bid, addenda, </a:t>
            </a:r>
          </a:p>
          <a:p>
            <a:r>
              <a:rPr lang="en-US" sz="1100" b="1" dirty="0" smtClean="0">
                <a:latin typeface="Century Gothic" panose="020B0502020202020204" pitchFamily="34" charset="0"/>
              </a:rPr>
              <a:t>opening – up to 30 day advertising</a:t>
            </a:r>
            <a:endParaRPr lang="en-US" sz="11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53662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33279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02439" y="5181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1" y="3776475"/>
            <a:ext cx="228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Formal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Procurement recommendation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Committee review and approval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Negotiations and contract</a:t>
            </a:r>
          </a:p>
          <a:p>
            <a:r>
              <a:rPr lang="en-US" sz="1100" b="1" dirty="0" smtClean="0">
                <a:latin typeface="Century Gothic" panose="020B0502020202020204" pitchFamily="34" charset="0"/>
              </a:rPr>
              <a:t>Informal 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Purchase Order </a:t>
            </a:r>
            <a:endParaRPr lang="en-US" sz="11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4614" y="2137320"/>
            <a:ext cx="18245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Contract administration </a:t>
            </a:r>
          </a:p>
          <a:p>
            <a:r>
              <a:rPr lang="en-US" sz="1100" b="1" dirty="0" smtClean="0">
                <a:latin typeface="Century Gothic" panose="020B0502020202020204" pitchFamily="34" charset="0"/>
              </a:rPr>
              <a:t>phase</a:t>
            </a:r>
            <a:endParaRPr lang="en-US" sz="11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1752600"/>
            <a:ext cx="286649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Do we buy? Do we acquire internally?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Do I have the appropriation?</a:t>
            </a:r>
          </a:p>
          <a:p>
            <a:pPr marL="285750" indent="-285750">
              <a:buFontTx/>
              <a:buChar char="-"/>
            </a:pPr>
            <a:r>
              <a:rPr lang="en-US" sz="1100" b="1" dirty="0" smtClean="0">
                <a:latin typeface="Century Gothic" panose="020B0502020202020204" pitchFamily="34" charset="0"/>
              </a:rPr>
              <a:t>Do I have the authority? </a:t>
            </a:r>
            <a:endParaRPr lang="en-US" sz="11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6657" y="4889212"/>
            <a:ext cx="85257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entury Gothic" panose="020B0502020202020204" pitchFamily="34" charset="0"/>
              </a:rPr>
              <a:t>______________________________________________</a:t>
            </a:r>
          </a:p>
          <a:p>
            <a:pPr algn="ctr"/>
            <a:r>
              <a:rPr lang="en-US" sz="2800" b="1" dirty="0" smtClean="0">
                <a:latin typeface="Century Gothic" panose="020B0502020202020204" pitchFamily="34" charset="0"/>
              </a:rPr>
              <a:t>Silence Period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12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and Administration Department, Procurement Division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GREG PEASE, CHIEF OF PROCUREMENT (904) 255-8801</a:t>
            </a:r>
          </a:p>
          <a:p>
            <a:pPr marL="82296" indent="0">
              <a:buNone/>
            </a:pPr>
            <a:endParaRPr lang="en-US" dirty="0"/>
          </a:p>
        </p:txBody>
      </p:sp>
      <p:pic>
        <p:nvPicPr>
          <p:cNvPr id="3074" name="Picture 2" descr="C:\Users\lhodges\AppData\Local\Microsoft\Windows\Temporary Internet Files\Content.Outlook\CROUPAVE\Procurement Awar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5410200" cy="411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49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9" name="Picture 3" descr="C:\Users\lhodges\AppData\Local\Microsoft\Windows\Temporary Internet Files\Content.IE5\UFCZTM8X\three_questions_small_business_health_insuarnc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9" y="990600"/>
            <a:ext cx="4297455" cy="365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705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58" y="533400"/>
            <a:ext cx="7010400" cy="6019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CONTRACTS REQUIRING CITY COUNCIL APPROVAL</a:t>
            </a:r>
          </a:p>
          <a:p>
            <a:pPr lvl="1"/>
            <a:endParaRPr lang="en-US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6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John Sawyer, Chief</a:t>
            </a:r>
          </a:p>
          <a:p>
            <a:pPr marL="1536192" lvl="6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(Economic Development)</a:t>
            </a:r>
          </a:p>
          <a:p>
            <a:pPr lvl="6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36192" lvl="6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Jon Phillips, Deputy</a:t>
            </a:r>
          </a:p>
          <a:p>
            <a:pPr marL="1536192" lvl="6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(General Litigation)</a:t>
            </a:r>
          </a:p>
          <a:p>
            <a:pPr lvl="6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36192" lvl="6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Other agreements (e.g., real estate, inter-local agreements)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endParaRPr lang="en-US" sz="2800" dirty="0"/>
          </a:p>
        </p:txBody>
      </p:sp>
      <p:pic>
        <p:nvPicPr>
          <p:cNvPr id="6" name="Picture 5" descr="Jon R. Phillip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0" y="3429000"/>
            <a:ext cx="1780310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John C. Sawyer, Jr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0" y="1693544"/>
            <a:ext cx="1780310" cy="1506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1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City Procurement Contracts -</a:t>
            </a:r>
            <a:b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City Council Approval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City Council is generally </a:t>
            </a:r>
            <a:r>
              <a:rPr lang="en-US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involved in the Procurement process – City’s Procurement Division oversees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lhodges\AppData\Local\Microsoft\Windows\Temporary Internet Files\Content.IE5\L8KO00ER\stock-vector-vector-clip-art-illustration-of-smartoon-gesturing-a-stop-sign-as-it-stands-in-a-not-allowed-3137006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4724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87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pPr algn="ctr"/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City Council appropriates $$ in the annual budget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Mayor, through executive departments/boards/commissions, implements and executes the annual budget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City’s Procurement Division assists with budget implementation through various authorized purchasing contracts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716780" y="2133600"/>
            <a:ext cx="484632" cy="8416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681451" y="4038600"/>
            <a:ext cx="484632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C:\Users\lhodges\AppData\Local\Microsoft\Windows\Temporary Internet Files\Content.IE5\XWZNSHK9\Big_Pine_landscap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"/>
            <a:ext cx="6858000" cy="121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727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So, what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the term “</a:t>
            </a:r>
            <a:r>
              <a:rPr lang="en-US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mean?</a:t>
            </a:r>
            <a:b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Buying</a:t>
            </a:r>
            <a:r>
              <a:rPr lang="en-US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purchasing, renting, leasing or </a:t>
            </a:r>
            <a:r>
              <a:rPr lang="en-US" sz="20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 acquiring </a:t>
            </a:r>
            <a:r>
              <a:rPr lang="en-US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supplies, services, or </a:t>
            </a:r>
            <a:r>
              <a:rPr lang="en-US" sz="20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Includes solicitation preparation, selection, award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contract and contract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administration  </a:t>
            </a:r>
          </a:p>
          <a:p>
            <a:pPr marL="82296" indent="0" algn="just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Procurement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Process</a:t>
            </a:r>
          </a:p>
          <a:p>
            <a:pPr marL="82296" indent="0" algn="just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Examples of procurement purchases (i.e., equipment, supplies, services, construction)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do you need to know about City Procurement?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03218"/>
            <a:ext cx="7498080" cy="4800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get calls from your constituents! </a:t>
            </a:r>
          </a:p>
          <a:p>
            <a:pPr marL="82296" indent="0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Procurement is a massive operation: over 18,000 purchase orders a year and over 400 formal purchases a year</a:t>
            </a:r>
          </a:p>
          <a:p>
            <a:pPr marL="82296" indent="0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Office of General Counsel prepares over 1500 City contracts a year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lhodges\AppData\Local\Microsoft\Windows\Temporary Internet Files\Content.IE5\2NBEP9JF\Ask-question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914400"/>
            <a:ext cx="13716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4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98080" cy="63976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PRINCIPLES OF PROCUREMENT </a:t>
            </a:r>
            <a:br>
              <a:rPr lang="en-US" sz="28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Open competition</a:t>
            </a:r>
          </a:p>
          <a:p>
            <a:pPr marL="658368" lvl="2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Transparency and integrity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the selection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 marL="658368" lvl="2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Fairness – no unfair competitive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advantage</a:t>
            </a:r>
          </a:p>
          <a:p>
            <a:pPr marL="658368" lvl="2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Best pricing/services for taxpayer dollars</a:t>
            </a:r>
          </a:p>
          <a:p>
            <a:endParaRPr lang="en-US" dirty="0"/>
          </a:p>
        </p:txBody>
      </p:sp>
      <p:pic>
        <p:nvPicPr>
          <p:cNvPr id="8194" name="Picture 2" descr="C:\Users\lhodges\AppData\Local\Microsoft\Windows\Temporary Internet Files\Content.IE5\WIAE53K1\32b978ce-33b0-4707-ae95-e4c2fd37623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929" y="914400"/>
            <a:ext cx="1168400" cy="1202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61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Few City Procurement </a:t>
            </a:r>
            <a:b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Buzz Words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Purchase Orders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Formal vs. Informal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Using Agency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RFP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Advertisement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JSEB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Minimum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Quals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CCNA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(i.e., engineering, design-build)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Piggyback</a:t>
            </a:r>
          </a:p>
          <a:p>
            <a:endParaRPr lang="en-US" dirty="0"/>
          </a:p>
        </p:txBody>
      </p:sp>
      <p:pic>
        <p:nvPicPr>
          <p:cNvPr id="6149" name="Picture 5" descr="C:\Users\lhodges\AppData\Local\Microsoft\Windows\Temporary Internet Files\Content.IE5\WIAE53K1\buzz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345" y="762000"/>
            <a:ext cx="2435849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21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9808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solidFill>
                  <a:srgbClr val="F073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1" dirty="0" smtClean="0">
                <a:solidFill>
                  <a:srgbClr val="F073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PROCUREMENT 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CODE </a:t>
            </a:r>
            <a:r>
              <a:rPr lang="en-US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CHAPTER 126, ORDINANCE CODE</a:t>
            </a:r>
            <a:r>
              <a:rPr lang="en-US" sz="4400" b="1" dirty="0">
                <a:solidFill>
                  <a:srgbClr val="F073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b="1" dirty="0">
                <a:solidFill>
                  <a:srgbClr val="F073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4102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 City government units (departments/divisions/offices) subject to Procurement Code requirements</a:t>
            </a:r>
          </a:p>
          <a:p>
            <a:pPr marL="82296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CSPEC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GGAC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PSEC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(Procurement Awards Committees recommends contract awards to Mayor)</a:t>
            </a:r>
          </a:p>
          <a:p>
            <a:pPr marL="82296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Mayor approves contract awards; Procurement Chief approves certain contract awards/purchases</a:t>
            </a:r>
          </a:p>
          <a:p>
            <a:pPr marL="82296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Code provides for certain exemptions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1326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862</TotalTime>
  <Words>395</Words>
  <Application>Microsoft Office PowerPoint</Application>
  <PresentationFormat>On-screen Show (4:3)</PresentationFormat>
  <Paragraphs>104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CITY PROCUREMENT IN          Prepared by Lawsikia J. Hodges  Deputy General Counsel Government Operations Department </vt:lpstr>
      <vt:lpstr>PowerPoint Presentation</vt:lpstr>
      <vt:lpstr>Most City Procurement Contracts - No City Council Approval</vt:lpstr>
      <vt:lpstr>PowerPoint Presentation</vt:lpstr>
      <vt:lpstr> So, what does the term “Procurement” mean? </vt:lpstr>
      <vt:lpstr>Why do you need to know about City Procurement?</vt:lpstr>
      <vt:lpstr> KEY PRINCIPLES OF PROCUREMENT  </vt:lpstr>
      <vt:lpstr>A Few City Procurement  Buzz Words</vt:lpstr>
      <vt:lpstr> PROCUREMENT CODE   CHAPTER 126, ORDINANCE CODE </vt:lpstr>
      <vt:lpstr>PROCUREMENT PROCESS CYCLE</vt:lpstr>
      <vt:lpstr>Finance and Administration Department, Procurement Division</vt:lpstr>
      <vt:lpstr>PowerPoint Presentation</vt:lpstr>
    </vt:vector>
  </TitlesOfParts>
  <Company>City of Jacksonville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Procurement BY The Numbers</dc:title>
  <dc:creator>Administrator2</dc:creator>
  <cp:lastModifiedBy>N. Wade McArthur III</cp:lastModifiedBy>
  <cp:revision>87</cp:revision>
  <cp:lastPrinted>2019-06-04T20:28:58Z</cp:lastPrinted>
  <dcterms:created xsi:type="dcterms:W3CDTF">2015-06-03T21:12:08Z</dcterms:created>
  <dcterms:modified xsi:type="dcterms:W3CDTF">2019-06-04T21:09:52Z</dcterms:modified>
</cp:coreProperties>
</file>