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63" r:id="rId4"/>
    <p:sldId id="264" r:id="rId5"/>
    <p:sldId id="273" r:id="rId6"/>
    <p:sldId id="271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8" r:id="rId16"/>
    <p:sldId id="267" r:id="rId17"/>
    <p:sldId id="269" r:id="rId18"/>
    <p:sldId id="276" r:id="rId19"/>
    <p:sldId id="279" r:id="rId20"/>
    <p:sldId id="280" r:id="rId21"/>
    <p:sldId id="277" r:id="rId22"/>
    <p:sldId id="281" r:id="rId23"/>
    <p:sldId id="282" r:id="rId24"/>
    <p:sldId id="283" r:id="rId2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68" y="-3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696FE7E-775E-4FA4-9DCC-115A67FC0895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C09B7C2-3FDC-427E-B8AB-8154301AB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3F1C5F0-8A11-432A-BD61-3A4B8F91F6B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6E345D3-0C5C-432F-83A9-13582296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751" indent="-2880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583" indent="-230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764" indent="-230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5510" indent="-2300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6299" indent="-230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7088" indent="-230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78" indent="-230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668" indent="-230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01578" eaLnBrk="1" hangingPunct="1">
              <a:spcBef>
                <a:spcPct val="0"/>
              </a:spcBef>
            </a:pPr>
            <a:fld id="{A5753ECB-7021-48F4-9B1D-73BFB2CCD437}" type="slidenum">
              <a:rPr lang="en-US" altLang="en-US" smtClean="0">
                <a:solidFill>
                  <a:srgbClr val="000000"/>
                </a:solidFill>
              </a:rPr>
              <a:pPr defTabSz="901578"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DE0F-3BF9-4DE3-84ED-C087A066DDD0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D1E2-F1AE-48B7-A888-A00164F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Grandin@coj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City Council as CRA Board of Commissioners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Jacksonville has 5 CRA’s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Downtown Southbank- 	DIA</a:t>
            </a:r>
          </a:p>
          <a:p>
            <a:r>
              <a:rPr lang="en-US" dirty="0" smtClean="0"/>
              <a:t>Downtown </a:t>
            </a:r>
            <a:r>
              <a:rPr lang="en-US" dirty="0" err="1" smtClean="0"/>
              <a:t>Northbank</a:t>
            </a:r>
            <a:r>
              <a:rPr lang="en-US" dirty="0" smtClean="0"/>
              <a:t> - 	DIA</a:t>
            </a:r>
          </a:p>
          <a:p>
            <a:r>
              <a:rPr lang="en-US" b="1" dirty="0" smtClean="0"/>
              <a:t>JIA – 				City Council</a:t>
            </a:r>
          </a:p>
          <a:p>
            <a:r>
              <a:rPr lang="en-US" b="1" dirty="0" smtClean="0"/>
              <a:t>King/</a:t>
            </a:r>
            <a:r>
              <a:rPr lang="en-US" b="1" dirty="0" err="1" smtClean="0"/>
              <a:t>Soutel</a:t>
            </a:r>
            <a:r>
              <a:rPr lang="en-US" b="1" dirty="0" smtClean="0"/>
              <a:t> - 			City Council</a:t>
            </a:r>
          </a:p>
          <a:p>
            <a:r>
              <a:rPr lang="en-US" b="1" dirty="0" smtClean="0"/>
              <a:t>Renew Arlington - 		City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1"/>
                </a:solidFill>
                <a:latin typeface="Arial Black" pitchFamily="34" charset="0"/>
              </a:rPr>
              <a:t>Consolidated Downtown CRA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10559"/>
          <a:stretch>
            <a:fillRect/>
          </a:stretch>
        </p:blipFill>
        <p:spPr bwMode="auto">
          <a:xfrm>
            <a:off x="762000" y="1676400"/>
            <a:ext cx="769620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1430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Created in the 1980’s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1"/>
                </a:solidFill>
                <a:latin typeface="Arial Black" pitchFamily="34" charset="0"/>
              </a:rPr>
              <a:t>JIA CRA Area</a:t>
            </a:r>
            <a:endParaRPr lang="en-US" altLang="en-US" dirty="0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2"/>
          </p:nvPr>
        </p:nvSpPr>
        <p:spPr>
          <a:xfrm>
            <a:off x="228600" y="1981200"/>
            <a:ext cx="2743200" cy="4144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latin typeface="Times" pitchFamily="18" charset="0"/>
              </a:rPr>
              <a:t>Land Area of the JIA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i="1" dirty="0" smtClean="0">
                <a:latin typeface="Times" pitchFamily="18" charset="0"/>
              </a:rPr>
              <a:t> 22.25 Sq. Miles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i="1" dirty="0" smtClean="0">
                <a:latin typeface="Times" pitchFamily="18" charset="0"/>
              </a:rPr>
              <a:t> 14,245 Acres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 i="1" dirty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 b="1" i="1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latin typeface="Times" pitchFamily="18" charset="0"/>
              </a:rPr>
              <a:t>Created 1993</a:t>
            </a:r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1843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509963" y="685800"/>
          <a:ext cx="4867275" cy="54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3" imgW="24657143" imgH="27400000" progId="AcroExch.Document">
                  <p:embed/>
                </p:oleObj>
              </mc:Choice>
              <mc:Fallback>
                <p:oleObj name="Acrobat Document" r:id="rId3" imgW="24657143" imgH="27400000" progId="AcroExch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685800"/>
                        <a:ext cx="4867275" cy="540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8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  <a:latin typeface="Arial Black" pitchFamily="34" charset="0"/>
              </a:rPr>
              <a:t>King/</a:t>
            </a:r>
            <a:r>
              <a:rPr lang="en-US" altLang="en-US" sz="2800" dirty="0" err="1" smtClean="0">
                <a:solidFill>
                  <a:schemeClr val="accent1"/>
                </a:solidFill>
                <a:latin typeface="Arial Black" pitchFamily="34" charset="0"/>
              </a:rPr>
              <a:t>Soutel</a:t>
            </a:r>
            <a:r>
              <a:rPr lang="en-US" altLang="en-US" sz="2800" dirty="0" smtClean="0">
                <a:solidFill>
                  <a:schemeClr val="accent1"/>
                </a:solidFill>
                <a:latin typeface="Arial Black" pitchFamily="34" charset="0"/>
              </a:rPr>
              <a:t> Boundary</a:t>
            </a:r>
            <a:br>
              <a:rPr lang="en-US" altLang="en-US" sz="28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en-US" altLang="en-US" sz="2800" dirty="0" smtClean="0">
                <a:solidFill>
                  <a:schemeClr val="accent1"/>
                </a:solidFill>
                <a:latin typeface="Arial Black" pitchFamily="34" charset="0"/>
              </a:rPr>
              <a:t>(2,345 acres)</a:t>
            </a:r>
          </a:p>
        </p:txBody>
      </p:sp>
      <p:pic>
        <p:nvPicPr>
          <p:cNvPr id="19459" name="Picture 9" descr="Overall_Corr Redevelopment Masterplan 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8" y="1527175"/>
            <a:ext cx="7808912" cy="457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35572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" pitchFamily="18" charset="0"/>
              </a:rPr>
              <a:t>Created 2008</a:t>
            </a:r>
            <a:endParaRPr lang="en-US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6238"/>
            <a:ext cx="899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Preliminary Boundary Area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41463"/>
            <a:ext cx="798195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Land Use\SGrandin\CRA\Arlington\2015-476 RCD Rev Exh 1_Page_2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47"/>
            <a:ext cx="9144000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0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rial Black" pitchFamily="34" charset="0"/>
              </a:rPr>
              <a:t>Renew Arlington</a:t>
            </a:r>
            <a:endParaRPr lang="en-US" sz="2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6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189, Fla. Statutes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CRA’s are “dependent special districts”</a:t>
            </a:r>
          </a:p>
          <a:p>
            <a:r>
              <a:rPr lang="en-US" dirty="0" smtClean="0"/>
              <a:t>New requirements effective October 1, 2016</a:t>
            </a:r>
          </a:p>
          <a:p>
            <a:r>
              <a:rPr lang="en-US" dirty="0" smtClean="0"/>
              <a:t>Regular public meeting schedule</a:t>
            </a:r>
          </a:p>
          <a:p>
            <a:pPr lvl="1"/>
            <a:r>
              <a:rPr lang="en-US" b="1" dirty="0"/>
              <a:t>Meetings, </a:t>
            </a:r>
            <a:r>
              <a:rPr lang="en-US" b="1" dirty="0" smtClean="0"/>
              <a:t>agenda, </a:t>
            </a:r>
            <a:r>
              <a:rPr lang="en-US" b="1" dirty="0"/>
              <a:t>resolutions, notice, minutes, </a:t>
            </a:r>
            <a:r>
              <a:rPr lang="en-US" b="1" dirty="0" smtClean="0"/>
              <a:t>webpage</a:t>
            </a:r>
            <a:endParaRPr lang="en-US" dirty="0" smtClean="0"/>
          </a:p>
          <a:p>
            <a:r>
              <a:rPr lang="en-US" dirty="0" smtClean="0"/>
              <a:t>Annual budget</a:t>
            </a:r>
          </a:p>
          <a:p>
            <a:pPr lvl="1"/>
            <a:r>
              <a:rPr lang="en-US" dirty="0" smtClean="0"/>
              <a:t>Detail similar to City budget</a:t>
            </a:r>
          </a:p>
          <a:p>
            <a:r>
              <a:rPr lang="en-US" dirty="0" smtClean="0"/>
              <a:t>All expenses from TIF must be authorized by the adopted annual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Council is CRA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</a:t>
            </a:r>
          </a:p>
          <a:p>
            <a:pPr lvl="1"/>
            <a:r>
              <a:rPr lang="en-US" dirty="0" smtClean="0"/>
              <a:t>Notice posted</a:t>
            </a:r>
          </a:p>
          <a:p>
            <a:pPr lvl="2"/>
            <a:r>
              <a:rPr lang="en-US" dirty="0" smtClean="0"/>
              <a:t>Agenda and materials posted on Website</a:t>
            </a:r>
          </a:p>
          <a:p>
            <a:pPr lvl="1"/>
            <a:r>
              <a:rPr lang="en-US" dirty="0" smtClean="0"/>
              <a:t>Meetings</a:t>
            </a:r>
          </a:p>
          <a:p>
            <a:pPr lvl="2"/>
            <a:r>
              <a:rPr lang="en-US" dirty="0" smtClean="0"/>
              <a:t>Resolutions of CRA for decisions (not CC legislation)</a:t>
            </a:r>
          </a:p>
          <a:p>
            <a:pPr lvl="1"/>
            <a:r>
              <a:rPr lang="en-US" dirty="0" smtClean="0"/>
              <a:t>Minutes</a:t>
            </a:r>
          </a:p>
          <a:p>
            <a:pPr lvl="2"/>
            <a:r>
              <a:rPr lang="en-US" dirty="0" smtClean="0"/>
              <a:t>Minutes posted on Website</a:t>
            </a:r>
          </a:p>
          <a:p>
            <a:pPr lvl="1"/>
            <a:r>
              <a:rPr lang="en-US" dirty="0" smtClean="0"/>
              <a:t>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TIF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 b="1" dirty="0"/>
              <a:t>Only CRA Board (not City Council) may utilize Trust Fund $$ and only for Projects or Programs within the </a:t>
            </a:r>
            <a:r>
              <a:rPr lang="en-US" sz="3200" b="1" dirty="0" smtClean="0"/>
              <a:t>CRA Area</a:t>
            </a:r>
            <a:endParaRPr lang="en-US" sz="3200" dirty="0" smtClean="0"/>
          </a:p>
          <a:p>
            <a:pPr marL="342900" lvl="2" indent="-342900"/>
            <a:r>
              <a:rPr lang="en-US" sz="3200" dirty="0" smtClean="0"/>
              <a:t>Project or Program must be </a:t>
            </a:r>
          </a:p>
          <a:p>
            <a:pPr marL="800100" lvl="3" indent="-342900"/>
            <a:r>
              <a:rPr lang="en-US" sz="2800" dirty="0"/>
              <a:t>O</a:t>
            </a:r>
            <a:r>
              <a:rPr lang="en-US" sz="2800" dirty="0" smtClean="0"/>
              <a:t>utlined in the CRA Plan</a:t>
            </a:r>
          </a:p>
          <a:p>
            <a:pPr marL="800100" lvl="3" indent="-342900"/>
            <a:r>
              <a:rPr lang="en-US" sz="2800" dirty="0" smtClean="0"/>
              <a:t>Within the CRA Area</a:t>
            </a:r>
          </a:p>
          <a:p>
            <a:pPr marL="342900" lvl="2" indent="-342900"/>
            <a:r>
              <a:rPr lang="en-US" sz="3200" dirty="0" smtClean="0"/>
              <a:t>Administrative costs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Ch. 189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 Boards of Commissioners (City Council) will convene on August 23, 2016 to take up the business of the 3 CRA’s:</a:t>
            </a:r>
          </a:p>
          <a:p>
            <a:pPr lvl="1"/>
            <a:r>
              <a:rPr lang="en-US" dirty="0" smtClean="0"/>
              <a:t>JIA CRA</a:t>
            </a:r>
          </a:p>
          <a:p>
            <a:pPr lvl="1"/>
            <a:r>
              <a:rPr lang="en-US" dirty="0" smtClean="0"/>
              <a:t>King/</a:t>
            </a:r>
            <a:r>
              <a:rPr lang="en-US" dirty="0" err="1" smtClean="0"/>
              <a:t>Soutel</a:t>
            </a:r>
            <a:r>
              <a:rPr lang="en-US" dirty="0" smtClean="0"/>
              <a:t> CRA</a:t>
            </a:r>
          </a:p>
          <a:p>
            <a:pPr lvl="1"/>
            <a:r>
              <a:rPr lang="en-US" dirty="0" smtClean="0"/>
              <a:t>Renew Arlington CRA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8/23/16 meeting</a:t>
            </a:r>
            <a:br>
              <a:rPr lang="en-US" dirty="0" smtClean="0"/>
            </a:br>
            <a:r>
              <a:rPr lang="en-US" dirty="0" smtClean="0"/>
              <a:t>for each 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	Elect Chair and Vice Chair</a:t>
            </a:r>
          </a:p>
          <a:p>
            <a:pPr marL="0" indent="0">
              <a:buNone/>
            </a:pPr>
            <a:r>
              <a:rPr lang="en-US" dirty="0" smtClean="0"/>
              <a:t>2.	Adopt Bylaws</a:t>
            </a:r>
          </a:p>
          <a:p>
            <a:pPr marL="0" indent="0">
              <a:buNone/>
            </a:pPr>
            <a:r>
              <a:rPr lang="en-US" dirty="0" smtClean="0"/>
              <a:t>3.	FY 15/16 remainders in each CRA</a:t>
            </a:r>
          </a:p>
          <a:p>
            <a:pPr marL="0" indent="0">
              <a:buNone/>
            </a:pPr>
            <a:r>
              <a:rPr lang="en-US" dirty="0" smtClean="0"/>
              <a:t>4.	FY 16/17 budget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Council wears 2 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10473984" cy="18217112"/>
          </a:xfrm>
        </p:spPr>
        <p:txBody>
          <a:bodyPr/>
          <a:lstStyle/>
          <a:p>
            <a:r>
              <a:rPr lang="en-US" dirty="0"/>
              <a:t>City Council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4678363"/>
          </a:xfrm>
        </p:spPr>
        <p:txBody>
          <a:bodyPr/>
          <a:lstStyle/>
          <a:p>
            <a:r>
              <a:rPr lang="en-US" dirty="0"/>
              <a:t>CRA Board of </a:t>
            </a:r>
          </a:p>
          <a:p>
            <a:pPr marL="0" indent="0">
              <a:buNone/>
            </a:pPr>
            <a:r>
              <a:rPr lang="en-US" dirty="0" smtClean="0"/>
              <a:t>Commissioners</a:t>
            </a:r>
            <a:endParaRPr lang="en-US" dirty="0"/>
          </a:p>
        </p:txBody>
      </p:sp>
      <p:pic>
        <p:nvPicPr>
          <p:cNvPr id="5122" name="Picture 2" descr="C:\Users\sgrandin\AppData\Local\Microsoft\Windows\Temporary Internet Files\Content.IE5\KS7UJWED\large-Strange-Hat-0-297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68" y="2973272"/>
            <a:ext cx="1978403" cy="19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grandin\AppData\Local\Microsoft\Windows\Temporary Internet Files\Content.IE5\2Q4FJT71\b2ce7704-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5804"/>
            <a:ext cx="146367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1371600"/>
            <a:ext cx="7620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8/23/16 meeting</a:t>
            </a:r>
            <a:br>
              <a:rPr lang="en-US" dirty="0" smtClean="0"/>
            </a:br>
            <a:r>
              <a:rPr lang="en-US" dirty="0" smtClean="0"/>
              <a:t>for each 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 	Elect Chair and Vice Chair</a:t>
            </a:r>
          </a:p>
          <a:p>
            <a:pPr marL="400050" lvl="1" indent="0">
              <a:buNone/>
            </a:pPr>
            <a:r>
              <a:rPr lang="en-US" dirty="0" smtClean="0"/>
              <a:t>- 	Not necessarily CP and CVP</a:t>
            </a:r>
          </a:p>
          <a:p>
            <a:pPr marL="0" indent="0">
              <a:buNone/>
            </a:pPr>
            <a:r>
              <a:rPr lang="en-US" dirty="0" smtClean="0"/>
              <a:t>2.	Adopt Bylaws</a:t>
            </a:r>
          </a:p>
          <a:p>
            <a:pPr marL="0" indent="0">
              <a:buNone/>
            </a:pPr>
            <a:r>
              <a:rPr lang="en-US" dirty="0" smtClean="0"/>
              <a:t>3.	FY 15/16 remainders in each CRA</a:t>
            </a:r>
          </a:p>
          <a:p>
            <a:pPr marL="0" indent="0">
              <a:buNone/>
            </a:pPr>
            <a:r>
              <a:rPr lang="en-US" dirty="0" smtClean="0"/>
              <a:t>4.	FY 16/17 budget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8/23/16 meeting</a:t>
            </a:r>
            <a:br>
              <a:rPr lang="en-US" dirty="0" smtClean="0"/>
            </a:br>
            <a:r>
              <a:rPr lang="en-US" dirty="0" smtClean="0"/>
              <a:t>for each 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	Elect Chair and Vice Chair</a:t>
            </a:r>
          </a:p>
          <a:p>
            <a:pPr marL="0" indent="0">
              <a:buNone/>
            </a:pPr>
            <a:r>
              <a:rPr lang="en-US" dirty="0" smtClean="0"/>
              <a:t>2.	Adopt Bylaws</a:t>
            </a:r>
          </a:p>
          <a:p>
            <a:pPr lvl="1"/>
            <a:r>
              <a:rPr lang="en-US" dirty="0" smtClean="0"/>
              <a:t>Quorum = majority of Board</a:t>
            </a:r>
          </a:p>
          <a:p>
            <a:pPr lvl="1"/>
            <a:r>
              <a:rPr lang="en-US" dirty="0" smtClean="0"/>
              <a:t>Action = majority of Board present</a:t>
            </a:r>
          </a:p>
          <a:p>
            <a:pPr lvl="1"/>
            <a:r>
              <a:rPr lang="en-US" dirty="0" smtClean="0"/>
              <a:t>Resolutions for actions</a:t>
            </a:r>
          </a:p>
          <a:p>
            <a:pPr lvl="1"/>
            <a:r>
              <a:rPr lang="en-US" dirty="0" smtClean="0"/>
              <a:t>Meeting schedule</a:t>
            </a:r>
          </a:p>
          <a:p>
            <a:pPr marL="0" indent="0">
              <a:buNone/>
            </a:pPr>
            <a:r>
              <a:rPr lang="en-US" dirty="0" smtClean="0"/>
              <a:t>3.	FY 15/16 remainders in each CRA</a:t>
            </a:r>
          </a:p>
          <a:p>
            <a:pPr marL="0" indent="0">
              <a:buNone/>
            </a:pPr>
            <a:r>
              <a:rPr lang="en-US" dirty="0" smtClean="0"/>
              <a:t>4.	FY 16/17 budget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8/23/16 meeting</a:t>
            </a:r>
            <a:br>
              <a:rPr lang="en-US" dirty="0" smtClean="0"/>
            </a:br>
            <a:r>
              <a:rPr lang="en-US" dirty="0" smtClean="0"/>
              <a:t>for each 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	Elect Chair and Vice Chair</a:t>
            </a:r>
          </a:p>
          <a:p>
            <a:pPr marL="0" indent="0">
              <a:buNone/>
            </a:pPr>
            <a:r>
              <a:rPr lang="en-US" dirty="0" smtClean="0"/>
              <a:t>2.	Adopt Bylaws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 	FY 15/16 remainders in each CRA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If/How will the money be spent before end of FY 15/16 for each CRA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2016-441 (King/</a:t>
            </a:r>
            <a:r>
              <a:rPr lang="en-US" dirty="0" err="1" smtClean="0"/>
              <a:t>Soutel</a:t>
            </a:r>
            <a:r>
              <a:rPr lang="en-US" dirty="0" smtClean="0"/>
              <a:t> Plan Amendment)</a:t>
            </a:r>
          </a:p>
          <a:p>
            <a:pPr marL="0" indent="0">
              <a:buNone/>
            </a:pPr>
            <a:r>
              <a:rPr lang="en-US" dirty="0" smtClean="0"/>
              <a:t>4.	FY 16/17 budget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8/23/16 meeting</a:t>
            </a:r>
            <a:br>
              <a:rPr lang="en-US" dirty="0" smtClean="0"/>
            </a:br>
            <a:r>
              <a:rPr lang="en-US" dirty="0" smtClean="0"/>
              <a:t>for each CRA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	Elect Chair and Vice Chair</a:t>
            </a:r>
          </a:p>
          <a:p>
            <a:pPr marL="0" indent="0">
              <a:buNone/>
            </a:pPr>
            <a:r>
              <a:rPr lang="en-US" dirty="0" smtClean="0"/>
              <a:t>2.	Adopt Bylaws</a:t>
            </a:r>
          </a:p>
          <a:p>
            <a:pPr marL="0" indent="0">
              <a:buNone/>
            </a:pPr>
            <a:r>
              <a:rPr lang="en-US" dirty="0" smtClean="0"/>
              <a:t>3.	FY 15/16 remainders in each CRA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 	FY 16/17 budget adoption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As detailed as possible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Must follow CRA 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Questions?????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Thanks!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Susan Grandin</a:t>
            </a:r>
          </a:p>
          <a:p>
            <a:pPr marL="0" indent="0">
              <a:buNone/>
            </a:pPr>
            <a:r>
              <a:rPr lang="en-US" dirty="0" smtClean="0"/>
              <a:t>630-1725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SGrandin@coj.net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9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>
                <a:solidFill>
                  <a:schemeClr val="accent1"/>
                </a:solidFill>
                <a:latin typeface="Arial Black" pitchFamily="34" charset="0"/>
              </a:rPr>
              <a:t>Community Redevelopment Act of 1969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23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163, Part III of the Florida Statutes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Redevelopment </a:t>
            </a:r>
            <a:endParaRPr lang="en-US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governments can follow statutory procedure for declaring areas in need of redevelopment </a:t>
            </a:r>
          </a:p>
        </p:txBody>
      </p:sp>
    </p:spTree>
    <p:extLst>
      <p:ext uri="{BB962C8B-B14F-4D97-AF65-F5344CB8AC3E}">
        <p14:creationId xmlns:p14="http://schemas.microsoft.com/office/powerpoint/2010/main" val="32121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Community Redevelopment Agency (“CRA”)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Finding of Necessity			163.355, F.S.</a:t>
            </a:r>
          </a:p>
          <a:p>
            <a:pPr lvl="2"/>
            <a:r>
              <a:rPr lang="en-US" dirty="0" smtClean="0"/>
              <a:t>Slum and Blight</a:t>
            </a:r>
          </a:p>
          <a:p>
            <a:pPr lvl="2"/>
            <a:r>
              <a:rPr lang="en-US" dirty="0" smtClean="0"/>
              <a:t>Specific geographic area</a:t>
            </a:r>
          </a:p>
          <a:p>
            <a:pPr lvl="1"/>
            <a:r>
              <a:rPr lang="en-US" dirty="0"/>
              <a:t>Create CRA </a:t>
            </a:r>
            <a:r>
              <a:rPr lang="en-US" dirty="0" smtClean="0"/>
              <a:t>Board of Comm.	163.356,  F.S.</a:t>
            </a:r>
            <a:endParaRPr lang="en-US" dirty="0"/>
          </a:p>
          <a:p>
            <a:pPr lvl="2"/>
            <a:r>
              <a:rPr lang="en-US" dirty="0" smtClean="0"/>
              <a:t>Can be appointed citizens or City Council</a:t>
            </a:r>
          </a:p>
          <a:p>
            <a:pPr lvl="2"/>
            <a:r>
              <a:rPr lang="en-US" b="1" dirty="0" smtClean="0"/>
              <a:t>CRA Board = Separate </a:t>
            </a:r>
            <a:r>
              <a:rPr lang="en-US" b="1" dirty="0"/>
              <a:t>body corporate and </a:t>
            </a:r>
            <a:r>
              <a:rPr lang="en-US" b="1" dirty="0" smtClean="0"/>
              <a:t>politic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7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Community Redevelopment Agency (“CRA”)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US" dirty="0"/>
              <a:t>Redevelopment Plan	163.360, F.S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Capital Projects and Programs</a:t>
            </a:r>
          </a:p>
          <a:p>
            <a:pPr lvl="2"/>
            <a:r>
              <a:rPr lang="en-US" dirty="0" smtClean="0"/>
              <a:t>Should be updated/amended every 5 years</a:t>
            </a:r>
          </a:p>
          <a:p>
            <a:pPr lvl="2"/>
            <a:r>
              <a:rPr lang="en-US" dirty="0" smtClean="0"/>
              <a:t>Process for amendment is like setting up new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Community Redevelopment Agency (“CRA”)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US" dirty="0"/>
              <a:t>Redevelopment Plan	163.360, F.S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Capital projects and Programs</a:t>
            </a:r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Trust Fund 	</a:t>
            </a:r>
            <a:r>
              <a:rPr lang="en-US" dirty="0" smtClean="0"/>
              <a:t>163.387, F.S.</a:t>
            </a:r>
          </a:p>
          <a:p>
            <a:pPr lvl="2"/>
            <a:r>
              <a:rPr lang="en-US" dirty="0" smtClean="0"/>
              <a:t>Tax Increment Finance District (“TIF” or “TID”)</a:t>
            </a:r>
          </a:p>
          <a:p>
            <a:pPr lvl="2"/>
            <a:r>
              <a:rPr lang="en-US" dirty="0" smtClean="0"/>
              <a:t>Used by CRA Board to finance redevelopment</a:t>
            </a:r>
          </a:p>
          <a:p>
            <a:pPr lvl="2"/>
            <a:r>
              <a:rPr lang="en-US" b="1" dirty="0" smtClean="0"/>
              <a:t>Only CRA Board (not City Council) may utilize Trust Fund $$ and only for Projects or Programs within the Area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 Trust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Increment Finance District</a:t>
            </a:r>
          </a:p>
          <a:p>
            <a:pPr lvl="1"/>
            <a:r>
              <a:rPr lang="en-US" dirty="0" smtClean="0"/>
              <a:t>Tax = ad valorem tax for City</a:t>
            </a:r>
          </a:p>
          <a:p>
            <a:pPr lvl="1"/>
            <a:r>
              <a:rPr lang="en-US" dirty="0" smtClean="0"/>
              <a:t>Increment = current year – base year</a:t>
            </a:r>
          </a:p>
          <a:p>
            <a:pPr lvl="1"/>
            <a:r>
              <a:rPr lang="en-US" dirty="0" smtClean="0"/>
              <a:t>Finance = Trust Fund created per statute and ord.</a:t>
            </a:r>
          </a:p>
          <a:p>
            <a:pPr lvl="1"/>
            <a:r>
              <a:rPr lang="en-US" dirty="0" smtClean="0"/>
              <a:t>District = the Community Redevelopment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 Trust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Increment Finance District</a:t>
            </a:r>
          </a:p>
          <a:p>
            <a:pPr lvl="1"/>
            <a:r>
              <a:rPr lang="en-US" dirty="0" smtClean="0"/>
              <a:t>Tax = ad valorem tax for City</a:t>
            </a:r>
          </a:p>
          <a:p>
            <a:pPr lvl="1"/>
            <a:r>
              <a:rPr lang="en-US" dirty="0" smtClean="0"/>
              <a:t>Increment = current year – base year</a:t>
            </a:r>
          </a:p>
          <a:p>
            <a:pPr lvl="2"/>
            <a:r>
              <a:rPr lang="en-US" dirty="0" smtClean="0"/>
              <a:t>Example: $1M (FY 15) – $800K (base </a:t>
            </a:r>
            <a:r>
              <a:rPr lang="en-US" dirty="0" err="1" smtClean="0"/>
              <a:t>yr</a:t>
            </a:r>
            <a:r>
              <a:rPr lang="en-US" dirty="0" smtClean="0"/>
              <a:t>) = $200K to TF</a:t>
            </a:r>
          </a:p>
          <a:p>
            <a:pPr lvl="2"/>
            <a:r>
              <a:rPr lang="en-US" dirty="0" smtClean="0"/>
              <a:t>Per statute and ordinance, automatically goes to TF when City receives</a:t>
            </a:r>
          </a:p>
          <a:p>
            <a:pPr lvl="2"/>
            <a:r>
              <a:rPr lang="en-US" dirty="0" smtClean="0"/>
              <a:t>Increment stays in CRA Area, not General Fund</a:t>
            </a:r>
          </a:p>
          <a:p>
            <a:pPr lvl="1"/>
            <a:r>
              <a:rPr lang="en-US" dirty="0" smtClean="0"/>
              <a:t>Finance = Trust Fund created per statute and ord.</a:t>
            </a:r>
          </a:p>
          <a:p>
            <a:pPr lvl="1"/>
            <a:r>
              <a:rPr lang="en-US" dirty="0" smtClean="0"/>
              <a:t>District = the Community Redevelopment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Jacksonville has 5 CRA’s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Downtown Southbank</a:t>
            </a:r>
          </a:p>
          <a:p>
            <a:r>
              <a:rPr lang="en-US" dirty="0" smtClean="0"/>
              <a:t>Downtown </a:t>
            </a:r>
            <a:r>
              <a:rPr lang="en-US" dirty="0" err="1" smtClean="0"/>
              <a:t>Northbank</a:t>
            </a:r>
            <a:endParaRPr lang="en-US" dirty="0" smtClean="0"/>
          </a:p>
          <a:p>
            <a:r>
              <a:rPr lang="en-US" dirty="0" smtClean="0"/>
              <a:t>JIA</a:t>
            </a:r>
          </a:p>
          <a:p>
            <a:r>
              <a:rPr lang="en-US" dirty="0" smtClean="0"/>
              <a:t>King/</a:t>
            </a:r>
            <a:r>
              <a:rPr lang="en-US" dirty="0" err="1" smtClean="0"/>
              <a:t>Soutel</a:t>
            </a:r>
            <a:r>
              <a:rPr lang="en-US" dirty="0" smtClean="0"/>
              <a:t> (formerly </a:t>
            </a:r>
            <a:r>
              <a:rPr lang="en-US" dirty="0" err="1" smtClean="0"/>
              <a:t>Soutel</a:t>
            </a:r>
            <a:r>
              <a:rPr lang="en-US" dirty="0" smtClean="0"/>
              <a:t>/Moncrief)</a:t>
            </a:r>
          </a:p>
          <a:p>
            <a:r>
              <a:rPr lang="en-US" dirty="0" smtClean="0"/>
              <a:t>Renew Arlington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461</Words>
  <Application>Microsoft Office PowerPoint</Application>
  <PresentationFormat>On-screen Show (4:3)</PresentationFormat>
  <Paragraphs>146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City Council as CRA Board of Commissioners</vt:lpstr>
      <vt:lpstr>Council wears 2 hats</vt:lpstr>
      <vt:lpstr>Community Redevelopment Act of 1969</vt:lpstr>
      <vt:lpstr>Creating a Community Redevelopment Agency (“CRA”) </vt:lpstr>
      <vt:lpstr>Creating a Community Redevelopment Agency (“CRA”)</vt:lpstr>
      <vt:lpstr>Creating a Community Redevelopment Agency (“CRA”)</vt:lpstr>
      <vt:lpstr>CRA Trust Funds</vt:lpstr>
      <vt:lpstr>CRA Trust Funds</vt:lpstr>
      <vt:lpstr>Jacksonville has 5 CRA’s</vt:lpstr>
      <vt:lpstr>Jacksonville has 5 CRA’s</vt:lpstr>
      <vt:lpstr>Consolidated Downtown CRA</vt:lpstr>
      <vt:lpstr>JIA CRA Area</vt:lpstr>
      <vt:lpstr>King/Soutel Boundary (2,345 acres)</vt:lpstr>
      <vt:lpstr>PowerPoint Presentation</vt:lpstr>
      <vt:lpstr>Ch. 189, Fla. Statutes</vt:lpstr>
      <vt:lpstr>City Council is CRA Board</vt:lpstr>
      <vt:lpstr>Using TIF funds</vt:lpstr>
      <vt:lpstr>Implementation of Ch. 189</vt:lpstr>
      <vt:lpstr>Agenda for 8/23/16 meeting for each CRA</vt:lpstr>
      <vt:lpstr>Agenda for 8/23/16 meeting for each CRA</vt:lpstr>
      <vt:lpstr>Agenda for 8/23/16 meeting for each CRA</vt:lpstr>
      <vt:lpstr>Agenda for 8/23/16 meeting for each CRA</vt:lpstr>
      <vt:lpstr>Agenda for 8/23/16 meeting for each CRA</vt:lpstr>
      <vt:lpstr>Questions????? 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as CRA Board</dc:title>
  <dc:creator>Administrator</dc:creator>
  <cp:lastModifiedBy>Administrator</cp:lastModifiedBy>
  <cp:revision>31</cp:revision>
  <cp:lastPrinted>2016-08-05T18:32:24Z</cp:lastPrinted>
  <dcterms:created xsi:type="dcterms:W3CDTF">2016-08-05T15:03:49Z</dcterms:created>
  <dcterms:modified xsi:type="dcterms:W3CDTF">2016-08-08T17:25:55Z</dcterms:modified>
</cp:coreProperties>
</file>