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9" r:id="rId2"/>
    <p:sldId id="268" r:id="rId3"/>
    <p:sldId id="264" r:id="rId4"/>
    <p:sldId id="277" r:id="rId5"/>
    <p:sldId id="276" r:id="rId6"/>
    <p:sldId id="263" r:id="rId7"/>
    <p:sldId id="270" r:id="rId8"/>
    <p:sldId id="265" r:id="rId9"/>
    <p:sldId id="278" r:id="rId10"/>
    <p:sldId id="266" r:id="rId11"/>
    <p:sldId id="267" r:id="rId12"/>
    <p:sldId id="274" r:id="rId13"/>
    <p:sldId id="275" r:id="rId14"/>
    <p:sldId id="271" r:id="rId15"/>
    <p:sldId id="269" r:id="rId16"/>
    <p:sldId id="272"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4" d="100"/>
          <a:sy n="54" d="100"/>
        </p:scale>
        <p:origin x="-402"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kurycki\Documents\Book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kurycki\Documents\Book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kurycki\Documents\Book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kurycki\Desktop\charts%20for%20TD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Ad</a:t>
            </a:r>
            <a:r>
              <a:rPr lang="en-US" baseline="0" dirty="0" smtClean="0"/>
              <a:t> I</a:t>
            </a:r>
            <a:r>
              <a:rPr lang="en-US" dirty="0" smtClean="0"/>
              <a:t>mpressions</a:t>
            </a:r>
            <a:endParaRPr lang="en-US" dirty="0"/>
          </a:p>
        </c:rich>
      </c:tx>
      <c:layout/>
      <c:overlay val="0"/>
    </c:title>
    <c:autoTitleDeleted val="0"/>
    <c:plotArea>
      <c:layout/>
      <c:lineChart>
        <c:grouping val="standard"/>
        <c:varyColors val="0"/>
        <c:ser>
          <c:idx val="0"/>
          <c:order val="0"/>
          <c:tx>
            <c:strRef>
              <c:f>Sheet1!$A$9</c:f>
              <c:strCache>
                <c:ptCount val="1"/>
                <c:pt idx="0">
                  <c:v>ad impressions</c:v>
                </c:pt>
              </c:strCache>
            </c:strRef>
          </c:tx>
          <c:marker>
            <c:symbol val="none"/>
          </c:marker>
          <c:cat>
            <c:strRef>
              <c:f>Sheet1!$B$3:$M$3</c:f>
              <c:strCache>
                <c:ptCount val="12"/>
                <c:pt idx="0">
                  <c:v>oct</c:v>
                </c:pt>
                <c:pt idx="1">
                  <c:v>nov</c:v>
                </c:pt>
                <c:pt idx="2">
                  <c:v>dec</c:v>
                </c:pt>
                <c:pt idx="3">
                  <c:v>jan</c:v>
                </c:pt>
                <c:pt idx="4">
                  <c:v>feb</c:v>
                </c:pt>
                <c:pt idx="5">
                  <c:v>march</c:v>
                </c:pt>
                <c:pt idx="6">
                  <c:v>april</c:v>
                </c:pt>
                <c:pt idx="7">
                  <c:v>may</c:v>
                </c:pt>
                <c:pt idx="8">
                  <c:v>june</c:v>
                </c:pt>
                <c:pt idx="9">
                  <c:v>july</c:v>
                </c:pt>
                <c:pt idx="10">
                  <c:v>aug</c:v>
                </c:pt>
                <c:pt idx="11">
                  <c:v>sept</c:v>
                </c:pt>
              </c:strCache>
            </c:strRef>
          </c:cat>
          <c:val>
            <c:numRef>
              <c:f>Sheet1!$B$9:$M$9</c:f>
              <c:numCache>
                <c:formatCode>General</c:formatCode>
                <c:ptCount val="12"/>
                <c:pt idx="0">
                  <c:v>1985193</c:v>
                </c:pt>
                <c:pt idx="1">
                  <c:v>2138909</c:v>
                </c:pt>
                <c:pt idx="2">
                  <c:v>2777919</c:v>
                </c:pt>
                <c:pt idx="3">
                  <c:v>1249835</c:v>
                </c:pt>
                <c:pt idx="4">
                  <c:v>1576975</c:v>
                </c:pt>
                <c:pt idx="5">
                  <c:v>14971741</c:v>
                </c:pt>
                <c:pt idx="6">
                  <c:v>21335030</c:v>
                </c:pt>
                <c:pt idx="7">
                  <c:v>11563416</c:v>
                </c:pt>
                <c:pt idx="8">
                  <c:v>14786323</c:v>
                </c:pt>
                <c:pt idx="9">
                  <c:v>1652310</c:v>
                </c:pt>
                <c:pt idx="10">
                  <c:v>1343062</c:v>
                </c:pt>
                <c:pt idx="11">
                  <c:v>4224100</c:v>
                </c:pt>
              </c:numCache>
            </c:numRef>
          </c:val>
          <c:smooth val="0"/>
        </c:ser>
        <c:dLbls>
          <c:showLegendKey val="0"/>
          <c:showVal val="0"/>
          <c:showCatName val="0"/>
          <c:showSerName val="0"/>
          <c:showPercent val="0"/>
          <c:showBubbleSize val="0"/>
        </c:dLbls>
        <c:marker val="1"/>
        <c:smooth val="0"/>
        <c:axId val="113080576"/>
        <c:axId val="113090560"/>
      </c:lineChart>
      <c:catAx>
        <c:axId val="113080576"/>
        <c:scaling>
          <c:orientation val="minMax"/>
        </c:scaling>
        <c:delete val="0"/>
        <c:axPos val="b"/>
        <c:majorTickMark val="out"/>
        <c:minorTickMark val="none"/>
        <c:tickLblPos val="nextTo"/>
        <c:crossAx val="113090560"/>
        <c:crosses val="autoZero"/>
        <c:auto val="1"/>
        <c:lblAlgn val="ctr"/>
        <c:lblOffset val="100"/>
        <c:noMultiLvlLbl val="0"/>
      </c:catAx>
      <c:valAx>
        <c:axId val="113090560"/>
        <c:scaling>
          <c:orientation val="minMax"/>
        </c:scaling>
        <c:delete val="0"/>
        <c:axPos val="l"/>
        <c:majorGridlines/>
        <c:numFmt formatCode="General" sourceLinked="1"/>
        <c:majorTickMark val="out"/>
        <c:minorTickMark val="none"/>
        <c:tickLblPos val="nextTo"/>
        <c:crossAx val="11308057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Website Visitors</a:t>
            </a:r>
            <a:endParaRPr lang="en-US" dirty="0"/>
          </a:p>
        </c:rich>
      </c:tx>
      <c:layout/>
      <c:overlay val="0"/>
    </c:title>
    <c:autoTitleDeleted val="0"/>
    <c:plotArea>
      <c:layout/>
      <c:lineChart>
        <c:grouping val="standard"/>
        <c:varyColors val="0"/>
        <c:ser>
          <c:idx val="0"/>
          <c:order val="0"/>
          <c:tx>
            <c:strRef>
              <c:f>Sheet1!$A$13</c:f>
              <c:strCache>
                <c:ptCount val="1"/>
                <c:pt idx="0">
                  <c:v>website visitors</c:v>
                </c:pt>
              </c:strCache>
            </c:strRef>
          </c:tx>
          <c:marker>
            <c:symbol val="none"/>
          </c:marker>
          <c:cat>
            <c:strRef>
              <c:f>Sheet1!$B$3:$M$3</c:f>
              <c:strCache>
                <c:ptCount val="12"/>
                <c:pt idx="0">
                  <c:v>oct</c:v>
                </c:pt>
                <c:pt idx="1">
                  <c:v>nov</c:v>
                </c:pt>
                <c:pt idx="2">
                  <c:v>dec</c:v>
                </c:pt>
                <c:pt idx="3">
                  <c:v>jan</c:v>
                </c:pt>
                <c:pt idx="4">
                  <c:v>feb</c:v>
                </c:pt>
                <c:pt idx="5">
                  <c:v>march</c:v>
                </c:pt>
                <c:pt idx="6">
                  <c:v>april</c:v>
                </c:pt>
                <c:pt idx="7">
                  <c:v>may</c:v>
                </c:pt>
                <c:pt idx="8">
                  <c:v>june</c:v>
                </c:pt>
                <c:pt idx="9">
                  <c:v>july</c:v>
                </c:pt>
                <c:pt idx="10">
                  <c:v>aug</c:v>
                </c:pt>
                <c:pt idx="11">
                  <c:v>sept</c:v>
                </c:pt>
              </c:strCache>
            </c:strRef>
          </c:cat>
          <c:val>
            <c:numRef>
              <c:f>Sheet1!$B$13:$M$13</c:f>
              <c:numCache>
                <c:formatCode>General</c:formatCode>
                <c:ptCount val="12"/>
                <c:pt idx="0">
                  <c:v>53160</c:v>
                </c:pt>
                <c:pt idx="1">
                  <c:v>50086</c:v>
                </c:pt>
                <c:pt idx="2">
                  <c:v>50147</c:v>
                </c:pt>
                <c:pt idx="3">
                  <c:v>64401</c:v>
                </c:pt>
                <c:pt idx="4">
                  <c:v>65157</c:v>
                </c:pt>
                <c:pt idx="5">
                  <c:v>81029</c:v>
                </c:pt>
                <c:pt idx="6">
                  <c:v>78751</c:v>
                </c:pt>
                <c:pt idx="7">
                  <c:v>90787</c:v>
                </c:pt>
                <c:pt idx="8">
                  <c:v>76400</c:v>
                </c:pt>
                <c:pt idx="9">
                  <c:v>87705</c:v>
                </c:pt>
                <c:pt idx="10">
                  <c:v>67180</c:v>
                </c:pt>
                <c:pt idx="11">
                  <c:v>58254</c:v>
                </c:pt>
              </c:numCache>
            </c:numRef>
          </c:val>
          <c:smooth val="0"/>
        </c:ser>
        <c:dLbls>
          <c:showLegendKey val="0"/>
          <c:showVal val="0"/>
          <c:showCatName val="0"/>
          <c:showSerName val="0"/>
          <c:showPercent val="0"/>
          <c:showBubbleSize val="0"/>
        </c:dLbls>
        <c:marker val="1"/>
        <c:smooth val="0"/>
        <c:axId val="113114496"/>
        <c:axId val="147002496"/>
      </c:lineChart>
      <c:catAx>
        <c:axId val="113114496"/>
        <c:scaling>
          <c:orientation val="minMax"/>
        </c:scaling>
        <c:delete val="0"/>
        <c:axPos val="b"/>
        <c:majorTickMark val="out"/>
        <c:minorTickMark val="none"/>
        <c:tickLblPos val="nextTo"/>
        <c:crossAx val="147002496"/>
        <c:crosses val="autoZero"/>
        <c:auto val="1"/>
        <c:lblAlgn val="ctr"/>
        <c:lblOffset val="100"/>
        <c:noMultiLvlLbl val="0"/>
      </c:catAx>
      <c:valAx>
        <c:axId val="147002496"/>
        <c:scaling>
          <c:orientation val="minMax"/>
          <c:min val="40000"/>
        </c:scaling>
        <c:delete val="0"/>
        <c:axPos val="l"/>
        <c:majorGridlines/>
        <c:numFmt formatCode="General" sourceLinked="1"/>
        <c:majorTickMark val="out"/>
        <c:minorTickMark val="none"/>
        <c:tickLblPos val="nextTo"/>
        <c:crossAx val="11311449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086351706036745"/>
          <c:y val="0.21795166229221349"/>
          <c:w val="0.65678915135608096"/>
          <c:h val="0.62147054534849844"/>
        </c:manualLayout>
      </c:layout>
      <c:lineChart>
        <c:grouping val="standard"/>
        <c:varyColors val="0"/>
        <c:ser>
          <c:idx val="0"/>
          <c:order val="0"/>
          <c:tx>
            <c:strRef>
              <c:f>Sheet1!$A$4</c:f>
              <c:strCache>
                <c:ptCount val="1"/>
                <c:pt idx="0">
                  <c:v>occupancy 12-13</c:v>
                </c:pt>
              </c:strCache>
            </c:strRef>
          </c:tx>
          <c:marker>
            <c:symbol val="none"/>
          </c:marker>
          <c:cat>
            <c:strRef>
              <c:f>Sheet1!$B$3:$M$3</c:f>
              <c:strCache>
                <c:ptCount val="12"/>
                <c:pt idx="0">
                  <c:v>oct</c:v>
                </c:pt>
                <c:pt idx="1">
                  <c:v>nov</c:v>
                </c:pt>
                <c:pt idx="2">
                  <c:v>dec</c:v>
                </c:pt>
                <c:pt idx="3">
                  <c:v>jan</c:v>
                </c:pt>
                <c:pt idx="4">
                  <c:v>feb</c:v>
                </c:pt>
                <c:pt idx="5">
                  <c:v>march</c:v>
                </c:pt>
                <c:pt idx="6">
                  <c:v>april</c:v>
                </c:pt>
                <c:pt idx="7">
                  <c:v>may</c:v>
                </c:pt>
                <c:pt idx="8">
                  <c:v>june</c:v>
                </c:pt>
                <c:pt idx="9">
                  <c:v>july</c:v>
                </c:pt>
                <c:pt idx="10">
                  <c:v>aug</c:v>
                </c:pt>
                <c:pt idx="11">
                  <c:v>sept</c:v>
                </c:pt>
              </c:strCache>
            </c:strRef>
          </c:cat>
          <c:val>
            <c:numRef>
              <c:f>Sheet1!$B$4:$M$4</c:f>
              <c:numCache>
                <c:formatCode>0.0</c:formatCode>
                <c:ptCount val="12"/>
                <c:pt idx="0">
                  <c:v>61.119383027473198</c:v>
                </c:pt>
                <c:pt idx="1">
                  <c:v>57.502800806632301</c:v>
                </c:pt>
                <c:pt idx="2">
                  <c:v>52.177220587916402</c:v>
                </c:pt>
                <c:pt idx="3">
                  <c:v>57.545792565388503</c:v>
                </c:pt>
                <c:pt idx="4">
                  <c:v>69.0528785855888</c:v>
                </c:pt>
                <c:pt idx="5">
                  <c:v>69.424411360804598</c:v>
                </c:pt>
                <c:pt idx="6">
                  <c:v>69.178460670989494</c:v>
                </c:pt>
                <c:pt idx="7">
                  <c:v>64.564693471084098</c:v>
                </c:pt>
                <c:pt idx="8">
                  <c:v>65.278263321116398</c:v>
                </c:pt>
                <c:pt idx="9">
                  <c:v>63.587272833093202</c:v>
                </c:pt>
                <c:pt idx="10">
                  <c:v>59.586364727476798</c:v>
                </c:pt>
                <c:pt idx="11">
                  <c:v>55.546727839012199</c:v>
                </c:pt>
              </c:numCache>
            </c:numRef>
          </c:val>
          <c:smooth val="0"/>
        </c:ser>
        <c:ser>
          <c:idx val="1"/>
          <c:order val="1"/>
          <c:tx>
            <c:strRef>
              <c:f>Sheet1!$A$5</c:f>
              <c:strCache>
                <c:ptCount val="1"/>
                <c:pt idx="0">
                  <c:v>occupancy 11-12</c:v>
                </c:pt>
              </c:strCache>
            </c:strRef>
          </c:tx>
          <c:marker>
            <c:symbol val="none"/>
          </c:marker>
          <c:cat>
            <c:strRef>
              <c:f>Sheet1!$B$3:$M$3</c:f>
              <c:strCache>
                <c:ptCount val="12"/>
                <c:pt idx="0">
                  <c:v>oct</c:v>
                </c:pt>
                <c:pt idx="1">
                  <c:v>nov</c:v>
                </c:pt>
                <c:pt idx="2">
                  <c:v>dec</c:v>
                </c:pt>
                <c:pt idx="3">
                  <c:v>jan</c:v>
                </c:pt>
                <c:pt idx="4">
                  <c:v>feb</c:v>
                </c:pt>
                <c:pt idx="5">
                  <c:v>march</c:v>
                </c:pt>
                <c:pt idx="6">
                  <c:v>april</c:v>
                </c:pt>
                <c:pt idx="7">
                  <c:v>may</c:v>
                </c:pt>
                <c:pt idx="8">
                  <c:v>june</c:v>
                </c:pt>
                <c:pt idx="9">
                  <c:v>july</c:v>
                </c:pt>
                <c:pt idx="10">
                  <c:v>aug</c:v>
                </c:pt>
                <c:pt idx="11">
                  <c:v>sept</c:v>
                </c:pt>
              </c:strCache>
            </c:strRef>
          </c:cat>
          <c:val>
            <c:numRef>
              <c:f>Sheet1!$B$5:$M$5</c:f>
              <c:numCache>
                <c:formatCode>0.0</c:formatCode>
                <c:ptCount val="12"/>
                <c:pt idx="0">
                  <c:v>59.638737152628401</c:v>
                </c:pt>
                <c:pt idx="1">
                  <c:v>56.605588553924299</c:v>
                </c:pt>
                <c:pt idx="2">
                  <c:v>48.609248299971398</c:v>
                </c:pt>
                <c:pt idx="3">
                  <c:v>58.0681312881173</c:v>
                </c:pt>
                <c:pt idx="4">
                  <c:v>65.395606858679798</c:v>
                </c:pt>
                <c:pt idx="5">
                  <c:v>68.215106779832496</c:v>
                </c:pt>
                <c:pt idx="6">
                  <c:v>63.855894217839499</c:v>
                </c:pt>
                <c:pt idx="7">
                  <c:v>64.038466056650805</c:v>
                </c:pt>
                <c:pt idx="8">
                  <c:v>64.125908080751401</c:v>
                </c:pt>
                <c:pt idx="9">
                  <c:v>61.205765763161402</c:v>
                </c:pt>
                <c:pt idx="10">
                  <c:v>60.614695742051097</c:v>
                </c:pt>
                <c:pt idx="11">
                  <c:v>55.721487788483003</c:v>
                </c:pt>
              </c:numCache>
            </c:numRef>
          </c:val>
          <c:smooth val="0"/>
        </c:ser>
        <c:dLbls>
          <c:showLegendKey val="0"/>
          <c:showVal val="0"/>
          <c:showCatName val="0"/>
          <c:showSerName val="0"/>
          <c:showPercent val="0"/>
          <c:showBubbleSize val="0"/>
        </c:dLbls>
        <c:marker val="1"/>
        <c:smooth val="0"/>
        <c:axId val="147023360"/>
        <c:axId val="147024896"/>
      </c:lineChart>
      <c:catAx>
        <c:axId val="147023360"/>
        <c:scaling>
          <c:orientation val="minMax"/>
        </c:scaling>
        <c:delete val="0"/>
        <c:axPos val="b"/>
        <c:majorTickMark val="out"/>
        <c:minorTickMark val="none"/>
        <c:tickLblPos val="nextTo"/>
        <c:crossAx val="147024896"/>
        <c:crosses val="autoZero"/>
        <c:auto val="1"/>
        <c:lblAlgn val="ctr"/>
        <c:lblOffset val="100"/>
        <c:noMultiLvlLbl val="0"/>
      </c:catAx>
      <c:valAx>
        <c:axId val="147024896"/>
        <c:scaling>
          <c:orientation val="minMax"/>
          <c:min val="40"/>
        </c:scaling>
        <c:delete val="0"/>
        <c:axPos val="l"/>
        <c:majorGridlines/>
        <c:numFmt formatCode="0.0" sourceLinked="1"/>
        <c:majorTickMark val="out"/>
        <c:minorTickMark val="none"/>
        <c:tickLblPos val="nextTo"/>
        <c:crossAx val="147023360"/>
        <c:crosses val="autoZero"/>
        <c:crossBetween val="between"/>
      </c:valAx>
    </c:plotArea>
    <c:legend>
      <c:legendPos val="r"/>
      <c:layout>
        <c:manualLayout>
          <c:xMode val="edge"/>
          <c:yMode val="edge"/>
          <c:x val="0.69954624209483807"/>
          <c:y val="6.0305109010110651E-2"/>
          <c:w val="0.27031111437158956"/>
          <c:h val="0.13698768230487041"/>
        </c:manualLayout>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Sheet1!$A$7</c:f>
              <c:strCache>
                <c:ptCount val="1"/>
                <c:pt idx="0">
                  <c:v>RevPAR 12-13</c:v>
                </c:pt>
              </c:strCache>
            </c:strRef>
          </c:tx>
          <c:marker>
            <c:symbol val="none"/>
          </c:marker>
          <c:cat>
            <c:strRef>
              <c:f>Sheet1!$B$6:$M$6</c:f>
              <c:strCache>
                <c:ptCount val="12"/>
                <c:pt idx="0">
                  <c:v>oct</c:v>
                </c:pt>
                <c:pt idx="1">
                  <c:v>nov</c:v>
                </c:pt>
                <c:pt idx="2">
                  <c:v>dec</c:v>
                </c:pt>
                <c:pt idx="3">
                  <c:v>jan</c:v>
                </c:pt>
                <c:pt idx="4">
                  <c:v>feb</c:v>
                </c:pt>
                <c:pt idx="5">
                  <c:v>march</c:v>
                </c:pt>
                <c:pt idx="6">
                  <c:v>april</c:v>
                </c:pt>
                <c:pt idx="7">
                  <c:v>may</c:v>
                </c:pt>
                <c:pt idx="8">
                  <c:v>june</c:v>
                </c:pt>
                <c:pt idx="9">
                  <c:v>july</c:v>
                </c:pt>
                <c:pt idx="10">
                  <c:v>aug</c:v>
                </c:pt>
                <c:pt idx="11">
                  <c:v>sept</c:v>
                </c:pt>
              </c:strCache>
            </c:strRef>
          </c:cat>
          <c:val>
            <c:numRef>
              <c:f>Sheet1!$B$7:$M$7</c:f>
              <c:numCache>
                <c:formatCode>0.00</c:formatCode>
                <c:ptCount val="12"/>
                <c:pt idx="0">
                  <c:v>45.731259893171803</c:v>
                </c:pt>
                <c:pt idx="1">
                  <c:v>39.724251251026899</c:v>
                </c:pt>
                <c:pt idx="2">
                  <c:v>35.257965132667799</c:v>
                </c:pt>
                <c:pt idx="3">
                  <c:v>40.964160751317799</c:v>
                </c:pt>
                <c:pt idx="4">
                  <c:v>51.519729336084403</c:v>
                </c:pt>
                <c:pt idx="5">
                  <c:v>50.161215747974197</c:v>
                </c:pt>
                <c:pt idx="6">
                  <c:v>52.3115496663847</c:v>
                </c:pt>
                <c:pt idx="7">
                  <c:v>48.739458151822902</c:v>
                </c:pt>
                <c:pt idx="8">
                  <c:v>47.748542430222699</c:v>
                </c:pt>
                <c:pt idx="9">
                  <c:v>46.627375340113701</c:v>
                </c:pt>
                <c:pt idx="10">
                  <c:v>42.380099374980801</c:v>
                </c:pt>
                <c:pt idx="11">
                  <c:v>39.410056136817097</c:v>
                </c:pt>
              </c:numCache>
            </c:numRef>
          </c:val>
          <c:smooth val="0"/>
        </c:ser>
        <c:ser>
          <c:idx val="1"/>
          <c:order val="1"/>
          <c:tx>
            <c:strRef>
              <c:f>Sheet1!$A$8</c:f>
              <c:strCache>
                <c:ptCount val="1"/>
                <c:pt idx="0">
                  <c:v>RevPAR 11-12</c:v>
                </c:pt>
              </c:strCache>
            </c:strRef>
          </c:tx>
          <c:marker>
            <c:symbol val="none"/>
          </c:marker>
          <c:cat>
            <c:strRef>
              <c:f>Sheet1!$B$6:$M$6</c:f>
              <c:strCache>
                <c:ptCount val="12"/>
                <c:pt idx="0">
                  <c:v>oct</c:v>
                </c:pt>
                <c:pt idx="1">
                  <c:v>nov</c:v>
                </c:pt>
                <c:pt idx="2">
                  <c:v>dec</c:v>
                </c:pt>
                <c:pt idx="3">
                  <c:v>jan</c:v>
                </c:pt>
                <c:pt idx="4">
                  <c:v>feb</c:v>
                </c:pt>
                <c:pt idx="5">
                  <c:v>march</c:v>
                </c:pt>
                <c:pt idx="6">
                  <c:v>april</c:v>
                </c:pt>
                <c:pt idx="7">
                  <c:v>may</c:v>
                </c:pt>
                <c:pt idx="8">
                  <c:v>june</c:v>
                </c:pt>
                <c:pt idx="9">
                  <c:v>july</c:v>
                </c:pt>
                <c:pt idx="10">
                  <c:v>aug</c:v>
                </c:pt>
                <c:pt idx="11">
                  <c:v>sept</c:v>
                </c:pt>
              </c:strCache>
            </c:strRef>
          </c:cat>
          <c:val>
            <c:numRef>
              <c:f>Sheet1!$B$8:$M$8</c:f>
              <c:numCache>
                <c:formatCode>0.00</c:formatCode>
                <c:ptCount val="12"/>
                <c:pt idx="0">
                  <c:v>43.216520915502798</c:v>
                </c:pt>
                <c:pt idx="1">
                  <c:v>37.958958123202201</c:v>
                </c:pt>
                <c:pt idx="2">
                  <c:v>31.365235907205999</c:v>
                </c:pt>
                <c:pt idx="3">
                  <c:v>41.182637836978003</c:v>
                </c:pt>
                <c:pt idx="4">
                  <c:v>46.458344006660099</c:v>
                </c:pt>
                <c:pt idx="5">
                  <c:v>48.906123031766398</c:v>
                </c:pt>
                <c:pt idx="6">
                  <c:v>46.5467148513372</c:v>
                </c:pt>
                <c:pt idx="7">
                  <c:v>48.005112783041902</c:v>
                </c:pt>
                <c:pt idx="8">
                  <c:v>45.532063420919897</c:v>
                </c:pt>
                <c:pt idx="9">
                  <c:v>42.852180951589403</c:v>
                </c:pt>
                <c:pt idx="10">
                  <c:v>41.776611276950902</c:v>
                </c:pt>
                <c:pt idx="11">
                  <c:v>37.968330345806201</c:v>
                </c:pt>
              </c:numCache>
            </c:numRef>
          </c:val>
          <c:smooth val="0"/>
        </c:ser>
        <c:dLbls>
          <c:showLegendKey val="0"/>
          <c:showVal val="0"/>
          <c:showCatName val="0"/>
          <c:showSerName val="0"/>
          <c:showPercent val="0"/>
          <c:showBubbleSize val="0"/>
        </c:dLbls>
        <c:marker val="1"/>
        <c:smooth val="0"/>
        <c:axId val="147050496"/>
        <c:axId val="147052032"/>
      </c:lineChart>
      <c:catAx>
        <c:axId val="147050496"/>
        <c:scaling>
          <c:orientation val="minMax"/>
        </c:scaling>
        <c:delete val="0"/>
        <c:axPos val="b"/>
        <c:majorTickMark val="out"/>
        <c:minorTickMark val="none"/>
        <c:tickLblPos val="nextTo"/>
        <c:crossAx val="147052032"/>
        <c:crosses val="autoZero"/>
        <c:auto val="1"/>
        <c:lblAlgn val="ctr"/>
        <c:lblOffset val="100"/>
        <c:noMultiLvlLbl val="0"/>
      </c:catAx>
      <c:valAx>
        <c:axId val="147052032"/>
        <c:scaling>
          <c:orientation val="minMax"/>
          <c:min val="30"/>
        </c:scaling>
        <c:delete val="0"/>
        <c:axPos val="l"/>
        <c:majorGridlines/>
        <c:numFmt formatCode="0.00" sourceLinked="1"/>
        <c:majorTickMark val="out"/>
        <c:minorTickMark val="none"/>
        <c:tickLblPos val="nextTo"/>
        <c:crossAx val="147050496"/>
        <c:crosses val="autoZero"/>
        <c:crossBetween val="between"/>
      </c:valAx>
    </c:plotArea>
    <c:legend>
      <c:legendPos val="r"/>
      <c:layout>
        <c:manualLayout>
          <c:xMode val="edge"/>
          <c:yMode val="edge"/>
          <c:x val="0.60502479288522193"/>
          <c:y val="3.7992068834086172E-2"/>
          <c:w val="0.23889605143874895"/>
          <c:h val="0.16695048726878314"/>
        </c:manualLayout>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0.19365</cdr:x>
      <cdr:y>0.085</cdr:y>
    </cdr:from>
    <cdr:to>
      <cdr:x>0.56595</cdr:x>
      <cdr:y>0.19133</cdr:y>
    </cdr:to>
    <cdr:sp macro="" textlink="">
      <cdr:nvSpPr>
        <cdr:cNvPr id="2" name="TextBox 1"/>
        <cdr:cNvSpPr txBox="1"/>
      </cdr:nvSpPr>
      <cdr:spPr>
        <a:xfrm xmlns:a="http://schemas.openxmlformats.org/drawingml/2006/main">
          <a:off x="897517" y="285007"/>
          <a:ext cx="1725433" cy="3564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Occupancy</a:t>
          </a:r>
          <a:endParaRPr lang="en-US"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E7AFA6-616F-469D-9655-090D2475757D}" type="datetimeFigureOut">
              <a:rPr lang="en-US" smtClean="0"/>
              <a:t>11/26/2013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B2A986-D4A3-4B7B-BBE9-E7DDCBB74CD1}" type="slidenum">
              <a:rPr lang="en-US" smtClean="0"/>
              <a:t>‹#›</a:t>
            </a:fld>
            <a:endParaRPr lang="en-US"/>
          </a:p>
        </p:txBody>
      </p:sp>
    </p:spTree>
    <p:extLst>
      <p:ext uri="{BB962C8B-B14F-4D97-AF65-F5344CB8AC3E}">
        <p14:creationId xmlns:p14="http://schemas.microsoft.com/office/powerpoint/2010/main" val="309847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was a Visit Jacksonville branded tent with a photo booth inside where you could take your picture in front of several beautiful Jacksonville landmarks. Additionally, there was a promotion to “Win a weeklong holiday in Jacksonville”. To enter the contest customers had do so through Visit Jacksonville’s facebook page.</a:t>
            </a:r>
            <a:endParaRPr lang="en-US" dirty="0"/>
          </a:p>
        </p:txBody>
      </p:sp>
      <p:sp>
        <p:nvSpPr>
          <p:cNvPr id="4" name="Slide Number Placeholder 3"/>
          <p:cNvSpPr>
            <a:spLocks noGrp="1"/>
          </p:cNvSpPr>
          <p:nvPr>
            <p:ph type="sldNum" sz="quarter" idx="10"/>
          </p:nvPr>
        </p:nvSpPr>
        <p:spPr/>
        <p:txBody>
          <a:bodyPr/>
          <a:lstStyle/>
          <a:p>
            <a:fld id="{17B2A986-D4A3-4B7B-BBE9-E7DDCBB74CD1}" type="slidenum">
              <a:rPr lang="en-US" smtClean="0"/>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0D5CB7-A518-2D47-AB83-ED53A670B0FC}"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87BAC-BF03-F84B-9DC7-F39410B6B4C2}" type="slidenum">
              <a:rPr lang="en-US" smtClean="0"/>
              <a:pPr/>
              <a:t>‹#›</a:t>
            </a:fld>
            <a:endParaRPr lang="en-US"/>
          </a:p>
        </p:txBody>
      </p:sp>
    </p:spTree>
    <p:extLst>
      <p:ext uri="{BB962C8B-B14F-4D97-AF65-F5344CB8AC3E}">
        <p14:creationId xmlns:p14="http://schemas.microsoft.com/office/powerpoint/2010/main" val="42053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D5CB7-A518-2D47-AB83-ED53A670B0FC}"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87BAC-BF03-F84B-9DC7-F39410B6B4C2}" type="slidenum">
              <a:rPr lang="en-US" smtClean="0"/>
              <a:pPr/>
              <a:t>‹#›</a:t>
            </a:fld>
            <a:endParaRPr lang="en-US"/>
          </a:p>
        </p:txBody>
      </p:sp>
    </p:spTree>
    <p:extLst>
      <p:ext uri="{BB962C8B-B14F-4D97-AF65-F5344CB8AC3E}">
        <p14:creationId xmlns:p14="http://schemas.microsoft.com/office/powerpoint/2010/main" val="1497158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D5CB7-A518-2D47-AB83-ED53A670B0FC}"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87BAC-BF03-F84B-9DC7-F39410B6B4C2}" type="slidenum">
              <a:rPr lang="en-US" smtClean="0"/>
              <a:pPr/>
              <a:t>‹#›</a:t>
            </a:fld>
            <a:endParaRPr lang="en-US"/>
          </a:p>
        </p:txBody>
      </p:sp>
    </p:spTree>
    <p:extLst>
      <p:ext uri="{BB962C8B-B14F-4D97-AF65-F5344CB8AC3E}">
        <p14:creationId xmlns:p14="http://schemas.microsoft.com/office/powerpoint/2010/main" val="208563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D5CB7-A518-2D47-AB83-ED53A670B0FC}"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87BAC-BF03-F84B-9DC7-F39410B6B4C2}" type="slidenum">
              <a:rPr lang="en-US" smtClean="0"/>
              <a:pPr/>
              <a:t>‹#›</a:t>
            </a:fld>
            <a:endParaRPr lang="en-US"/>
          </a:p>
        </p:txBody>
      </p:sp>
    </p:spTree>
    <p:extLst>
      <p:ext uri="{BB962C8B-B14F-4D97-AF65-F5344CB8AC3E}">
        <p14:creationId xmlns:p14="http://schemas.microsoft.com/office/powerpoint/2010/main" val="235718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0D5CB7-A518-2D47-AB83-ED53A670B0FC}"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87BAC-BF03-F84B-9DC7-F39410B6B4C2}" type="slidenum">
              <a:rPr lang="en-US" smtClean="0"/>
              <a:pPr/>
              <a:t>‹#›</a:t>
            </a:fld>
            <a:endParaRPr lang="en-US"/>
          </a:p>
        </p:txBody>
      </p:sp>
    </p:spTree>
    <p:extLst>
      <p:ext uri="{BB962C8B-B14F-4D97-AF65-F5344CB8AC3E}">
        <p14:creationId xmlns:p14="http://schemas.microsoft.com/office/powerpoint/2010/main" val="144799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0D5CB7-A518-2D47-AB83-ED53A670B0FC}" type="datetimeFigureOut">
              <a:rPr lang="en-US" smtClean="0"/>
              <a:pPr/>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87BAC-BF03-F84B-9DC7-F39410B6B4C2}" type="slidenum">
              <a:rPr lang="en-US" smtClean="0"/>
              <a:pPr/>
              <a:t>‹#›</a:t>
            </a:fld>
            <a:endParaRPr lang="en-US"/>
          </a:p>
        </p:txBody>
      </p:sp>
    </p:spTree>
    <p:extLst>
      <p:ext uri="{BB962C8B-B14F-4D97-AF65-F5344CB8AC3E}">
        <p14:creationId xmlns:p14="http://schemas.microsoft.com/office/powerpoint/2010/main" val="3697932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0D5CB7-A518-2D47-AB83-ED53A670B0FC}" type="datetimeFigureOut">
              <a:rPr lang="en-US" smtClean="0"/>
              <a:pPr/>
              <a:t>11/26/2013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787BAC-BF03-F84B-9DC7-F39410B6B4C2}" type="slidenum">
              <a:rPr lang="en-US" smtClean="0"/>
              <a:pPr/>
              <a:t>‹#›</a:t>
            </a:fld>
            <a:endParaRPr lang="en-US"/>
          </a:p>
        </p:txBody>
      </p:sp>
    </p:spTree>
    <p:extLst>
      <p:ext uri="{BB962C8B-B14F-4D97-AF65-F5344CB8AC3E}">
        <p14:creationId xmlns:p14="http://schemas.microsoft.com/office/powerpoint/2010/main" val="299741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0D5CB7-A518-2D47-AB83-ED53A670B0FC}" type="datetimeFigureOut">
              <a:rPr lang="en-US" smtClean="0"/>
              <a:pPr/>
              <a:t>11/26/2013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787BAC-BF03-F84B-9DC7-F39410B6B4C2}" type="slidenum">
              <a:rPr lang="en-US" smtClean="0"/>
              <a:pPr/>
              <a:t>‹#›</a:t>
            </a:fld>
            <a:endParaRPr lang="en-US"/>
          </a:p>
        </p:txBody>
      </p:sp>
    </p:spTree>
    <p:extLst>
      <p:ext uri="{BB962C8B-B14F-4D97-AF65-F5344CB8AC3E}">
        <p14:creationId xmlns:p14="http://schemas.microsoft.com/office/powerpoint/2010/main" val="2023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D5CB7-A518-2D47-AB83-ED53A670B0FC}" type="datetimeFigureOut">
              <a:rPr lang="en-US" smtClean="0"/>
              <a:pPr/>
              <a:t>11/26/2013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787BAC-BF03-F84B-9DC7-F39410B6B4C2}" type="slidenum">
              <a:rPr lang="en-US" smtClean="0"/>
              <a:pPr/>
              <a:t>‹#›</a:t>
            </a:fld>
            <a:endParaRPr lang="en-US"/>
          </a:p>
        </p:txBody>
      </p:sp>
    </p:spTree>
    <p:extLst>
      <p:ext uri="{BB962C8B-B14F-4D97-AF65-F5344CB8AC3E}">
        <p14:creationId xmlns:p14="http://schemas.microsoft.com/office/powerpoint/2010/main" val="126676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D5CB7-A518-2D47-AB83-ED53A670B0FC}" type="datetimeFigureOut">
              <a:rPr lang="en-US" smtClean="0"/>
              <a:pPr/>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87BAC-BF03-F84B-9DC7-F39410B6B4C2}" type="slidenum">
              <a:rPr lang="en-US" smtClean="0"/>
              <a:pPr/>
              <a:t>‹#›</a:t>
            </a:fld>
            <a:endParaRPr lang="en-US"/>
          </a:p>
        </p:txBody>
      </p:sp>
    </p:spTree>
    <p:extLst>
      <p:ext uri="{BB962C8B-B14F-4D97-AF65-F5344CB8AC3E}">
        <p14:creationId xmlns:p14="http://schemas.microsoft.com/office/powerpoint/2010/main" val="962165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D5CB7-A518-2D47-AB83-ED53A670B0FC}" type="datetimeFigureOut">
              <a:rPr lang="en-US" smtClean="0"/>
              <a:pPr/>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87BAC-BF03-F84B-9DC7-F39410B6B4C2}" type="slidenum">
              <a:rPr lang="en-US" smtClean="0"/>
              <a:pPr/>
              <a:t>‹#›</a:t>
            </a:fld>
            <a:endParaRPr lang="en-US"/>
          </a:p>
        </p:txBody>
      </p:sp>
    </p:spTree>
    <p:extLst>
      <p:ext uri="{BB962C8B-B14F-4D97-AF65-F5344CB8AC3E}">
        <p14:creationId xmlns:p14="http://schemas.microsoft.com/office/powerpoint/2010/main" val="283543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D5CB7-A518-2D47-AB83-ED53A670B0FC}" type="datetimeFigureOut">
              <a:rPr lang="en-US" smtClean="0"/>
              <a:pPr/>
              <a:t>11/26/2013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87BAC-BF03-F84B-9DC7-F39410B6B4C2}" type="slidenum">
              <a:rPr lang="en-US" smtClean="0"/>
              <a:pPr/>
              <a:t>‹#›</a:t>
            </a:fld>
            <a:endParaRPr lang="en-US"/>
          </a:p>
        </p:txBody>
      </p:sp>
    </p:spTree>
    <p:extLst>
      <p:ext uri="{BB962C8B-B14F-4D97-AF65-F5344CB8AC3E}">
        <p14:creationId xmlns:p14="http://schemas.microsoft.com/office/powerpoint/2010/main" val="1481269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VB-008766_PPT_Slides(c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40689" y="4898003"/>
            <a:ext cx="7203881" cy="769441"/>
          </a:xfrm>
          <a:prstGeom prst="rect">
            <a:avLst/>
          </a:prstGeom>
          <a:noFill/>
        </p:spPr>
        <p:txBody>
          <a:bodyPr wrap="square" rtlCol="0">
            <a:spAutoFit/>
          </a:bodyPr>
          <a:lstStyle/>
          <a:p>
            <a:pPr algn="ctr"/>
            <a:r>
              <a:rPr lang="en-US" sz="4400" dirty="0" smtClean="0"/>
              <a:t>Marketing Update for 2013</a:t>
            </a:r>
            <a:endParaRPr lang="en-US" sz="4400" dirty="0"/>
          </a:p>
        </p:txBody>
      </p:sp>
    </p:spTree>
    <p:extLst>
      <p:ext uri="{BB962C8B-B14F-4D97-AF65-F5344CB8AC3E}">
        <p14:creationId xmlns:p14="http://schemas.microsoft.com/office/powerpoint/2010/main" val="2485426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VB-008766_PPT_Slides(c2)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1296063"/>
            <a:ext cx="5796501" cy="3416320"/>
          </a:xfrm>
          <a:prstGeom prst="rect">
            <a:avLst/>
          </a:prstGeom>
          <a:noFill/>
        </p:spPr>
        <p:txBody>
          <a:bodyPr wrap="square" rtlCol="0">
            <a:spAutoFit/>
          </a:bodyPr>
          <a:lstStyle/>
          <a:p>
            <a:pPr lvl="0"/>
            <a:endParaRPr lang="en-US" dirty="0" smtClean="0"/>
          </a:p>
          <a:p>
            <a:pPr lvl="0"/>
            <a:r>
              <a:rPr lang="en-US" b="1" dirty="0" smtClean="0"/>
              <a:t>September</a:t>
            </a:r>
            <a:r>
              <a:rPr lang="en-US" dirty="0" smtClean="0"/>
              <a:t>:</a:t>
            </a:r>
            <a:br>
              <a:rPr lang="en-US" dirty="0" smtClean="0"/>
            </a:br>
            <a:r>
              <a:rPr lang="en-US" dirty="0" smtClean="0"/>
              <a:t>Partnered with </a:t>
            </a:r>
            <a:r>
              <a:rPr lang="en-US" dirty="0" err="1" smtClean="0"/>
              <a:t>Fulham</a:t>
            </a:r>
            <a:r>
              <a:rPr lang="en-US" dirty="0" smtClean="0"/>
              <a:t> FC and the Jaguars on a promotional opportunity. </a:t>
            </a:r>
          </a:p>
          <a:p>
            <a:pPr lvl="0"/>
            <a:endParaRPr lang="en-US" dirty="0" smtClean="0"/>
          </a:p>
          <a:p>
            <a:pPr lvl="0">
              <a:buFont typeface="Arial" pitchFamily="34" charset="0"/>
              <a:buChar char="•"/>
            </a:pPr>
            <a:r>
              <a:rPr lang="en-GB" dirty="0" smtClean="0"/>
              <a:t>The Jaguars’ cheerleaders danced at Fulham FC on September 14. </a:t>
            </a:r>
          </a:p>
          <a:p>
            <a:pPr lvl="0">
              <a:buFont typeface="Arial" pitchFamily="34" charset="0"/>
              <a:buChar char="•"/>
            </a:pPr>
            <a:endParaRPr lang="en-GB" dirty="0" smtClean="0"/>
          </a:p>
          <a:p>
            <a:pPr lvl="0">
              <a:buFont typeface="Arial" pitchFamily="34" charset="0"/>
              <a:buChar char="•"/>
            </a:pPr>
            <a:r>
              <a:rPr lang="en-GB" dirty="0" smtClean="0"/>
              <a:t>Additionally, there was a win a holiday prize drawing competition and over 2,500 fans entered for a chance to win!</a:t>
            </a:r>
            <a:endParaRPr lang="en-US" dirty="0" smtClean="0"/>
          </a:p>
          <a:p>
            <a:r>
              <a:rPr lang="en-GB" dirty="0" smtClean="0"/>
              <a:t> </a:t>
            </a:r>
            <a:endParaRPr lang="en-US" dirty="0" smtClean="0"/>
          </a:p>
        </p:txBody>
      </p:sp>
      <p:pic>
        <p:nvPicPr>
          <p:cNvPr id="7" name="Picture 6" descr="FFC_Routine.jpg"/>
          <p:cNvPicPr>
            <a:picLocks noChangeAspect="1"/>
          </p:cNvPicPr>
          <p:nvPr/>
        </p:nvPicPr>
        <p:blipFill>
          <a:blip r:embed="rId3"/>
          <a:stretch>
            <a:fillRect/>
          </a:stretch>
        </p:blipFill>
        <p:spPr>
          <a:xfrm>
            <a:off x="683812" y="4167477"/>
            <a:ext cx="4587903" cy="2580695"/>
          </a:xfrm>
          <a:prstGeom prst="rect">
            <a:avLst/>
          </a:prstGeom>
        </p:spPr>
      </p:pic>
      <p:pic>
        <p:nvPicPr>
          <p:cNvPr id="8" name="Picture 7" descr="1S3A0045.jpg"/>
          <p:cNvPicPr>
            <a:picLocks noChangeAspect="1"/>
          </p:cNvPicPr>
          <p:nvPr/>
        </p:nvPicPr>
        <p:blipFill>
          <a:blip r:embed="rId4"/>
          <a:stretch>
            <a:fillRect/>
          </a:stretch>
        </p:blipFill>
        <p:spPr>
          <a:xfrm>
            <a:off x="5476522" y="2269843"/>
            <a:ext cx="3667477" cy="2442540"/>
          </a:xfrm>
          <a:prstGeom prst="rect">
            <a:avLst/>
          </a:prstGeom>
        </p:spPr>
      </p:pic>
    </p:spTree>
    <p:extLst>
      <p:ext uri="{BB962C8B-B14F-4D97-AF65-F5344CB8AC3E}">
        <p14:creationId xmlns:p14="http://schemas.microsoft.com/office/powerpoint/2010/main" val="1417113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VB-008766_PPT_Slides(c2)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631882" y="445273"/>
            <a:ext cx="5740841" cy="5663089"/>
          </a:xfrm>
          <a:prstGeom prst="rect">
            <a:avLst/>
          </a:prstGeom>
          <a:noFill/>
        </p:spPr>
        <p:txBody>
          <a:bodyPr wrap="square" rtlCol="0">
            <a:spAutoFit/>
          </a:bodyPr>
          <a:lstStyle/>
          <a:p>
            <a:r>
              <a:rPr lang="en-US" sz="2000" b="1" dirty="0" smtClean="0"/>
              <a:t>Increased advertising in the United Kingdom: </a:t>
            </a:r>
          </a:p>
          <a:p>
            <a:r>
              <a:rPr lang="en-US" dirty="0" smtClean="0"/>
              <a:t> </a:t>
            </a:r>
          </a:p>
          <a:p>
            <a:pPr lvl="0">
              <a:buFont typeface="Arial" pitchFamily="34" charset="0"/>
              <a:buChar char="•"/>
            </a:pPr>
            <a:r>
              <a:rPr lang="en-US" dirty="0" smtClean="0"/>
              <a:t> Editorial and advertisement in </a:t>
            </a:r>
            <a:r>
              <a:rPr lang="en-US" i="1" dirty="0" smtClean="0"/>
              <a:t>Selling the Long Haul</a:t>
            </a:r>
            <a:r>
              <a:rPr lang="en-US" dirty="0" smtClean="0"/>
              <a:t> Magazine. This magazine is</a:t>
            </a:r>
            <a:r>
              <a:rPr lang="en-GB" dirty="0" smtClean="0"/>
              <a:t> the UK’s leading travel-trade monthly and reaches travel retailers throughout the UK</a:t>
            </a:r>
          </a:p>
          <a:p>
            <a:pPr lvl="0"/>
            <a:endParaRPr lang="en-GB" dirty="0" smtClean="0"/>
          </a:p>
          <a:p>
            <a:pPr lvl="0">
              <a:buFont typeface="Arial" pitchFamily="34" charset="0"/>
              <a:buChar char="•"/>
            </a:pPr>
            <a:r>
              <a:rPr lang="en-US" dirty="0" smtClean="0"/>
              <a:t> Advertising package with US Airways which included: </a:t>
            </a:r>
          </a:p>
          <a:p>
            <a:pPr lvl="1">
              <a:buFont typeface="Arial" pitchFamily="34" charset="0"/>
              <a:buChar char="•"/>
            </a:pPr>
            <a:r>
              <a:rPr lang="en-US" dirty="0" smtClean="0"/>
              <a:t>a boarding video,</a:t>
            </a:r>
          </a:p>
          <a:p>
            <a:pPr lvl="1">
              <a:buFont typeface="Arial" pitchFamily="34" charset="0"/>
              <a:buChar char="•"/>
            </a:pPr>
            <a:r>
              <a:rPr lang="en-US" dirty="0" smtClean="0"/>
              <a:t> a 5-minute travel feature</a:t>
            </a:r>
          </a:p>
          <a:p>
            <a:pPr lvl="1">
              <a:buFont typeface="Arial" pitchFamily="34" charset="0"/>
              <a:buChar char="•"/>
            </a:pPr>
            <a:r>
              <a:rPr lang="en-US" dirty="0" smtClean="0"/>
              <a:t>a full-page ad in </a:t>
            </a:r>
            <a:r>
              <a:rPr lang="en-US" i="1" dirty="0" smtClean="0"/>
              <a:t>US Airways Magazine</a:t>
            </a:r>
            <a:r>
              <a:rPr lang="en-US" dirty="0" smtClean="0"/>
              <a:t>. </a:t>
            </a:r>
          </a:p>
          <a:p>
            <a:pPr lvl="1"/>
            <a:r>
              <a:rPr lang="en-US" dirty="0" smtClean="0"/>
              <a:t>During the month of September the Jacksonville 5-minute feature played on all international flights and all flights that had in service video feature options.</a:t>
            </a:r>
          </a:p>
          <a:p>
            <a:r>
              <a:rPr lang="en-US" dirty="0" smtClean="0"/>
              <a:t> </a:t>
            </a:r>
          </a:p>
          <a:p>
            <a:pPr lvl="0">
              <a:buFont typeface="Arial" pitchFamily="34" charset="0"/>
              <a:buChar char="•"/>
            </a:pPr>
            <a:r>
              <a:rPr lang="en-US" i="1" dirty="0" smtClean="0"/>
              <a:t> British Visitor Handbook</a:t>
            </a:r>
            <a:br>
              <a:rPr lang="en-US" i="1" dirty="0" smtClean="0"/>
            </a:br>
            <a:r>
              <a:rPr lang="en-US" i="1" dirty="0" smtClean="0"/>
              <a:t>	</a:t>
            </a:r>
            <a:r>
              <a:rPr lang="en-US" dirty="0" smtClean="0"/>
              <a:t>It is distributed at Alamo/Dollar Rent-A-Car at Sanford 	and Orlando airports to British visitors renting a car. 	These visitors are here for over two weeks and are 	mainly families visiting with children. </a:t>
            </a:r>
          </a:p>
          <a:p>
            <a:endParaRPr lang="en-US" dirty="0"/>
          </a:p>
        </p:txBody>
      </p:sp>
    </p:spTree>
    <p:extLst>
      <p:ext uri="{BB962C8B-B14F-4D97-AF65-F5344CB8AC3E}">
        <p14:creationId xmlns:p14="http://schemas.microsoft.com/office/powerpoint/2010/main" val="3680245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3694" y="0"/>
            <a:ext cx="9147694" cy="685523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31543" y="0"/>
            <a:ext cx="9175543" cy="683450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VB-008766_PPT_Slides(c2)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30588" y="978010"/>
            <a:ext cx="7975158" cy="5724644"/>
          </a:xfrm>
          <a:prstGeom prst="rect">
            <a:avLst/>
          </a:prstGeom>
          <a:noFill/>
        </p:spPr>
        <p:txBody>
          <a:bodyPr wrap="square" rtlCol="0">
            <a:spAutoFit/>
          </a:bodyPr>
          <a:lstStyle/>
          <a:p>
            <a:pPr>
              <a:buFont typeface="Arial" pitchFamily="34" charset="0"/>
              <a:buChar char="•"/>
            </a:pPr>
            <a:r>
              <a:rPr lang="en-US" sz="2400" dirty="0" smtClean="0"/>
              <a:t>We ran ads in a network of military newspapers and saw an increase in web traffic to our military deals page of 143%!  </a:t>
            </a:r>
          </a:p>
          <a:p>
            <a:endParaRPr lang="en-US" sz="2400" dirty="0" smtClean="0"/>
          </a:p>
          <a:p>
            <a:pPr>
              <a:buFont typeface="Arial" pitchFamily="34" charset="0"/>
              <a:buChar char="•"/>
            </a:pPr>
            <a:r>
              <a:rPr lang="en-US" sz="2400" dirty="0" smtClean="0"/>
              <a:t>We ran two ads in </a:t>
            </a:r>
            <a:r>
              <a:rPr lang="en-US" sz="2400" i="1" dirty="0" smtClean="0"/>
              <a:t>Group Tour </a:t>
            </a:r>
            <a:r>
              <a:rPr lang="en-US" sz="2400" dirty="0" smtClean="0"/>
              <a:t>magazine and banner ads on the website which was viewed 5,117 times with 867 clicking through to our site. There were 51 leads from the print advertising.</a:t>
            </a:r>
          </a:p>
          <a:p>
            <a:endParaRPr lang="en-US" sz="1600" dirty="0" smtClean="0"/>
          </a:p>
          <a:p>
            <a:pPr>
              <a:buFont typeface="Arial" pitchFamily="34" charset="0"/>
              <a:buChar char="•"/>
            </a:pPr>
            <a:r>
              <a:rPr lang="en-US" sz="2400" dirty="0" smtClean="0"/>
              <a:t>From </a:t>
            </a:r>
            <a:r>
              <a:rPr lang="en-US" sz="2400" i="1" dirty="0" smtClean="0"/>
              <a:t>Rejuvenate</a:t>
            </a:r>
            <a:r>
              <a:rPr lang="en-US" sz="2400" dirty="0" smtClean="0"/>
              <a:t>, </a:t>
            </a:r>
            <a:r>
              <a:rPr lang="en-US" sz="2400" i="1" dirty="0" smtClean="0"/>
              <a:t>Collaborate</a:t>
            </a:r>
            <a:r>
              <a:rPr lang="en-US" sz="2400" dirty="0" smtClean="0"/>
              <a:t> and </a:t>
            </a:r>
            <a:r>
              <a:rPr lang="en-US" sz="2400" i="1" dirty="0" smtClean="0"/>
              <a:t>Connect</a:t>
            </a:r>
            <a:r>
              <a:rPr lang="en-US" sz="2400" dirty="0" smtClean="0"/>
              <a:t> Magazines (Collinson Media) we have received over 100 meeting professional leads of planners interested in Jacksonville.</a:t>
            </a:r>
          </a:p>
          <a:p>
            <a:endParaRPr lang="en-US" sz="2400" dirty="0" smtClean="0"/>
          </a:p>
          <a:p>
            <a:endParaRPr lang="en-US" sz="24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958965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VB-008766_PPT_Slides(c2)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03366" y="103367"/>
            <a:ext cx="6305385" cy="5539978"/>
          </a:xfrm>
          <a:prstGeom prst="rect">
            <a:avLst/>
          </a:prstGeom>
          <a:noFill/>
        </p:spPr>
        <p:txBody>
          <a:bodyPr wrap="square" rtlCol="0">
            <a:spAutoFit/>
          </a:bodyPr>
          <a:lstStyle/>
          <a:p>
            <a:r>
              <a:rPr lang="en-US" sz="2000" b="1" dirty="0" smtClean="0"/>
              <a:t>Growth in Targeted Markets</a:t>
            </a:r>
          </a:p>
          <a:p>
            <a:endParaRPr lang="en-US" dirty="0" smtClean="0"/>
          </a:p>
          <a:p>
            <a:r>
              <a:rPr lang="en-US" b="1" dirty="0" smtClean="0"/>
              <a:t>In the Atlanta Market:</a:t>
            </a:r>
          </a:p>
          <a:p>
            <a:endParaRPr lang="en-US" dirty="0" smtClean="0"/>
          </a:p>
          <a:p>
            <a:pPr>
              <a:buFont typeface="Arial" pitchFamily="34" charset="0"/>
              <a:buChar char="•"/>
            </a:pPr>
            <a:r>
              <a:rPr lang="en-US" dirty="0" smtClean="0"/>
              <a:t>We increased traffic to our website from Atlanta by 12% from April-September compared to the previous year</a:t>
            </a:r>
          </a:p>
          <a:p>
            <a:endParaRPr lang="en-US" dirty="0" smtClean="0"/>
          </a:p>
          <a:p>
            <a:pPr>
              <a:buFont typeface="Arial" pitchFamily="34" charset="0"/>
              <a:buChar char="•"/>
            </a:pPr>
            <a:r>
              <a:rPr lang="en-US" dirty="0" smtClean="0"/>
              <a:t>Over the last twelve months we have seen a 16% increase in web traffic from Atlanta</a:t>
            </a:r>
          </a:p>
          <a:p>
            <a:endParaRPr lang="en-US" dirty="0" smtClean="0"/>
          </a:p>
          <a:p>
            <a:r>
              <a:rPr lang="en-US" b="1" dirty="0" smtClean="0"/>
              <a:t>In the Florida market:</a:t>
            </a:r>
          </a:p>
          <a:p>
            <a:endParaRPr lang="en-US" dirty="0" smtClean="0"/>
          </a:p>
          <a:p>
            <a:pPr>
              <a:buFont typeface="Arial" pitchFamily="34" charset="0"/>
              <a:buChar char="•"/>
            </a:pPr>
            <a:r>
              <a:rPr lang="en-US" dirty="0" smtClean="0"/>
              <a:t>From April – September we have seen a 45% increase from traffic from Florida compared to the previous 6 months prior and a 26% increase from the same time the prior year</a:t>
            </a:r>
          </a:p>
          <a:p>
            <a:endParaRPr lang="en-US" sz="1000" dirty="0" smtClean="0"/>
          </a:p>
          <a:p>
            <a:pPr>
              <a:buFont typeface="Arial" pitchFamily="34" charset="0"/>
              <a:buChar char="•"/>
            </a:pPr>
            <a:r>
              <a:rPr lang="en-US" dirty="0" smtClean="0"/>
              <a:t>Increases from individual cities during April-September:</a:t>
            </a:r>
          </a:p>
          <a:p>
            <a:pPr lvl="1">
              <a:buFont typeface="Arial" pitchFamily="34" charset="0"/>
              <a:buChar char="•"/>
            </a:pPr>
            <a:r>
              <a:rPr lang="en-US" dirty="0" smtClean="0"/>
              <a:t>Tallahassee		20% increase</a:t>
            </a:r>
          </a:p>
          <a:p>
            <a:pPr lvl="1">
              <a:buFont typeface="Arial" pitchFamily="34" charset="0"/>
              <a:buChar char="•"/>
            </a:pPr>
            <a:r>
              <a:rPr lang="en-US" dirty="0" smtClean="0"/>
              <a:t>Tampa			278% increase</a:t>
            </a:r>
          </a:p>
          <a:p>
            <a:pPr lvl="1">
              <a:buFont typeface="Arial" pitchFamily="34" charset="0"/>
              <a:buChar char="•"/>
            </a:pPr>
            <a:r>
              <a:rPr lang="en-US" dirty="0" smtClean="0"/>
              <a:t>Boca Raton		600% increase</a:t>
            </a:r>
            <a:endParaRPr lang="en-US" dirty="0"/>
          </a:p>
        </p:txBody>
      </p:sp>
    </p:spTree>
    <p:extLst>
      <p:ext uri="{BB962C8B-B14F-4D97-AF65-F5344CB8AC3E}">
        <p14:creationId xmlns:p14="http://schemas.microsoft.com/office/powerpoint/2010/main" val="1794494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VB-008766_PPT_Slides(c2)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19270" y="946205"/>
            <a:ext cx="8635116" cy="5909310"/>
          </a:xfrm>
          <a:prstGeom prst="rect">
            <a:avLst/>
          </a:prstGeom>
          <a:noFill/>
        </p:spPr>
        <p:txBody>
          <a:bodyPr wrap="square" rtlCol="0">
            <a:spAutoFit/>
          </a:bodyPr>
          <a:lstStyle/>
          <a:p>
            <a:r>
              <a:rPr lang="en-US" sz="2800" b="1" dirty="0" smtClean="0"/>
              <a:t>Consumers are interested:</a:t>
            </a:r>
          </a:p>
          <a:p>
            <a:endParaRPr lang="en-US" sz="2800" dirty="0" smtClean="0"/>
          </a:p>
          <a:p>
            <a:pPr>
              <a:buFont typeface="Arial" pitchFamily="34" charset="0"/>
              <a:buChar char="•"/>
            </a:pPr>
            <a:r>
              <a:rPr lang="en-US" sz="2800" dirty="0" smtClean="0"/>
              <a:t>Over the last year we have added over 9,000 contacts to our leisure database from those who have opted in to learn more about Jax. The database is now over 30,000.</a:t>
            </a:r>
          </a:p>
          <a:p>
            <a:endParaRPr lang="en-US" dirty="0" smtClean="0"/>
          </a:p>
          <a:p>
            <a:pPr>
              <a:buFont typeface="Arial" pitchFamily="34" charset="0"/>
              <a:buChar char="•"/>
            </a:pPr>
            <a:r>
              <a:rPr lang="en-US" sz="2800" dirty="0" smtClean="0"/>
              <a:t>We have grown our Facebook fan base to 47,813.</a:t>
            </a:r>
          </a:p>
          <a:p>
            <a:endParaRPr lang="en-US" sz="2800" dirty="0" smtClean="0"/>
          </a:p>
          <a:p>
            <a:pPr>
              <a:buFont typeface="Arial" pitchFamily="34" charset="0"/>
              <a:buChar char="•"/>
            </a:pPr>
            <a:r>
              <a:rPr lang="en-US" sz="2800" dirty="0" smtClean="0"/>
              <a:t>Twitter Interaction is at an all time high with over</a:t>
            </a:r>
          </a:p>
          <a:p>
            <a:r>
              <a:rPr lang="en-US" sz="2800" dirty="0" smtClean="0"/>
              <a:t>10,784 followers.</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29706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VB-008766_PPT_Slides(c2)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26004" y="556591"/>
            <a:ext cx="8253454" cy="5601533"/>
          </a:xfrm>
          <a:prstGeom prst="rect">
            <a:avLst/>
          </a:prstGeom>
          <a:noFill/>
        </p:spPr>
        <p:txBody>
          <a:bodyPr wrap="square" rtlCol="0">
            <a:spAutoFit/>
          </a:bodyPr>
          <a:lstStyle/>
          <a:p>
            <a:r>
              <a:rPr lang="en-US" sz="2800" b="1" dirty="0" smtClean="0"/>
              <a:t>And after accessing it all, we’ve made some changes:</a:t>
            </a:r>
          </a:p>
          <a:p>
            <a:endParaRPr lang="en-US" dirty="0" smtClean="0"/>
          </a:p>
          <a:p>
            <a:pPr>
              <a:buFont typeface="Arial" pitchFamily="34" charset="0"/>
              <a:buChar char="•"/>
            </a:pPr>
            <a:r>
              <a:rPr lang="en-US" sz="2000" dirty="0" smtClean="0"/>
              <a:t>Since we couldn’t measure results we have eliminated all of our billboards for this year and reallocated the dollars to digital advertising we could measure</a:t>
            </a:r>
          </a:p>
          <a:p>
            <a:pPr>
              <a:buFont typeface="Arial" pitchFamily="34" charset="0"/>
              <a:buChar char="•"/>
            </a:pPr>
            <a:endParaRPr lang="en-US" sz="2000" dirty="0" smtClean="0"/>
          </a:p>
          <a:p>
            <a:pPr>
              <a:buFont typeface="Arial" pitchFamily="34" charset="0"/>
              <a:buChar char="•"/>
            </a:pPr>
            <a:r>
              <a:rPr lang="en-US" sz="2000" dirty="0" smtClean="0"/>
              <a:t>We have stopped placing small ads in large publications just to be there</a:t>
            </a:r>
          </a:p>
          <a:p>
            <a:pPr>
              <a:buFont typeface="Arial" pitchFamily="34" charset="0"/>
              <a:buChar char="•"/>
            </a:pPr>
            <a:endParaRPr lang="en-US" sz="2000" dirty="0" smtClean="0"/>
          </a:p>
          <a:p>
            <a:pPr>
              <a:buFont typeface="Arial" pitchFamily="34" charset="0"/>
              <a:buChar char="•"/>
            </a:pPr>
            <a:r>
              <a:rPr lang="en-US" sz="2000" dirty="0" smtClean="0"/>
              <a:t>We have measured every digital ad campaign and have continued to work with those that performed and moved away from those that have not (VISIT FLORIDA)</a:t>
            </a:r>
          </a:p>
          <a:p>
            <a:pPr>
              <a:buFont typeface="Arial" pitchFamily="34" charset="0"/>
              <a:buChar char="•"/>
            </a:pPr>
            <a:endParaRPr lang="en-US" sz="1600" dirty="0" smtClean="0"/>
          </a:p>
          <a:p>
            <a:pPr>
              <a:buFont typeface="Arial" pitchFamily="34" charset="0"/>
              <a:buChar char="•"/>
            </a:pPr>
            <a:r>
              <a:rPr lang="en-US" sz="2000" dirty="0" smtClean="0"/>
              <a:t>And we are in the process of changing the look and refreshing our website so returning consumers will have something new and exciting to interact with!</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endParaRPr lang="en-US" dirty="0"/>
          </a:p>
        </p:txBody>
      </p:sp>
    </p:spTree>
    <p:extLst>
      <p:ext uri="{BB962C8B-B14F-4D97-AF65-F5344CB8AC3E}">
        <p14:creationId xmlns:p14="http://schemas.microsoft.com/office/powerpoint/2010/main" val="709346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VB-008766_PPT_Slides(c2)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1296063"/>
            <a:ext cx="7044856" cy="5262979"/>
          </a:xfrm>
          <a:prstGeom prst="rect">
            <a:avLst/>
          </a:prstGeom>
          <a:noFill/>
        </p:spPr>
        <p:txBody>
          <a:bodyPr wrap="square" rtlCol="0">
            <a:spAutoFit/>
          </a:bodyPr>
          <a:lstStyle/>
          <a:p>
            <a:r>
              <a:rPr lang="en-US" sz="2400" b="1" dirty="0" smtClean="0"/>
              <a:t>So what did the investment of $496,000 get us?</a:t>
            </a:r>
          </a:p>
          <a:p>
            <a:endParaRPr lang="en-US" sz="2400" dirty="0" smtClean="0"/>
          </a:p>
          <a:p>
            <a:pPr>
              <a:buFont typeface="Arial" pitchFamily="34" charset="0"/>
              <a:buChar char="•"/>
            </a:pPr>
            <a:r>
              <a:rPr lang="en-US" sz="2400" dirty="0" smtClean="0"/>
              <a:t>Digital banner ad impressions: 20,094,479</a:t>
            </a:r>
          </a:p>
          <a:p>
            <a:pPr>
              <a:buFont typeface="Arial" pitchFamily="34" charset="0"/>
              <a:buChar char="•"/>
            </a:pPr>
            <a:r>
              <a:rPr lang="en-US" sz="2400" dirty="0" smtClean="0"/>
              <a:t>Video/Commercial Impressions: 3,500,000</a:t>
            </a:r>
          </a:p>
          <a:p>
            <a:pPr>
              <a:buFont typeface="Arial" pitchFamily="34" charset="0"/>
              <a:buChar char="•"/>
            </a:pPr>
            <a:r>
              <a:rPr lang="en-US" sz="2400" dirty="0" smtClean="0"/>
              <a:t>8 - 2 page spreads: 207,360 circulation</a:t>
            </a:r>
          </a:p>
          <a:p>
            <a:pPr>
              <a:buFont typeface="Arial" pitchFamily="34" charset="0"/>
              <a:buChar char="•"/>
            </a:pPr>
            <a:r>
              <a:rPr lang="en-US" sz="2400" dirty="0" smtClean="0"/>
              <a:t>22 full page ads: 11,374,239 circulation</a:t>
            </a:r>
          </a:p>
          <a:p>
            <a:pPr>
              <a:buFont typeface="Arial" pitchFamily="34" charset="0"/>
              <a:buChar char="•"/>
            </a:pPr>
            <a:r>
              <a:rPr lang="en-US" sz="2400" dirty="0" smtClean="0"/>
              <a:t>39 half page ads: 1,926,590 circulation</a:t>
            </a:r>
          </a:p>
          <a:p>
            <a:pPr>
              <a:buFont typeface="Arial" pitchFamily="34" charset="0"/>
              <a:buChar char="•"/>
            </a:pPr>
            <a:r>
              <a:rPr lang="en-US" sz="2400" dirty="0" smtClean="0"/>
              <a:t>50 quarter page ads: (majority military publications):         	992,080</a:t>
            </a:r>
          </a:p>
          <a:p>
            <a:pPr>
              <a:buFont typeface="Arial" pitchFamily="34" charset="0"/>
              <a:buChar char="•"/>
            </a:pPr>
            <a:r>
              <a:rPr lang="en-US" sz="2400" dirty="0" smtClean="0"/>
              <a:t>11 months of digital billboards in North Carolina and </a:t>
            </a:r>
          </a:p>
          <a:p>
            <a:r>
              <a:rPr lang="en-US" sz="2400" dirty="0" smtClean="0"/>
              <a:t>	Cocoa Beach</a:t>
            </a:r>
          </a:p>
          <a:p>
            <a:pPr>
              <a:buFont typeface="Arial" pitchFamily="34" charset="0"/>
              <a:buChar char="•"/>
            </a:pPr>
            <a:endParaRPr lang="en-US" sz="2400" b="1" dirty="0" smtClean="0"/>
          </a:p>
          <a:p>
            <a:pPr algn="ctr"/>
            <a:r>
              <a:rPr lang="en-US" sz="2400" b="1" dirty="0" smtClean="0"/>
              <a:t>Meaning overall estimated impressions/reach </a:t>
            </a:r>
          </a:p>
          <a:p>
            <a:pPr algn="ctr"/>
            <a:r>
              <a:rPr lang="en-US" sz="2400" b="1" dirty="0" smtClean="0"/>
              <a:t>was 79,604,279 </a:t>
            </a:r>
          </a:p>
        </p:txBody>
      </p:sp>
    </p:spTree>
    <p:extLst>
      <p:ext uri="{BB962C8B-B14F-4D97-AF65-F5344CB8AC3E}">
        <p14:creationId xmlns:p14="http://schemas.microsoft.com/office/powerpoint/2010/main" val="1212643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VB-008766_PPT_Slides(c2)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98782" y="962108"/>
            <a:ext cx="7847937" cy="5970865"/>
          </a:xfrm>
          <a:prstGeom prst="rect">
            <a:avLst/>
          </a:prstGeom>
          <a:noFill/>
        </p:spPr>
        <p:txBody>
          <a:bodyPr wrap="square" rtlCol="0">
            <a:spAutoFit/>
          </a:bodyPr>
          <a:lstStyle/>
          <a:p>
            <a:r>
              <a:rPr lang="en-US" sz="2800" b="1" dirty="0" smtClean="0"/>
              <a:t>Added Values to every buy possible:</a:t>
            </a:r>
          </a:p>
          <a:p>
            <a:endParaRPr lang="en-US" dirty="0" smtClean="0"/>
          </a:p>
          <a:p>
            <a:r>
              <a:rPr lang="en-US" sz="2400" dirty="0" smtClean="0"/>
              <a:t/>
            </a:r>
            <a:br>
              <a:rPr lang="en-US" sz="2400" dirty="0" smtClean="0"/>
            </a:br>
            <a:r>
              <a:rPr lang="en-US" sz="2400" dirty="0" smtClean="0"/>
              <a:t>From our total advertising budgets of TDC Grant and Visit Jacksonville budget </a:t>
            </a:r>
          </a:p>
          <a:p>
            <a:endParaRPr lang="en-US" sz="2400" dirty="0" smtClean="0"/>
          </a:p>
          <a:p>
            <a:r>
              <a:rPr lang="en-US" sz="2400" dirty="0" smtClean="0"/>
              <a:t>For the $496,000 we invested we received $248,507 worth of added value at no cost to us. </a:t>
            </a:r>
          </a:p>
          <a:p>
            <a:endParaRPr lang="en-US" sz="2400" dirty="0" smtClean="0"/>
          </a:p>
          <a:p>
            <a:r>
              <a:rPr lang="en-US" sz="2400" dirty="0" smtClean="0"/>
              <a:t>$937,000 worth of media impact, which is a 56% Return on Advertising Investment (Average is usually 10-20%)</a:t>
            </a:r>
          </a:p>
          <a:p>
            <a:endParaRPr lang="en-US" sz="2400" dirty="0" smtClean="0"/>
          </a:p>
          <a:p>
            <a:r>
              <a:rPr lang="en-US" sz="2400" dirty="0" smtClean="0"/>
              <a:t>*See list of added value received</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7321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VB-008766_PPT_Slides(c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81661" y="2226365"/>
            <a:ext cx="8476091" cy="1754326"/>
          </a:xfrm>
          <a:prstGeom prst="rect">
            <a:avLst/>
          </a:prstGeom>
          <a:noFill/>
        </p:spPr>
        <p:txBody>
          <a:bodyPr wrap="square" rtlCol="0">
            <a:spAutoFit/>
          </a:bodyPr>
          <a:lstStyle/>
          <a:p>
            <a:pPr algn="ctr"/>
            <a:r>
              <a:rPr lang="en-US" sz="5400" dirty="0" smtClean="0"/>
              <a:t>So how has this advertising affected the market?</a:t>
            </a:r>
          </a:p>
        </p:txBody>
      </p:sp>
    </p:spTree>
    <p:extLst>
      <p:ext uri="{BB962C8B-B14F-4D97-AF65-F5344CB8AC3E}">
        <p14:creationId xmlns:p14="http://schemas.microsoft.com/office/powerpoint/2010/main" val="2130228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160338"/>
          <a:ext cx="4615733" cy="28611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idx="1"/>
          </p:nvPr>
        </p:nvGraphicFramePr>
        <p:xfrm>
          <a:off x="135172" y="3228230"/>
          <a:ext cx="4317831" cy="34882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4413954" y="-124670"/>
          <a:ext cx="4634630" cy="3352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nvGraphicFramePr>
        <p:xfrm>
          <a:off x="4615733" y="3633746"/>
          <a:ext cx="5255540" cy="3082775"/>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5311471" y="3371353"/>
            <a:ext cx="2520564" cy="379331"/>
          </a:xfrm>
          <a:prstGeom prst="rect">
            <a:avLst/>
          </a:prstGeom>
          <a:noFill/>
        </p:spPr>
        <p:txBody>
          <a:bodyPr wrap="square" rtlCol="0">
            <a:spAutoFit/>
          </a:bodyPr>
          <a:lstStyle/>
          <a:p>
            <a:r>
              <a:rPr lang="en-US" b="1" dirty="0" smtClean="0"/>
              <a:t>RevPAR</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VB-008766_PPT_Slides(c2)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2880" y="1338168"/>
            <a:ext cx="8619214" cy="3046988"/>
          </a:xfrm>
          <a:prstGeom prst="rect">
            <a:avLst/>
          </a:prstGeom>
          <a:noFill/>
        </p:spPr>
        <p:txBody>
          <a:bodyPr wrap="square" rtlCol="0">
            <a:spAutoFit/>
          </a:bodyPr>
          <a:lstStyle/>
          <a:p>
            <a:pPr>
              <a:buFont typeface="Arial" pitchFamily="34" charset="0"/>
              <a:buChar char="•"/>
            </a:pPr>
            <a:r>
              <a:rPr lang="en-US" sz="3200" dirty="0" smtClean="0"/>
              <a:t>The revenue growth during this period when the $496,000 advertising ran is an increase in $7,244,462 from the previous year same time period </a:t>
            </a:r>
          </a:p>
          <a:p>
            <a:endParaRPr lang="en-US" sz="3200" dirty="0" smtClean="0"/>
          </a:p>
          <a:p>
            <a:pPr>
              <a:buFont typeface="Arial" pitchFamily="34" charset="0"/>
              <a:buChar char="•"/>
            </a:pPr>
            <a:r>
              <a:rPr lang="en-US" sz="3200" dirty="0" smtClean="0"/>
              <a:t>Much larger growth than previous years </a:t>
            </a:r>
          </a:p>
        </p:txBody>
      </p:sp>
    </p:spTree>
    <p:extLst>
      <p:ext uri="{BB962C8B-B14F-4D97-AF65-F5344CB8AC3E}">
        <p14:creationId xmlns:p14="http://schemas.microsoft.com/office/powerpoint/2010/main" val="1653599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VB-008766_PPT_Slides(c2)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97565" y="2170706"/>
            <a:ext cx="7943353" cy="3877985"/>
          </a:xfrm>
          <a:prstGeom prst="rect">
            <a:avLst/>
          </a:prstGeom>
          <a:noFill/>
        </p:spPr>
        <p:txBody>
          <a:bodyPr wrap="square" rtlCol="0">
            <a:spAutoFit/>
          </a:bodyPr>
          <a:lstStyle/>
          <a:p>
            <a:r>
              <a:rPr lang="en-US" sz="3200" b="1" dirty="0" smtClean="0"/>
              <a:t>Examples of very successful, measurable advertising buys:</a:t>
            </a:r>
          </a:p>
          <a:p>
            <a:endParaRPr lang="en-US" sz="3200" dirty="0" smtClean="0"/>
          </a:p>
          <a:p>
            <a:pPr>
              <a:buFont typeface="Arial" pitchFamily="34" charset="0"/>
              <a:buChar char="•"/>
            </a:pPr>
            <a:r>
              <a:rPr lang="en-US" sz="3200" dirty="0" smtClean="0"/>
              <a:t>UK Promotion</a:t>
            </a:r>
          </a:p>
          <a:p>
            <a:pPr>
              <a:buFont typeface="Arial" pitchFamily="34" charset="0"/>
              <a:buChar char="•"/>
            </a:pPr>
            <a:r>
              <a:rPr lang="en-US" sz="3200" dirty="0" err="1" smtClean="0"/>
              <a:t>Cvent</a:t>
            </a:r>
            <a:r>
              <a:rPr lang="en-US" sz="3200" dirty="0" smtClean="0"/>
              <a:t> Advertising Buy</a:t>
            </a:r>
          </a:p>
          <a:p>
            <a:pPr>
              <a:buFont typeface="Arial" pitchFamily="34" charset="0"/>
              <a:buChar char="•"/>
            </a:pPr>
            <a:r>
              <a:rPr lang="en-US" sz="3200" dirty="0" smtClean="0"/>
              <a:t>Military Newspaper Ads</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Tree>
    <p:extLst>
      <p:ext uri="{BB962C8B-B14F-4D97-AF65-F5344CB8AC3E}">
        <p14:creationId xmlns:p14="http://schemas.microsoft.com/office/powerpoint/2010/main" val="319770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VB-008766_PPT_Slides(c2)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33955" y="254442"/>
            <a:ext cx="5017273" cy="7294305"/>
          </a:xfrm>
          <a:prstGeom prst="rect">
            <a:avLst/>
          </a:prstGeom>
          <a:noFill/>
        </p:spPr>
        <p:txBody>
          <a:bodyPr wrap="square" rtlCol="0">
            <a:spAutoFit/>
          </a:bodyPr>
          <a:lstStyle/>
          <a:p>
            <a:r>
              <a:rPr lang="en-US" sz="2000" b="1" dirty="0" smtClean="0"/>
              <a:t>Emergence into the UK:</a:t>
            </a:r>
          </a:p>
          <a:p>
            <a:endParaRPr lang="en-US" dirty="0" smtClean="0"/>
          </a:p>
          <a:p>
            <a:pPr lvl="0"/>
            <a:r>
              <a:rPr lang="en-US" dirty="0" smtClean="0"/>
              <a:t>September 28, R</a:t>
            </a:r>
            <a:r>
              <a:rPr lang="en-GB" dirty="0" err="1" smtClean="0"/>
              <a:t>egents</a:t>
            </a:r>
            <a:r>
              <a:rPr lang="en-GB" dirty="0" smtClean="0"/>
              <a:t> Street Block Party which attracted 500,000 attendees. </a:t>
            </a:r>
          </a:p>
          <a:p>
            <a:pPr lvl="0"/>
            <a:endParaRPr lang="en-GB" dirty="0" smtClean="0"/>
          </a:p>
          <a:p>
            <a:pPr lvl="0">
              <a:buFont typeface="Arial" pitchFamily="34" charset="0"/>
              <a:buChar char="•"/>
            </a:pPr>
            <a:r>
              <a:rPr lang="en-GB" dirty="0" smtClean="0"/>
              <a:t>Visit Jacksonville branded tent with a photo booth. 	Additionally, there was a promotion to “Win a 	weeklong holiday in Jacksonville”.</a:t>
            </a:r>
            <a:endParaRPr lang="en-US" dirty="0" smtClean="0"/>
          </a:p>
          <a:p>
            <a:r>
              <a:rPr lang="en-GB" dirty="0" smtClean="0"/>
              <a:t> </a:t>
            </a:r>
            <a:endParaRPr lang="en-US" dirty="0" smtClean="0"/>
          </a:p>
          <a:p>
            <a:pPr lvl="0">
              <a:buFont typeface="Arial" pitchFamily="34" charset="0"/>
              <a:buChar char="•"/>
            </a:pPr>
            <a:r>
              <a:rPr lang="en-GB" dirty="0" smtClean="0"/>
              <a:t>October 26, fan rally in Trafalgar Square attended by over 70,000, over 10,000 Jacksonville beach balls were distributed to Jaguars enthusiasts.</a:t>
            </a:r>
            <a:endParaRPr lang="en-US" dirty="0" smtClean="0"/>
          </a:p>
          <a:p>
            <a:r>
              <a:rPr lang="en-GB" dirty="0" smtClean="0"/>
              <a:t> </a:t>
            </a:r>
            <a:endParaRPr lang="en-US" dirty="0" smtClean="0"/>
          </a:p>
          <a:p>
            <a:pPr lvl="0">
              <a:buFont typeface="Arial" pitchFamily="34" charset="0"/>
              <a:buChar char="•"/>
            </a:pPr>
            <a:r>
              <a:rPr lang="en-GB" dirty="0" smtClean="0"/>
              <a:t>October 27, Tailgate Party inside Wembley Stadium. Anyone with a game ticket could attend the Tailgate party. Thousands of fans visited the tent and again had their photos taken in the photo both. Over 5,000 promo items were distributed. </a:t>
            </a:r>
          </a:p>
          <a:p>
            <a:pPr lvl="0"/>
            <a:endParaRPr lang="en-GB" dirty="0" smtClean="0"/>
          </a:p>
          <a:p>
            <a:pPr lvl="0">
              <a:buFont typeface="Arial" pitchFamily="34" charset="0"/>
              <a:buChar char="•"/>
            </a:pPr>
            <a:r>
              <a:rPr lang="en-US" dirty="0" smtClean="0"/>
              <a:t>From these three events, along with the Facebook promotion, there were over 1,500 entries to the “Win a holiday” giveaway!</a:t>
            </a:r>
          </a:p>
          <a:p>
            <a:r>
              <a:rPr lang="en-US" dirty="0" smtClean="0"/>
              <a:t> </a:t>
            </a:r>
          </a:p>
          <a:p>
            <a:endParaRPr lang="en-US" dirty="0" smtClean="0"/>
          </a:p>
          <a:p>
            <a:endParaRPr lang="en-US" dirty="0" smtClean="0"/>
          </a:p>
          <a:p>
            <a:endParaRPr lang="en-US" dirty="0"/>
          </a:p>
        </p:txBody>
      </p:sp>
    </p:spTree>
    <p:extLst>
      <p:ext uri="{BB962C8B-B14F-4D97-AF65-F5344CB8AC3E}">
        <p14:creationId xmlns:p14="http://schemas.microsoft.com/office/powerpoint/2010/main" val="794866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descr="2013-10-26 13.01.55.jpg"/>
          <p:cNvPicPr>
            <a:picLocks noGrp="1" noChangeAspect="1"/>
          </p:cNvPicPr>
          <p:nvPr>
            <p:ph idx="1"/>
          </p:nvPr>
        </p:nvPicPr>
        <p:blipFill>
          <a:blip r:embed="rId2"/>
          <a:stretch>
            <a:fillRect/>
          </a:stretch>
        </p:blipFill>
        <p:spPr>
          <a:xfrm>
            <a:off x="3991556" y="3210698"/>
            <a:ext cx="5152445" cy="3843724"/>
          </a:xfrm>
        </p:spPr>
      </p:pic>
      <p:pic>
        <p:nvPicPr>
          <p:cNvPr id="10" name="Picture 9" descr="IMG_0973.jpg"/>
          <p:cNvPicPr>
            <a:picLocks noChangeAspect="1"/>
          </p:cNvPicPr>
          <p:nvPr/>
        </p:nvPicPr>
        <p:blipFill>
          <a:blip r:embed="rId3"/>
          <a:stretch>
            <a:fillRect/>
          </a:stretch>
        </p:blipFill>
        <p:spPr>
          <a:xfrm>
            <a:off x="3355451" y="0"/>
            <a:ext cx="5788549" cy="3860962"/>
          </a:xfrm>
          <a:prstGeom prst="rect">
            <a:avLst/>
          </a:prstGeom>
        </p:spPr>
      </p:pic>
      <p:pic>
        <p:nvPicPr>
          <p:cNvPr id="11" name="Picture 10" descr="2013-10-26 14.56.52.jpg"/>
          <p:cNvPicPr>
            <a:picLocks noChangeAspect="1"/>
          </p:cNvPicPr>
          <p:nvPr/>
        </p:nvPicPr>
        <p:blipFill>
          <a:blip r:embed="rId4"/>
          <a:stretch>
            <a:fillRect/>
          </a:stretch>
        </p:blipFill>
        <p:spPr>
          <a:xfrm>
            <a:off x="0" y="-601006"/>
            <a:ext cx="3554233" cy="4755564"/>
          </a:xfrm>
          <a:prstGeom prst="rect">
            <a:avLst/>
          </a:prstGeom>
        </p:spPr>
      </p:pic>
      <p:pic>
        <p:nvPicPr>
          <p:cNvPr id="12" name="Picture 11" descr="20120927_022448.jpg"/>
          <p:cNvPicPr>
            <a:picLocks noChangeAspect="1"/>
          </p:cNvPicPr>
          <p:nvPr/>
        </p:nvPicPr>
        <p:blipFill>
          <a:blip r:embed="rId5"/>
          <a:stretch>
            <a:fillRect/>
          </a:stretch>
        </p:blipFill>
        <p:spPr>
          <a:xfrm>
            <a:off x="0" y="4154207"/>
            <a:ext cx="4102873" cy="270379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1531</TotalTime>
  <Words>516</Words>
  <Application>Microsoft Office PowerPoint</Application>
  <PresentationFormat>On-screen Show (4:3)</PresentationFormat>
  <Paragraphs>119</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dc:creator>
  <cp:lastModifiedBy>Hastings, Annette</cp:lastModifiedBy>
  <cp:revision>14</cp:revision>
  <dcterms:created xsi:type="dcterms:W3CDTF">2013-03-28T18:05:59Z</dcterms:created>
  <dcterms:modified xsi:type="dcterms:W3CDTF">2013-11-26T21:43:46Z</dcterms:modified>
</cp:coreProperties>
</file>