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02" r:id="rId1"/>
    <p:sldMasterId id="2147484323" r:id="rId2"/>
    <p:sldMasterId id="2147484340" r:id="rId3"/>
    <p:sldMasterId id="2147484357" r:id="rId4"/>
  </p:sldMasterIdLst>
  <p:notesMasterIdLst>
    <p:notesMasterId r:id="rId49"/>
  </p:notesMasterIdLst>
  <p:handoutMasterIdLst>
    <p:handoutMasterId r:id="rId50"/>
  </p:handoutMasterIdLst>
  <p:sldIdLst>
    <p:sldId id="1226" r:id="rId5"/>
    <p:sldId id="2428" r:id="rId6"/>
    <p:sldId id="2430" r:id="rId7"/>
    <p:sldId id="2354" r:id="rId8"/>
    <p:sldId id="2355" r:id="rId9"/>
    <p:sldId id="2540" r:id="rId10"/>
    <p:sldId id="2440" r:id="rId11"/>
    <p:sldId id="2548" r:id="rId12"/>
    <p:sldId id="2553" r:id="rId13"/>
    <p:sldId id="2534" r:id="rId14"/>
    <p:sldId id="2159" r:id="rId15"/>
    <p:sldId id="2161" r:id="rId16"/>
    <p:sldId id="2550" r:id="rId17"/>
    <p:sldId id="2536" r:id="rId18"/>
    <p:sldId id="2447" r:id="rId19"/>
    <p:sldId id="2537" r:id="rId20"/>
    <p:sldId id="2538" r:id="rId21"/>
    <p:sldId id="2531" r:id="rId22"/>
    <p:sldId id="2535" r:id="rId23"/>
    <p:sldId id="2450" r:id="rId24"/>
    <p:sldId id="2454" r:id="rId25"/>
    <p:sldId id="2455" r:id="rId26"/>
    <p:sldId id="2456" r:id="rId27"/>
    <p:sldId id="2457" r:id="rId28"/>
    <p:sldId id="2459" r:id="rId29"/>
    <p:sldId id="2474" r:id="rId30"/>
    <p:sldId id="2532" r:id="rId31"/>
    <p:sldId id="2464" r:id="rId32"/>
    <p:sldId id="2342" r:id="rId33"/>
    <p:sldId id="2552" r:id="rId34"/>
    <p:sldId id="2385" r:id="rId35"/>
    <p:sldId id="2551" r:id="rId36"/>
    <p:sldId id="2543" r:id="rId37"/>
    <p:sldId id="2362" r:id="rId38"/>
    <p:sldId id="2544" r:id="rId39"/>
    <p:sldId id="2545" r:id="rId40"/>
    <p:sldId id="2356" r:id="rId41"/>
    <p:sldId id="2373" r:id="rId42"/>
    <p:sldId id="2361" r:id="rId43"/>
    <p:sldId id="2364" r:id="rId44"/>
    <p:sldId id="2549" r:id="rId45"/>
    <p:sldId id="2547" r:id="rId46"/>
    <p:sldId id="2078" r:id="rId47"/>
    <p:sldId id="2539" r:id="rId4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MSterling" initials="LMS" lastIdx="1" clrIdx="0"/>
  <p:cmAuthor id="1" name="CDM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254061"/>
    <a:srgbClr val="0099FF"/>
    <a:srgbClr val="333300"/>
    <a:srgbClr val="1E1C11"/>
    <a:srgbClr val="4F6228"/>
    <a:srgbClr val="4A452A"/>
    <a:srgbClr val="FFFFFF"/>
    <a:srgbClr val="FFDBB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5" autoAdjust="0"/>
    <p:restoredTop sz="94708" autoAdjust="0"/>
  </p:normalViewPr>
  <p:slideViewPr>
    <p:cSldViewPr>
      <p:cViewPr varScale="1">
        <p:scale>
          <a:sx n="45" d="100"/>
          <a:sy n="45" d="100"/>
        </p:scale>
        <p:origin x="-486" y="-102"/>
      </p:cViewPr>
      <p:guideLst>
        <p:guide orient="horz" pos="2136"/>
        <p:guide pos="2880"/>
        <p:guide pos="2655"/>
      </p:guideLst>
    </p:cSldViewPr>
  </p:slideViewPr>
  <p:outlineViewPr>
    <p:cViewPr>
      <p:scale>
        <a:sx n="33" d="100"/>
        <a:sy n="33" d="100"/>
      </p:scale>
      <p:origin x="0" y="14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06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1-26T11:29:25.046" idx="1">
    <p:pos x="2774" y="133"/>
    <p:text>Mass Burn?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0" tIns="46050" rIns="92100" bIns="46050" numCol="1" anchor="t" anchorCtr="0" compatLnSpc="1">
            <a:prstTxWarp prst="textNoShape">
              <a:avLst/>
            </a:prstTxWarp>
          </a:bodyPr>
          <a:lstStyle>
            <a:lvl1pPr algn="l" defTabSz="921040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0" tIns="46050" rIns="92100" bIns="46050" numCol="1" anchor="t" anchorCtr="0" compatLnSpc="1">
            <a:prstTxWarp prst="textNoShape">
              <a:avLst/>
            </a:prstTxWarp>
          </a:bodyPr>
          <a:lstStyle>
            <a:lvl1pPr algn="r" defTabSz="921040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0" tIns="46050" rIns="92100" bIns="46050" numCol="1" anchor="b" anchorCtr="0" compatLnSpc="1">
            <a:prstTxWarp prst="textNoShape">
              <a:avLst/>
            </a:prstTxWarp>
          </a:bodyPr>
          <a:lstStyle>
            <a:lvl1pPr algn="l" defTabSz="921040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0" tIns="46050" rIns="92100" bIns="46050" numCol="1" anchor="b" anchorCtr="0" compatLnSpc="1">
            <a:prstTxWarp prst="textNoShape">
              <a:avLst/>
            </a:prstTxWarp>
          </a:bodyPr>
          <a:lstStyle>
            <a:lvl1pPr algn="r" defTabSz="921040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AE9DAE8D-60D2-4134-AC39-31C8D46E8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02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l" defTabSz="931750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defTabSz="931750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416100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l" defTabSz="931750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defTabSz="931750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7A3A76E4-CA5A-47B2-B8E2-2EEE77F2E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4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defTabSz="93188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defTabSz="931887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defTabSz="931887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defTabSz="931887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482EFE4-6019-426E-8C46-49E4F9764E5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0088"/>
            <a:ext cx="4643438" cy="3484562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8"/>
            <a:ext cx="5607711" cy="41809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 words , add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FDF26-3DA3-462B-B63E-FE9B116392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Last bullet may not be as applicable to TRL, need to discuss how to present this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27 or 28, not both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yard waste does COJ produce? Put</a:t>
            </a:r>
            <a:r>
              <a:rPr lang="en-US" baseline="0" dirty="0" smtClean="0"/>
              <a:t> in context of 200 </a:t>
            </a:r>
            <a:r>
              <a:rPr lang="en-US" baseline="0" dirty="0" err="1" smtClean="0"/>
              <a:t>kton</a:t>
            </a:r>
            <a:r>
              <a:rPr lang="en-US" baseline="0" dirty="0" smtClean="0"/>
              <a:t>/yr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high level of aesthetics for the project, along with the focus on sustainability.  The existing 2,000 </a:t>
            </a:r>
            <a:r>
              <a:rPr lang="en-US" dirty="0" err="1" smtClean="0"/>
              <a:t>tpd</a:t>
            </a:r>
            <a:r>
              <a:rPr lang="en-US" dirty="0" smtClean="0"/>
              <a:t> RDF WTE facility is located in </a:t>
            </a:r>
            <a:r>
              <a:rPr lang="en-US" smtClean="0"/>
              <a:t>the foreground.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014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Inextricably = Unavoidable; inescapable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2D175-E179-411B-A0E9-C9A35FE679A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47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diagram of a future cascading</a:t>
            </a:r>
            <a:r>
              <a:rPr lang="en-US" baseline="0" dirty="0" smtClean="0"/>
              <a:t> water recycling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new WTE facility in the US in the last 16 years has just broken ground in Florida. It will process 3,000 </a:t>
            </a:r>
            <a:r>
              <a:rPr lang="en-US" baseline="0" dirty="0" err="1" smtClean="0"/>
              <a:t>tpd</a:t>
            </a:r>
            <a:r>
              <a:rPr lang="en-US" baseline="0" dirty="0" smtClean="0"/>
              <a:t> and located on an integrated solid waste management campus, and adjacent to an existing 2,000 </a:t>
            </a:r>
            <a:r>
              <a:rPr lang="en-US" baseline="0" dirty="0" err="1" smtClean="0"/>
              <a:t>tpd</a:t>
            </a:r>
            <a:r>
              <a:rPr lang="en-US" baseline="0" dirty="0" smtClean="0"/>
              <a:t> RDF WTE facility.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62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</a:t>
            </a:r>
            <a:r>
              <a:rPr lang="en-US" baseline="0" dirty="0" smtClean="0"/>
              <a:t> from transport to disposal.  Add MRF and yard recycling to flowchart.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Class I – TRL (Class I, Class III, and Commercial MSW )</a:t>
            </a:r>
          </a:p>
          <a:p>
            <a:r>
              <a:rPr lang="en-US" baseline="0" dirty="0" smtClean="0"/>
              <a:t>	- operation</a:t>
            </a:r>
          </a:p>
          <a:p>
            <a:r>
              <a:rPr lang="en-US" baseline="0" dirty="0" smtClean="0"/>
              <a:t>		- COJ collects tipping fee (COJ staff)</a:t>
            </a:r>
          </a:p>
          <a:p>
            <a:r>
              <a:rPr lang="en-US" baseline="0" dirty="0" smtClean="0"/>
              <a:t>		- WM/Operator places waste on the fill (WM paid as operator)</a:t>
            </a:r>
          </a:p>
          <a:p>
            <a:r>
              <a:rPr lang="en-US" baseline="0" dirty="0" smtClean="0"/>
              <a:t>		- methane gas pulled off of the hill (third party agreement PPP)</a:t>
            </a:r>
          </a:p>
          <a:p>
            <a:r>
              <a:rPr lang="en-US" baseline="0" dirty="0" smtClean="0"/>
              <a:t>		- </a:t>
            </a:r>
            <a:r>
              <a:rPr lang="en-US" baseline="0" dirty="0" err="1" smtClean="0"/>
              <a:t>leachate</a:t>
            </a:r>
            <a:r>
              <a:rPr lang="en-US" baseline="0" dirty="0" smtClean="0"/>
              <a:t> collection goes to JEA</a:t>
            </a:r>
          </a:p>
          <a:p>
            <a:r>
              <a:rPr lang="en-US" baseline="0" dirty="0" smtClean="0"/>
              <a:t>Class III – goes to TRL</a:t>
            </a:r>
          </a:p>
          <a:p>
            <a:r>
              <a:rPr lang="en-US" baseline="0" dirty="0" smtClean="0"/>
              <a:t>C&amp;D disposal facilities – TRL, </a:t>
            </a:r>
            <a:r>
              <a:rPr lang="en-US" baseline="0" dirty="0" err="1" smtClean="0"/>
              <a:t>Ottis</a:t>
            </a:r>
            <a:r>
              <a:rPr lang="en-US" baseline="0" dirty="0" smtClean="0"/>
              <a:t> Rd, Jones Rd, Old Kings Rd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3953-E2F1-4824-8ADE-B4A56ED2E3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A76E4-CA5A-47B2-B8E2-2EEE77F2E9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70120" y="0"/>
            <a:ext cx="9314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37" y="5321603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37" y="1562986"/>
            <a:ext cx="5486400" cy="37426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37" y="5911702"/>
            <a:ext cx="5486400" cy="4518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C66CE5C2-E866-4A58-8849-9B3AB7D4BA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827213"/>
            <a:ext cx="8002587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6AF18-5727-4220-89B2-C55D37DF4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45691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863" y="0"/>
            <a:ext cx="9313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1828800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86575" y="1839913"/>
            <a:ext cx="2257425" cy="1177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63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1828800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86575" y="1839913"/>
            <a:ext cx="2257425" cy="1177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13075"/>
            <a:ext cx="686752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654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 dirty="0">
                <a:solidFill>
                  <a:srgbClr val="A6A6A6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hangingPunct="1">
              <a:defRPr smtClean="0">
                <a:solidFill>
                  <a:srgbClr val="A6A6A6"/>
                </a:solidFill>
                <a:effectLst/>
              </a:defRPr>
            </a:lvl1pPr>
          </a:lstStyle>
          <a:p>
            <a:pPr>
              <a:defRPr/>
            </a:pPr>
            <a:fld id="{AFCA87FB-44AA-426E-94D5-C2ABF7D135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1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H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4898232" y="3429794"/>
            <a:ext cx="6858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1246188" cy="365125"/>
          </a:xfrm>
        </p:spPr>
        <p:txBody>
          <a:bodyPr/>
          <a:lstStyle>
            <a:lvl1pPr algn="ctr" eaLnBrk="1" hangingPunct="1">
              <a:defRPr dirty="0">
                <a:solidFill>
                  <a:srgbClr val="1F497D">
                    <a:lumMod val="75000"/>
                  </a:srgbClr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24850" y="6356350"/>
            <a:ext cx="819150" cy="365125"/>
          </a:xfrm>
        </p:spPr>
        <p:txBody>
          <a:bodyPr/>
          <a:lstStyle>
            <a:lvl1pPr algn="ctr" eaLnBrk="1" hangingPunct="1">
              <a:defRPr>
                <a:solidFill>
                  <a:srgbClr val="1F497D">
                    <a:lumMod val="75000"/>
                  </a:srgbClr>
                </a:solidFill>
                <a:effectLst/>
              </a:defRPr>
            </a:lvl1pPr>
          </a:lstStyle>
          <a:p>
            <a:pPr>
              <a:defRPr/>
            </a:pPr>
            <a:fld id="{8F71E998-DD8F-47B2-9AE4-0436534F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18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510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 dirty="0">
                <a:solidFill>
                  <a:srgbClr val="A6A6A6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hangingPunct="1">
              <a:defRPr smtClean="0">
                <a:solidFill>
                  <a:srgbClr val="A6A6A6"/>
                </a:solidFill>
                <a:effectLst/>
              </a:defRPr>
            </a:lvl1pPr>
          </a:lstStyle>
          <a:p>
            <a:pPr>
              <a:defRPr/>
            </a:pPr>
            <a:fld id="{82F42777-9FA4-4420-B86C-E350244B0C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8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80753" y="0"/>
            <a:ext cx="93247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19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12948"/>
            <a:ext cx="6867144" cy="3845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14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814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6295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6295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 dirty="0">
                <a:solidFill>
                  <a:srgbClr val="A6A6A6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hangingPunct="1">
              <a:defRPr smtClean="0">
                <a:solidFill>
                  <a:srgbClr val="A6A6A6"/>
                </a:solidFill>
                <a:effectLst/>
              </a:defRPr>
            </a:lvl1pPr>
          </a:lstStyle>
          <a:p>
            <a:pPr>
              <a:defRPr/>
            </a:pPr>
            <a:fld id="{A3FF7346-9E6A-4B97-8513-8CB17E1FB7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99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 dirty="0">
                <a:solidFill>
                  <a:srgbClr val="A6A6A6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hangingPunct="1">
              <a:defRPr smtClean="0">
                <a:solidFill>
                  <a:srgbClr val="A6A6A6"/>
                </a:solidFill>
                <a:effectLst/>
              </a:defRPr>
            </a:lvl1pPr>
          </a:lstStyle>
          <a:p>
            <a:pPr>
              <a:defRPr/>
            </a:pPr>
            <a:fld id="{65CA1B80-4CAF-4C16-8B39-EE6060D35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64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3865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943475" y="6634163"/>
            <a:ext cx="3468688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 flipH="1" flipV="1">
            <a:off x="4696619" y="6623844"/>
            <a:ext cx="468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 flipH="1" flipV="1">
            <a:off x="8179594" y="6623844"/>
            <a:ext cx="468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7227094" y="6509544"/>
            <a:ext cx="250825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4" descr="CDMSmith_logo_white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8" y="6491288"/>
            <a:ext cx="6413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A6A6A6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A6A6A6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8ED0B8E-286D-4665-AF5E-F8B64AF8F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08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4725802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550" y="1467293"/>
            <a:ext cx="3220964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550" y="0"/>
            <a:ext cx="8144538" cy="1417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 dirty="0">
                <a:solidFill>
                  <a:srgbClr val="A6A6A6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hangingPunct="1">
              <a:defRPr smtClean="0">
                <a:solidFill>
                  <a:srgbClr val="A6A6A6"/>
                </a:solidFill>
                <a:effectLst/>
              </a:defRPr>
            </a:lvl1pPr>
          </a:lstStyle>
          <a:p>
            <a:pPr>
              <a:defRPr/>
            </a:pPr>
            <a:fld id="{131FE3F1-3CEF-41E4-9ECF-33D764634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66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37" y="5321603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37" y="1562986"/>
            <a:ext cx="5486400" cy="37426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37" y="5911702"/>
            <a:ext cx="5486400" cy="4518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 dirty="0">
                <a:solidFill>
                  <a:srgbClr val="A6A6A6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hangingPunct="1">
              <a:defRPr smtClean="0">
                <a:solidFill>
                  <a:srgbClr val="A6A6A6"/>
                </a:solidFill>
                <a:effectLst/>
              </a:defRPr>
            </a:lvl1pPr>
          </a:lstStyle>
          <a:p>
            <a:pPr>
              <a:defRPr/>
            </a:pPr>
            <a:fld id="{E1787EBD-EE22-4A32-A30C-45A0F5E84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74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19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ffectLst/>
              </a:defRPr>
            </a:lvl1pPr>
          </a:lstStyle>
          <a:p>
            <a:pPr>
              <a:defRPr/>
            </a:pPr>
            <a:fld id="{A7863F96-A73E-4947-913B-A504AE13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593120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 smtClean="0">
                <a:solidFill>
                  <a:srgbClr val="A6A6A6"/>
                </a:solidFill>
                <a:effectLst/>
              </a:defRPr>
            </a:lvl1pPr>
          </a:lstStyle>
          <a:p>
            <a:pPr>
              <a:defRPr/>
            </a:pPr>
            <a:fld id="{0DF9475C-D888-48B6-9953-9D08876F2303}" type="datetimeFigureOut">
              <a:rPr lang="en-US"/>
              <a:pPr>
                <a:defRPr/>
              </a:pPr>
              <a:t>11/30/2012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hangingPunct="1">
              <a:defRPr smtClean="0">
                <a:solidFill>
                  <a:srgbClr val="A6A6A6"/>
                </a:solidFill>
                <a:effectLst/>
              </a:defRPr>
            </a:lvl1pPr>
          </a:lstStyle>
          <a:p>
            <a:pPr>
              <a:defRPr/>
            </a:pPr>
            <a:fld id="{8942752E-77DA-409C-BC07-C4D096EAC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71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 smtClean="0">
                <a:solidFill>
                  <a:srgbClr val="A6A6A6"/>
                </a:solidFill>
                <a:effectLst/>
              </a:defRPr>
            </a:lvl1pPr>
          </a:lstStyle>
          <a:p>
            <a:pPr>
              <a:defRPr/>
            </a:pPr>
            <a:fld id="{B20166F9-0E1C-4554-8EB4-8357EAD21F39}" type="datetimeFigureOut">
              <a:rPr lang="en-US"/>
              <a:pPr>
                <a:defRPr/>
              </a:pPr>
              <a:t>11/30/2012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hangingPunct="1">
              <a:defRPr smtClean="0">
                <a:solidFill>
                  <a:srgbClr val="A6A6A6"/>
                </a:solidFill>
                <a:effectLst/>
              </a:defRPr>
            </a:lvl1pPr>
          </a:lstStyle>
          <a:p>
            <a:pPr>
              <a:defRPr/>
            </a:pPr>
            <a:fld id="{1C14AD88-C2E6-40E6-A8DA-7AAF15AD9E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6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827213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32313" y="1827213"/>
            <a:ext cx="3925887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71847571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70120" y="0"/>
            <a:ext cx="9314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8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80753" y="0"/>
            <a:ext cx="93247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19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12948"/>
            <a:ext cx="6867144" cy="3845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597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85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24603" y="6356350"/>
            <a:ext cx="819397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88048C6-2B67-4DB5-B7E6-7FFBE46B9EB1}" type="slidenum">
              <a:rPr lang="en-US">
                <a:solidFill>
                  <a:srgbClr val="1F497D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869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510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1D1809B7-0560-431F-8302-1222357228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070211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14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814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6295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6295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3D57BBE4-8ADF-46BC-BBCB-D3603382C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357797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222348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5400000" flipH="1" flipV="1">
            <a:off x="8178463" y="6623481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DMSmith_logo_white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60486" y="6491534"/>
            <a:ext cx="640080" cy="2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30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4725802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550" y="1467293"/>
            <a:ext cx="3220964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550" y="0"/>
            <a:ext cx="8144538" cy="1417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9BB0EDE-64A5-46CC-95B4-E964995DAD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64656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H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24603" y="6356350"/>
            <a:ext cx="819397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88048C6-2B67-4DB5-B7E6-7FFBE46B9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37" y="5321603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37" y="1562986"/>
            <a:ext cx="5486400" cy="37426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37" y="5911702"/>
            <a:ext cx="5486400" cy="4518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C66CE5C2-E866-4A58-8849-9B3AB7D4BA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429802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83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6AF18-5727-4220-89B2-C55D37DF4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9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939298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69D0C8DC-A0B3-410C-A95C-6876F9CC08D6}" type="datetimeFigureOut">
              <a:rPr lang="en-US" smtClean="0"/>
              <a:pPr>
                <a:defRPr/>
              </a:pPr>
              <a:t>11/30/2012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809979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AB713653-045C-4921-9673-E57168C72B7D}" type="datetimeFigureOut">
              <a:rPr lang="en-US" smtClean="0"/>
              <a:pPr>
                <a:defRPr/>
              </a:pPr>
              <a:t>11/30/2012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6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827213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32313" y="1827213"/>
            <a:ext cx="3925887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03404523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70120" y="0"/>
            <a:ext cx="9314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421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80753" y="0"/>
            <a:ext cx="93247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19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12948"/>
            <a:ext cx="6867144" cy="3845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634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AB713653-045C-4921-9673-E57168C72B7D}" type="datetimeFigureOut">
              <a:rPr lang="en-US" smtClean="0"/>
              <a:pPr>
                <a:defRPr/>
              </a:pPr>
              <a:t>11/30/2012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510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1D1809B7-0560-431F-8302-1222357228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5C3A950-F30C-45FD-B3F8-4120BCC67D30}" type="datetimeFigureOut">
              <a:rPr lang="en-US" smtClean="0">
                <a:solidFill>
                  <a:srgbClr val="1F497D">
                    <a:lumMod val="75000"/>
                  </a:srgbClr>
                </a:solidFill>
              </a:rPr>
              <a:pPr>
                <a:defRPr/>
              </a:pPr>
              <a:t>11/30/2012</a:t>
            </a:fld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24603" y="6356350"/>
            <a:ext cx="819397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88048C6-2B67-4DB5-B7E6-7FFBE46B9EB1}" type="slidenum">
              <a:rPr lang="en-US">
                <a:solidFill>
                  <a:srgbClr val="1F497D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822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510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B3E862DA-3B6A-4B6D-83A2-4E4FCD1C3F73}" type="datetimeFigureOut">
              <a:rPr lang="en-US" smtClean="0"/>
              <a:pPr>
                <a:defRPr/>
              </a:pPr>
              <a:t>11/30/2012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1D1809B7-0560-431F-8302-1222357228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30104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14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814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6295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6295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4D82E895-471C-4E51-AEF0-2565112672E6}" type="datetimeFigureOut">
              <a:rPr lang="en-US" smtClean="0"/>
              <a:pPr>
                <a:defRPr/>
              </a:pPr>
              <a:t>11/30/2012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3D57BBE4-8ADF-46BC-BBCB-D3603382C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4078717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69D0C8DC-A0B3-410C-A95C-6876F9CC08D6}" type="datetimeFigureOut">
              <a:rPr lang="en-US" smtClean="0"/>
              <a:pPr>
                <a:defRPr/>
              </a:pPr>
              <a:t>11/30/2012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5116867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/>
              <a:pPr>
                <a:defRPr/>
              </a:pPr>
              <a:t>11/30/2012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5400000" flipH="1" flipV="1">
            <a:off x="8178463" y="6623481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DMSmith_logo_white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60486" y="6491534"/>
            <a:ext cx="640080" cy="2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104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4725802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550" y="1467293"/>
            <a:ext cx="3220964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550" y="0"/>
            <a:ext cx="8144538" cy="1417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56853BCF-4910-4957-9216-F1BFCAE87824}" type="datetimeFigureOut">
              <a:rPr lang="en-US" smtClean="0"/>
              <a:pPr>
                <a:defRPr/>
              </a:pPr>
              <a:t>11/30/2012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9BB0EDE-64A5-46CC-95B4-E964995DAD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120567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37" y="5321603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37" y="1562986"/>
            <a:ext cx="5486400" cy="37426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37" y="5911702"/>
            <a:ext cx="5486400" cy="4518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3C505CF7-FB9D-407E-BF6B-FD4D73D3A95D}" type="datetimeFigureOut">
              <a:rPr lang="en-US" smtClean="0"/>
              <a:pPr>
                <a:defRPr/>
              </a:pPr>
              <a:t>11/30/2012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C66CE5C2-E866-4A58-8849-9B3AB7D4BA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138674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89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827213"/>
            <a:ext cx="8002587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828451486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2267-4803-48DA-BE27-2DBAA0BDAA26}" type="datetimeFigureOut">
              <a:rPr lang="en-US"/>
              <a:pPr>
                <a:defRPr/>
              </a:pPr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6AF18-5727-4220-89B2-C55D37DF4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1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14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814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6295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6295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3D57BBE4-8ADF-46BC-BBCB-D3603382C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133600"/>
            <a:ext cx="3467100" cy="4114800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133600"/>
            <a:ext cx="3467100" cy="4114800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396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827213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313" y="1827213"/>
            <a:ext cx="3925887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41820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825710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5400000" flipH="1" flipV="1">
            <a:off x="8178463" y="6623481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DMSmith_logo_white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60486" y="6491534"/>
            <a:ext cx="640080" cy="282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4725802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550" y="1467293"/>
            <a:ext cx="3220964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550" y="0"/>
            <a:ext cx="8144538" cy="1417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9BB0EDE-64A5-46CC-95B4-E964995DAD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2480" y="0"/>
            <a:ext cx="731520" cy="6400800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10354" y="0"/>
            <a:ext cx="733646" cy="14005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12480" y="1397726"/>
            <a:ext cx="731520" cy="5003074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flipH="1">
            <a:off x="0" y="0"/>
            <a:ext cx="8411228" cy="140059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4" y="0"/>
            <a:ext cx="8133981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1470026"/>
            <a:ext cx="8063502" cy="4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1" name="Rectangle 30"/>
          <p:cNvSpPr/>
          <p:nvPr/>
        </p:nvSpPr>
        <p:spPr>
          <a:xfrm flipH="1">
            <a:off x="8405949" y="1400991"/>
            <a:ext cx="738050" cy="4990012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79125" y="3428206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139797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DMSmith_logo_white.w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460486" y="6491534"/>
            <a:ext cx="640080" cy="2825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  <p:sldLayoutId id="2147484315" r:id="rId13"/>
    <p:sldLayoutId id="2147484322" r:id="rId14"/>
  </p:sldLayoutIdLst>
  <p:hf hdr="0" dt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12163" y="0"/>
            <a:ext cx="731837" cy="6400800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10575" y="0"/>
            <a:ext cx="733425" cy="14001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238" y="6411913"/>
            <a:ext cx="954087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475" y="6411913"/>
            <a:ext cx="744538" cy="211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009402F-E44B-4CF7-8D0E-84ED734022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43475" y="6634163"/>
            <a:ext cx="3468688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696619" y="6623844"/>
            <a:ext cx="468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12163" y="1397000"/>
            <a:ext cx="731837" cy="5003800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7227094" y="6509544"/>
            <a:ext cx="250825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flipH="1">
            <a:off x="0" y="0"/>
            <a:ext cx="8410575" cy="140017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6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5" y="0"/>
            <a:ext cx="81343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1470025"/>
            <a:ext cx="80629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" name="Rectangle 30"/>
          <p:cNvSpPr/>
          <p:nvPr/>
        </p:nvSpPr>
        <p:spPr>
          <a:xfrm flipH="1">
            <a:off x="8405813" y="1401763"/>
            <a:ext cx="738187" cy="4989512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79194" y="3428206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139858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3865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24" descr="CDMSmith_logo_white.wm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59788" y="6491288"/>
            <a:ext cx="6413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10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  <p:sldLayoutId id="2147484336" r:id="rId13"/>
    <p:sldLayoutId id="2147484337" r:id="rId14"/>
    <p:sldLayoutId id="2147484338" r:id="rId15"/>
    <p:sldLayoutId id="214748433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12480" y="0"/>
            <a:ext cx="731520" cy="6400800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10354" y="0"/>
            <a:ext cx="733646" cy="14005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12480" y="1397726"/>
            <a:ext cx="731520" cy="5003074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flipH="1">
            <a:off x="0" y="0"/>
            <a:ext cx="8411228" cy="140059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39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4" y="0"/>
            <a:ext cx="8133981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1470026"/>
            <a:ext cx="8063502" cy="4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1" name="Rectangle 30"/>
          <p:cNvSpPr/>
          <p:nvPr/>
        </p:nvSpPr>
        <p:spPr>
          <a:xfrm flipH="1">
            <a:off x="8405949" y="1400991"/>
            <a:ext cx="738050" cy="4990012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79125" y="3428206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139797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DMSmith_logo_white.w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460486" y="6491534"/>
            <a:ext cx="640080" cy="2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  <p:sldLayoutId id="2147484354" r:id="rId14"/>
    <p:sldLayoutId id="2147484355" r:id="rId15"/>
    <p:sldLayoutId id="214748435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12480" y="0"/>
            <a:ext cx="731520" cy="6400800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10354" y="0"/>
            <a:ext cx="733646" cy="14005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/>
              <a:pPr>
                <a:defRPr/>
              </a:pPr>
              <a:t>11/30/2012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12480" y="1397726"/>
            <a:ext cx="731520" cy="5003074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flipH="1">
            <a:off x="0" y="0"/>
            <a:ext cx="8411228" cy="140059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39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4" y="0"/>
            <a:ext cx="8133981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1470026"/>
            <a:ext cx="8063502" cy="4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1" name="Rectangle 30"/>
          <p:cNvSpPr/>
          <p:nvPr/>
        </p:nvSpPr>
        <p:spPr>
          <a:xfrm flipH="1">
            <a:off x="8405949" y="1400991"/>
            <a:ext cx="738050" cy="4990012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79125" y="3428206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139797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DMSmith_logo_white.w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460486" y="6491534"/>
            <a:ext cx="640080" cy="2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8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  <p:sldLayoutId id="2147484370" r:id="rId13"/>
    <p:sldLayoutId id="2147484371" r:id="rId14"/>
    <p:sldLayoutId id="2147484372" r:id="rId15"/>
    <p:sldLayoutId id="2147484373" r:id="rId16"/>
    <p:sldLayoutId id="2147484374" r:id="rId17"/>
  </p:sldLayoutIdLst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2014725"/>
            <a:ext cx="6905297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Emerging and Proven Waste Conversion Technologies for </a:t>
            </a:r>
            <a:r>
              <a:rPr lang="en-US" sz="3200" dirty="0"/>
              <a:t>the 21st Century </a:t>
            </a:r>
            <a:endParaRPr lang="en-US" sz="320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940225" y="4811580"/>
            <a:ext cx="2191295" cy="1689820"/>
          </a:xfrm>
        </p:spPr>
        <p:txBody>
          <a:bodyPr>
            <a:noAutofit/>
          </a:bodyPr>
          <a:lstStyle/>
          <a:p>
            <a:pPr marL="0" indent="0"/>
            <a:r>
              <a:rPr lang="en-US" sz="1600" b="1" dirty="0" smtClean="0"/>
              <a:t>Paul Hauck, P.E.</a:t>
            </a:r>
          </a:p>
          <a:p>
            <a:pPr marL="0" indent="0"/>
            <a:r>
              <a:rPr lang="en-US" dirty="0" smtClean="0"/>
              <a:t>CDM Smith</a:t>
            </a:r>
          </a:p>
          <a:p>
            <a:pPr marL="0" indent="0"/>
            <a:r>
              <a:rPr lang="en-US" dirty="0" smtClean="0"/>
              <a:t>1715 N. </a:t>
            </a:r>
            <a:r>
              <a:rPr lang="en-US" dirty="0" err="1" smtClean="0"/>
              <a:t>Westshore</a:t>
            </a:r>
            <a:r>
              <a:rPr lang="en-US" dirty="0" smtClean="0"/>
              <a:t> Boulevard</a:t>
            </a:r>
            <a:br>
              <a:rPr lang="en-US" dirty="0" smtClean="0"/>
            </a:br>
            <a:r>
              <a:rPr lang="en-US" dirty="0" smtClean="0"/>
              <a:t>Suite 875</a:t>
            </a:r>
          </a:p>
          <a:p>
            <a:pPr marL="0" indent="0"/>
            <a:r>
              <a:rPr lang="en-US" dirty="0" smtClean="0"/>
              <a:t>Tampa, Florida 33607</a:t>
            </a:r>
          </a:p>
          <a:p>
            <a:pPr marL="0" indent="0"/>
            <a:r>
              <a:rPr lang="en-US" dirty="0" smtClean="0"/>
              <a:t>(813) 281-2900</a:t>
            </a:r>
          </a:p>
          <a:p>
            <a:pPr marL="0" indent="0"/>
            <a:r>
              <a:rPr lang="en-US" dirty="0" smtClean="0"/>
              <a:t>hauckpl@cdmsmith.com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876301" y="3276904"/>
            <a:ext cx="2267700" cy="1534676"/>
          </a:xfrm>
        </p:spPr>
        <p:txBody>
          <a:bodyPr/>
          <a:lstStyle/>
          <a:p>
            <a:r>
              <a:rPr lang="en-US" sz="1800" dirty="0" smtClean="0"/>
              <a:t>City of Jacksonville</a:t>
            </a:r>
          </a:p>
          <a:p>
            <a:r>
              <a:rPr lang="en-US" sz="1800" dirty="0" smtClean="0"/>
              <a:t>Solid Waste Workshop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November 29, 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Today’s Presentation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44475" y="1393535"/>
            <a:ext cx="8063502" cy="4916159"/>
          </a:xfrm>
        </p:spPr>
        <p:txBody>
          <a:bodyPr/>
          <a:lstStyle/>
          <a:p>
            <a:pPr lvl="0"/>
            <a:r>
              <a:rPr lang="en-US" dirty="0" smtClean="0"/>
              <a:t>CDM Smith solid waste experience</a:t>
            </a:r>
            <a:endParaRPr lang="en-US" dirty="0"/>
          </a:p>
          <a:p>
            <a:r>
              <a:rPr lang="en-US" dirty="0"/>
              <a:t>Current solid waste system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Benefits and Limitations of Waste Conversion Technologies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Waste  </a:t>
            </a:r>
            <a:r>
              <a:rPr lang="en-US" dirty="0"/>
              <a:t>C</a:t>
            </a:r>
            <a:r>
              <a:rPr lang="en-US" dirty="0" smtClean="0"/>
              <a:t>onversion Technology Examples</a:t>
            </a:r>
            <a:endParaRPr lang="en-US" dirty="0"/>
          </a:p>
          <a:p>
            <a:pPr lvl="0"/>
            <a:r>
              <a:rPr lang="en-US" dirty="0" smtClean="0"/>
              <a:t>The Long Term – 15 to 20 years in the future</a:t>
            </a:r>
          </a:p>
          <a:p>
            <a:pPr lvl="0"/>
            <a:r>
              <a:rPr lang="en-US" dirty="0" smtClean="0"/>
              <a:t>COJ Solid Waste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0320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Future of Waste Management</a:t>
            </a:r>
            <a:endParaRPr lang="en-US" dirty="0"/>
          </a:p>
        </p:txBody>
      </p:sp>
      <p:pic>
        <p:nvPicPr>
          <p:cNvPr id="17411" name="Picture 4" descr="Paradigm Shi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585913"/>
            <a:ext cx="688340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1420" y="6488113"/>
            <a:ext cx="304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 i="1" dirty="0">
                <a:solidFill>
                  <a:schemeClr val="bg1"/>
                </a:solidFill>
                <a:effectLst/>
              </a:rPr>
              <a:t>Emerging Paradigms</a:t>
            </a:r>
          </a:p>
        </p:txBody>
      </p:sp>
    </p:spTree>
    <p:extLst>
      <p:ext uri="{BB962C8B-B14F-4D97-AF65-F5344CB8AC3E}">
        <p14:creationId xmlns:p14="http://schemas.microsoft.com/office/powerpoint/2010/main" val="30986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9045" y="164575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Waste Conversion By-Products</a:t>
            </a:r>
            <a:br>
              <a:rPr lang="en-US" dirty="0"/>
            </a:br>
            <a:r>
              <a:rPr lang="en-US" dirty="0"/>
              <a:t>Continue to Grow in Economic Value</a:t>
            </a:r>
          </a:p>
        </p:txBody>
      </p:sp>
      <p:graphicFrame>
        <p:nvGraphicFramePr>
          <p:cNvPr id="67072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883122"/>
              </p:ext>
            </p:extLst>
          </p:nvPr>
        </p:nvGraphicFramePr>
        <p:xfrm>
          <a:off x="152400" y="2019300"/>
          <a:ext cx="8832848" cy="3744826"/>
        </p:xfrm>
        <a:graphic>
          <a:graphicData uri="http://schemas.openxmlformats.org/drawingml/2006/table">
            <a:tbl>
              <a:tblPr/>
              <a:tblGrid>
                <a:gridCol w="1843088"/>
                <a:gridCol w="873720"/>
                <a:gridCol w="873720"/>
                <a:gridCol w="873720"/>
                <a:gridCol w="873720"/>
                <a:gridCol w="873720"/>
                <a:gridCol w="795537"/>
                <a:gridCol w="951903"/>
                <a:gridCol w="873720"/>
              </a:tblGrid>
              <a:tr h="87005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Conversion Technology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Power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Fuels / Chemicals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Amendments/ Aggregates 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5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Steam / Heat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Electric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Syn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Gas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Methane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Chemical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Fuels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Aggregate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Mulch / Compost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78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+mn-lt"/>
                        </a:rPr>
                        <a:t>Thermal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411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+mn-lt"/>
                        </a:rPr>
                        <a:t>Biological / Chemical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478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+mn-lt"/>
                        </a:rPr>
                        <a:t>Physical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1420" y="6488113"/>
            <a:ext cx="304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 i="1" dirty="0">
                <a:solidFill>
                  <a:schemeClr val="bg1"/>
                </a:solidFill>
                <a:effectLst/>
              </a:rPr>
              <a:t>Emerging Paradigms</a:t>
            </a:r>
          </a:p>
        </p:txBody>
      </p:sp>
      <p:pic>
        <p:nvPicPr>
          <p:cNvPr id="450561" name="Picture 1" descr="C:\Documents and Settings\sterlinglm\Local Settings\Temporary Internet Files\Content.IE5\BPZ3V1IX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6725" y="3672850"/>
            <a:ext cx="647700" cy="647700"/>
          </a:xfrm>
          <a:prstGeom prst="rect">
            <a:avLst/>
          </a:prstGeom>
          <a:noFill/>
        </p:spPr>
      </p:pic>
      <p:pic>
        <p:nvPicPr>
          <p:cNvPr id="7" name="Picture 1" descr="C:\Documents and Settings\sterlinglm\Local Settings\Temporary Internet Files\Content.IE5\BPZ3V1IX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6825" y="3672850"/>
            <a:ext cx="647700" cy="647700"/>
          </a:xfrm>
          <a:prstGeom prst="rect">
            <a:avLst/>
          </a:prstGeom>
          <a:noFill/>
        </p:spPr>
      </p:pic>
      <p:pic>
        <p:nvPicPr>
          <p:cNvPr id="8" name="Picture 1" descr="C:\Documents and Settings\sterlinglm\Local Settings\Temporary Internet Files\Content.IE5\BPZ3V1IX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2325" y="4396750"/>
            <a:ext cx="647700" cy="647700"/>
          </a:xfrm>
          <a:prstGeom prst="rect">
            <a:avLst/>
          </a:prstGeom>
          <a:noFill/>
        </p:spPr>
      </p:pic>
      <p:pic>
        <p:nvPicPr>
          <p:cNvPr id="9" name="Picture 1" descr="C:\Documents and Settings\sterlinglm\Local Settings\Temporary Internet Files\Content.IE5\BPZ3V1IX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25" y="4396750"/>
            <a:ext cx="647700" cy="647700"/>
          </a:xfrm>
          <a:prstGeom prst="rect">
            <a:avLst/>
          </a:prstGeom>
          <a:noFill/>
        </p:spPr>
      </p:pic>
      <p:pic>
        <p:nvPicPr>
          <p:cNvPr id="10" name="Picture 1" descr="C:\Documents and Settings\sterlinglm\Local Settings\Temporary Internet Files\Content.IE5\BPZ3V1IX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725" y="4396750"/>
            <a:ext cx="647700" cy="647700"/>
          </a:xfrm>
          <a:prstGeom prst="rect">
            <a:avLst/>
          </a:prstGeom>
          <a:noFill/>
        </p:spPr>
      </p:pic>
      <p:pic>
        <p:nvPicPr>
          <p:cNvPr id="11" name="Picture 1" descr="C:\Documents and Settings\sterlinglm\Local Settings\Temporary Internet Files\Content.IE5\BPZ3V1IX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925" y="4396750"/>
            <a:ext cx="647700" cy="647700"/>
          </a:xfrm>
          <a:prstGeom prst="rect">
            <a:avLst/>
          </a:prstGeom>
          <a:noFill/>
        </p:spPr>
      </p:pic>
      <p:pic>
        <p:nvPicPr>
          <p:cNvPr id="12" name="Picture 1" descr="C:\Documents and Settings\sterlinglm\Local Settings\Temporary Internet Files\Content.IE5\BPZ3V1IX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225" y="3672850"/>
            <a:ext cx="647700" cy="647700"/>
          </a:xfrm>
          <a:prstGeom prst="rect">
            <a:avLst/>
          </a:prstGeom>
          <a:noFill/>
        </p:spPr>
      </p:pic>
      <p:pic>
        <p:nvPicPr>
          <p:cNvPr id="13" name="Picture 1" descr="C:\Documents and Settings\sterlinglm\Local Settings\Temporary Internet Files\Content.IE5\BPZ3V1IX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325" y="3672850"/>
            <a:ext cx="647700" cy="647700"/>
          </a:xfrm>
          <a:prstGeom prst="rect">
            <a:avLst/>
          </a:prstGeom>
          <a:noFill/>
        </p:spPr>
      </p:pic>
      <p:pic>
        <p:nvPicPr>
          <p:cNvPr id="14" name="Picture 1" descr="C:\Documents and Settings\sterlinglm\Local Settings\Temporary Internet Files\Content.IE5\BPZ3V1IX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625" y="3672850"/>
            <a:ext cx="647700" cy="647700"/>
          </a:xfrm>
          <a:prstGeom prst="rect">
            <a:avLst/>
          </a:prstGeom>
          <a:noFill/>
        </p:spPr>
      </p:pic>
      <p:pic>
        <p:nvPicPr>
          <p:cNvPr id="15" name="Picture 1" descr="C:\Documents and Settings\sterlinglm\Local Settings\Temporary Internet Files\Content.IE5\BPZ3V1IX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2025" y="3672850"/>
            <a:ext cx="647700" cy="647700"/>
          </a:xfrm>
          <a:prstGeom prst="rect">
            <a:avLst/>
          </a:prstGeom>
          <a:noFill/>
        </p:spPr>
      </p:pic>
      <p:pic>
        <p:nvPicPr>
          <p:cNvPr id="16" name="Picture 1" descr="C:\Documents and Settings\sterlinglm\Local Settings\Temporary Internet Files\Content.IE5\BPZ3V1IX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4396750"/>
            <a:ext cx="647700" cy="647700"/>
          </a:xfrm>
          <a:prstGeom prst="rect">
            <a:avLst/>
          </a:prstGeom>
          <a:noFill/>
        </p:spPr>
      </p:pic>
      <p:pic>
        <p:nvPicPr>
          <p:cNvPr id="17" name="Picture 1" descr="C:\Documents and Settings\sterlinglm\Local Settings\Temporary Internet Files\Content.IE5\BPZ3V1IX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325" y="4396750"/>
            <a:ext cx="647700" cy="647700"/>
          </a:xfrm>
          <a:prstGeom prst="rect">
            <a:avLst/>
          </a:prstGeom>
          <a:noFill/>
        </p:spPr>
      </p:pic>
      <p:pic>
        <p:nvPicPr>
          <p:cNvPr id="18" name="Picture 1" descr="C:\Documents and Settings\sterlinglm\Local Settings\Temporary Internet Files\Content.IE5\BPZ3V1IX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0225" y="5120650"/>
            <a:ext cx="647700" cy="647700"/>
          </a:xfrm>
          <a:prstGeom prst="rect">
            <a:avLst/>
          </a:prstGeom>
          <a:noFill/>
        </p:spPr>
      </p:pic>
      <p:pic>
        <p:nvPicPr>
          <p:cNvPr id="19" name="Picture 1" descr="C:\Documents and Settings\sterlinglm\Local Settings\Temporary Internet Files\Content.IE5\BPZ3V1IX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2025" y="5120650"/>
            <a:ext cx="647700" cy="647700"/>
          </a:xfrm>
          <a:prstGeom prst="rect">
            <a:avLst/>
          </a:prstGeom>
          <a:noFill/>
        </p:spPr>
      </p:pic>
      <p:pic>
        <p:nvPicPr>
          <p:cNvPr id="20" name="Picture 1" descr="C:\Documents and Settings\sterlinglm\Local Settings\Temporary Internet Files\Content.IE5\BPZ3V1IX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725" y="5120650"/>
            <a:ext cx="647700" cy="647700"/>
          </a:xfrm>
          <a:prstGeom prst="rect">
            <a:avLst/>
          </a:prstGeom>
          <a:noFill/>
        </p:spPr>
      </p:pic>
      <p:pic>
        <p:nvPicPr>
          <p:cNvPr id="21" name="Picture 1" descr="C:\Documents and Settings\sterlinglm\Local Settings\Temporary Internet Files\Content.IE5\BPZ3V1IX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725" y="4396750"/>
            <a:ext cx="647700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3166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and Affordability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0" y="1436915"/>
          <a:ext cx="8343899" cy="4124766"/>
        </p:xfrm>
        <a:graphic>
          <a:graphicData uri="http://schemas.openxmlformats.org/drawingml/2006/table">
            <a:tbl>
              <a:tblPr/>
              <a:tblGrid>
                <a:gridCol w="1795627"/>
                <a:gridCol w="1499101"/>
                <a:gridCol w="1556759"/>
                <a:gridCol w="1746206"/>
                <a:gridCol w="1746206"/>
              </a:tblGrid>
              <a:tr h="1979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Criteria Description</a:t>
                      </a:r>
                    </a:p>
                  </a:txBody>
                  <a:tcPr marL="2044" marR="2044" marT="2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ysClr val="windowText" lastClr="000000"/>
                          </a:solidFill>
                          <a:latin typeface="Calibri"/>
                        </a:rPr>
                        <a:t>Solid Waste Alternatives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Landfill</a:t>
                      </a:r>
                      <a:b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(Phase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6A &amp; 6B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                  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2044" marR="2044" marT="2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Massburn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WTE</a:t>
                      </a:r>
                    </a:p>
                  </a:txBody>
                  <a:tcPr marL="2044" marR="2044" marT="2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/>
                      </a:r>
                      <a:b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Waste to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b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en-US" sz="1600" b="1" i="0" u="none" strike="noStrike" baseline="0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Biofuels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2044" marR="2044" marT="2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/>
                      </a:r>
                      <a:b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Thermal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Gasification WTE</a:t>
                      </a:r>
                    </a:p>
                  </a:txBody>
                  <a:tcPr marL="2044" marR="2044" marT="2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Market Readiness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Now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2044" marR="2044" marT="20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Now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5-10 years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10-15 years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2044" marR="2044" marT="20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Capital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Cost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77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Year 2013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$43M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$400M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$500M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$300 M- $500 M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8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Operational Cost--Unit Cost/ton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3483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Potential Revenue is Not Included in O&amp;M Cost for the  Various  Options</a:t>
                      </a: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044" marR="2044" marT="20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$18.10/ton</a:t>
                      </a:r>
                    </a:p>
                  </a:txBody>
                  <a:tcPr marL="2044" marR="2044" marT="20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$35/ton</a:t>
                      </a:r>
                    </a:p>
                  </a:txBody>
                  <a:tcPr marL="2044" marR="2044" marT="20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$45-$50/ton</a:t>
                      </a:r>
                    </a:p>
                  </a:txBody>
                  <a:tcPr marL="2044" marR="2044" marT="20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30/ton-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$45/ton</a:t>
                      </a:r>
                    </a:p>
                  </a:txBody>
                  <a:tcPr marL="2044" marR="2044" marT="20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Today’s Presentation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44475" y="1393535"/>
            <a:ext cx="8063502" cy="4916159"/>
          </a:xfrm>
        </p:spPr>
        <p:txBody>
          <a:bodyPr/>
          <a:lstStyle/>
          <a:p>
            <a:pPr lvl="0"/>
            <a:r>
              <a:rPr lang="en-US" dirty="0" smtClean="0"/>
              <a:t>CDM Smith solid waste experience</a:t>
            </a:r>
            <a:endParaRPr lang="en-US" dirty="0"/>
          </a:p>
          <a:p>
            <a:r>
              <a:rPr lang="en-US" dirty="0"/>
              <a:t>Current solid waste system</a:t>
            </a:r>
          </a:p>
          <a:p>
            <a:r>
              <a:rPr lang="en-US" dirty="0" smtClean="0"/>
              <a:t>Benefits and Limitations of Waste Conversion Technologies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Waste  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onversion Technology Examples</a:t>
            </a:r>
          </a:p>
          <a:p>
            <a:pPr lvl="0"/>
            <a:r>
              <a:rPr lang="en-US" dirty="0" smtClean="0"/>
              <a:t>The Long Term – 15 to 20 years in the future</a:t>
            </a:r>
          </a:p>
          <a:p>
            <a:pPr lvl="0"/>
            <a:r>
              <a:rPr lang="en-US" dirty="0" smtClean="0"/>
              <a:t>COJ Solid Waste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Modern Waste-to-Energy (WTE)</a:t>
            </a:r>
            <a:endParaRPr lang="en-US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WTE disposes of 13% of the nation’s waste (U.S. EPA)</a:t>
            </a:r>
          </a:p>
          <a:p>
            <a:pPr lvl="1"/>
            <a:r>
              <a:rPr lang="en-US" dirty="0" smtClean="0"/>
              <a:t>86 operating facilities </a:t>
            </a:r>
          </a:p>
          <a:p>
            <a:pPr lvl="1"/>
            <a:r>
              <a:rPr lang="en-US" dirty="0" smtClean="0"/>
              <a:t>36 million people served</a:t>
            </a:r>
          </a:p>
          <a:p>
            <a:pPr lvl="1"/>
            <a:r>
              <a:rPr lang="en-US" dirty="0" smtClean="0"/>
              <a:t>27 states</a:t>
            </a:r>
          </a:p>
          <a:p>
            <a:pPr lvl="1"/>
            <a:r>
              <a:rPr lang="en-US" dirty="0" smtClean="0"/>
              <a:t>Generation capacity in </a:t>
            </a:r>
            <a:br>
              <a:rPr lang="en-US" dirty="0" smtClean="0"/>
            </a:br>
            <a:r>
              <a:rPr lang="en-US" dirty="0" smtClean="0"/>
              <a:t>excess of 2,700 MW</a:t>
            </a:r>
          </a:p>
          <a:p>
            <a:pPr lvl="1"/>
            <a:r>
              <a:rPr lang="en-US" dirty="0" smtClean="0"/>
              <a:t>16 million </a:t>
            </a:r>
            <a:r>
              <a:rPr lang="en-US" dirty="0" err="1" smtClean="0"/>
              <a:t>MWhrs</a:t>
            </a:r>
            <a:r>
              <a:rPr lang="en-US" dirty="0" smtClean="0"/>
              <a:t> of </a:t>
            </a:r>
            <a:br>
              <a:rPr lang="en-US" dirty="0" smtClean="0"/>
            </a:br>
            <a:r>
              <a:rPr lang="en-US" dirty="0" smtClean="0"/>
              <a:t>renewable power generated annually</a:t>
            </a:r>
          </a:p>
          <a:p>
            <a:pPr lvl="1"/>
            <a:r>
              <a:rPr lang="en-US" dirty="0" smtClean="0"/>
              <a:t>259 million tons per year currently disposed of in landfills represents an additional 142,450,000 </a:t>
            </a:r>
            <a:r>
              <a:rPr lang="en-US" dirty="0" err="1" smtClean="0"/>
              <a:t>MWhrs</a:t>
            </a:r>
            <a:r>
              <a:rPr lang="en-US" dirty="0" smtClean="0"/>
              <a:t> annually (equivalent to 16,261 MW of capacity)</a:t>
            </a:r>
          </a:p>
          <a:p>
            <a:pPr marL="742950" lvl="2" indent="-342900"/>
            <a:endParaRPr lang="en-US" b="1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t="3746"/>
          <a:stretch>
            <a:fillRect/>
          </a:stretch>
        </p:blipFill>
        <p:spPr bwMode="auto">
          <a:xfrm>
            <a:off x="4495800" y="1905000"/>
            <a:ext cx="3617914" cy="228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Proven Waste Conversion Technologies</a:t>
            </a:r>
          </a:p>
        </p:txBody>
      </p:sp>
    </p:spTree>
    <p:extLst>
      <p:ext uri="{BB962C8B-B14F-4D97-AF65-F5344CB8AC3E}">
        <p14:creationId xmlns:p14="http://schemas.microsoft.com/office/powerpoint/2010/main" val="1687822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Dominant WTE Technology in U.S.</a:t>
            </a:r>
            <a:br>
              <a:rPr lang="en-US" dirty="0" smtClean="0"/>
            </a:br>
            <a:r>
              <a:rPr lang="en-US" dirty="0" smtClean="0"/>
              <a:t>…Advanced Massburn Combustion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Technology Types</a:t>
            </a:r>
          </a:p>
          <a:p>
            <a:pPr lvl="1"/>
            <a:r>
              <a:rPr lang="en-US" dirty="0" smtClean="0"/>
              <a:t>~ 74% are massburn facilities</a:t>
            </a:r>
          </a:p>
          <a:p>
            <a:pPr lvl="1"/>
            <a:r>
              <a:rPr lang="en-US" dirty="0" smtClean="0"/>
              <a:t>~ 14% are refuse-derived fuel (RDF) facilities</a:t>
            </a:r>
          </a:p>
          <a:p>
            <a:pPr lvl="1"/>
            <a:r>
              <a:rPr lang="en-US" dirty="0" smtClean="0"/>
              <a:t>~ 9% are modular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/>
              <a:t>Energy Production</a:t>
            </a:r>
          </a:p>
          <a:p>
            <a:pPr lvl="1"/>
            <a:r>
              <a:rPr lang="en-US" dirty="0"/>
              <a:t>73% produce only electricity</a:t>
            </a:r>
          </a:p>
          <a:p>
            <a:pPr lvl="1"/>
            <a:r>
              <a:rPr lang="en-US" dirty="0"/>
              <a:t>20% produce steam and </a:t>
            </a:r>
            <a:r>
              <a:rPr lang="en-US" dirty="0" smtClean="0"/>
              <a:t>electricity</a:t>
            </a:r>
            <a:endParaRPr lang="en-US" dirty="0"/>
          </a:p>
          <a:p>
            <a:pPr lvl="1"/>
            <a:r>
              <a:rPr lang="en-US" dirty="0"/>
              <a:t>7% produce steam </a:t>
            </a:r>
            <a:r>
              <a:rPr lang="en-US" dirty="0" smtClean="0"/>
              <a:t>only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Proven Waste Conversion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27010" name="Picture 2" descr="C:\Users\hauckpl\Pictures\Pasco RRF June 2012\2012-06-13 12.42.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40" y="2814520"/>
            <a:ext cx="2969124" cy="23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91312" y="5118820"/>
            <a:ext cx="3064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0" hangingPunct="0">
              <a:defRPr/>
            </a:pPr>
            <a:r>
              <a:rPr lang="en-US" sz="2000" b="1" dirty="0">
                <a:solidFill>
                  <a:srgbClr val="254061"/>
                </a:solidFill>
                <a:effectLst/>
              </a:rPr>
              <a:t>Massburn </a:t>
            </a:r>
            <a:r>
              <a:rPr lang="en-US" sz="2000" b="1" dirty="0" smtClean="0">
                <a:solidFill>
                  <a:srgbClr val="254061"/>
                </a:solidFill>
                <a:effectLst/>
              </a:rPr>
              <a:t>requires </a:t>
            </a:r>
            <a:r>
              <a:rPr lang="en-US" sz="2000" b="1" u="sng" dirty="0">
                <a:solidFill>
                  <a:srgbClr val="254061"/>
                </a:solidFill>
                <a:effectLst/>
              </a:rPr>
              <a:t>no pre-processing</a:t>
            </a:r>
            <a:r>
              <a:rPr lang="en-US" sz="2000" b="1" dirty="0">
                <a:solidFill>
                  <a:srgbClr val="254061"/>
                </a:solidFill>
                <a:effectLst/>
              </a:rPr>
              <a:t> of MSW</a:t>
            </a:r>
          </a:p>
        </p:txBody>
      </p:sp>
    </p:spTree>
    <p:extLst>
      <p:ext uri="{BB962C8B-B14F-4D97-AF65-F5344CB8AC3E}">
        <p14:creationId xmlns:p14="http://schemas.microsoft.com/office/powerpoint/2010/main" val="1045744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WTE Ownership and </a:t>
            </a:r>
            <a:r>
              <a:rPr lang="en-US" dirty="0" smtClean="0"/>
              <a:t>Operation in the U.S.</a:t>
            </a:r>
            <a:endParaRPr lang="en-US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Ownership</a:t>
            </a:r>
          </a:p>
          <a:p>
            <a:pPr lvl="1"/>
            <a:r>
              <a:rPr lang="en-US" b="1" dirty="0" smtClean="0"/>
              <a:t>52% Privately Owned</a:t>
            </a:r>
          </a:p>
          <a:p>
            <a:pPr lvl="1"/>
            <a:r>
              <a:rPr lang="en-US" b="1" dirty="0" smtClean="0"/>
              <a:t>48% Publically Owned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Operation and Management</a:t>
            </a:r>
          </a:p>
          <a:p>
            <a:pPr lvl="1"/>
            <a:r>
              <a:rPr lang="en-US" b="1" dirty="0" smtClean="0"/>
              <a:t>84% Privately Operated</a:t>
            </a:r>
          </a:p>
          <a:p>
            <a:pPr lvl="1"/>
            <a:r>
              <a:rPr lang="en-US" b="1" dirty="0" smtClean="0"/>
              <a:t>16% Publically Operated</a:t>
            </a:r>
          </a:p>
          <a:p>
            <a:pPr lvl="1"/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Proven Waste Conversion Technologies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3746"/>
          <a:stretch>
            <a:fillRect/>
          </a:stretch>
        </p:blipFill>
        <p:spPr bwMode="auto">
          <a:xfrm>
            <a:off x="4306186" y="3720381"/>
            <a:ext cx="3914289" cy="247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916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1767551" y="1179701"/>
          <a:ext cx="6980499" cy="448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100"/>
                <a:gridCol w="1396100"/>
                <a:gridCol w="1396100"/>
                <a:gridCol w="1438837"/>
                <a:gridCol w="1353362"/>
              </a:tblGrid>
              <a:tr h="682734">
                <a:tc>
                  <a:txBody>
                    <a:bodyPr/>
                    <a:lstStyle/>
                    <a:p>
                      <a:pPr algn="ctr"/>
                      <a:r>
                        <a:rPr lang="en-US" sz="1300" u="non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PILOT</a:t>
                      </a:r>
                      <a:r>
                        <a:rPr lang="en-US" sz="1300" u="non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SCALE</a:t>
                      </a:r>
                      <a:endParaRPr lang="en-US" sz="1300" u="non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475" marR="85475" marT="42738" marB="42738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non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DEMONSTRATION</a:t>
                      </a:r>
                      <a:endParaRPr lang="en-US" sz="1300" u="non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475" marR="85475" marT="42738" marB="42738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non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MARKET ENTRY</a:t>
                      </a:r>
                      <a:endParaRPr lang="en-US" sz="1300" u="non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475" marR="85475" marT="42738" marB="42738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non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MARKET</a:t>
                      </a:r>
                      <a:r>
                        <a:rPr lang="en-US" sz="1300" u="non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PENETRATION</a:t>
                      </a:r>
                      <a:endParaRPr lang="en-US" sz="1300" u="non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475" marR="85475" marT="42738" marB="42738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non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MARKET MATURITY</a:t>
                      </a:r>
                      <a:endParaRPr lang="en-US" sz="1300" u="non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475" marR="85475" marT="42738" marB="42738">
                    <a:solidFill>
                      <a:srgbClr val="99FF99"/>
                    </a:solidFill>
                  </a:tcPr>
                </a:tc>
              </a:tr>
              <a:tr h="842841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1933201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1021913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 bwMode="auto">
          <a:xfrm>
            <a:off x="7995589" y="1967528"/>
            <a:ext cx="712296" cy="61880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Stoker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864274" y="1967528"/>
            <a:ext cx="1139673" cy="6188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Co-firing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(utility boilers)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784686" y="1967528"/>
            <a:ext cx="1068443" cy="61880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Fluidized Bed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20422" y="2849199"/>
            <a:ext cx="1282132" cy="4991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Small Gasifier/ 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IC Engine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362881" y="3534999"/>
            <a:ext cx="1139673" cy="4991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Gasification – Boilers, Kilns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223208" y="4148435"/>
            <a:ext cx="1495821" cy="457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Pyrolysis and Depolymerization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724601" y="4746835"/>
            <a:ext cx="2421805" cy="316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Other Conversion Processes </a:t>
            </a:r>
            <a:r>
              <a:rPr lang="en-US" sz="1300" b="1" baseline="30000" dirty="0">
                <a:solidFill>
                  <a:schemeClr val="bg1"/>
                </a:solidFill>
                <a:effectLst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429499" y="4686300"/>
            <a:ext cx="1447801" cy="495299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Massburn </a:t>
            </a:r>
            <a:r>
              <a:rPr lang="en-US" sz="1300" b="1" dirty="0" smtClean="0">
                <a:solidFill>
                  <a:schemeClr val="bg1"/>
                </a:solidFill>
                <a:effectLst/>
              </a:rPr>
              <a:t> WTE &amp; RDF Combustion</a:t>
            </a:r>
            <a:r>
              <a:rPr lang="en-US" sz="1300" b="1" baseline="24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sz="1300" b="1" dirty="0" smtClean="0">
                <a:solidFill>
                  <a:schemeClr val="bg1"/>
                </a:solidFill>
                <a:effectLst/>
              </a:rPr>
              <a:t> </a:t>
            </a:r>
            <a:endParaRPr lang="en-US" sz="13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1000" y="1862435"/>
            <a:ext cx="1247760" cy="783526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chemeClr val="bg2"/>
                </a:solidFill>
                <a:effectLst/>
              </a:rPr>
              <a:t>Biomass Direct Combustion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1000" y="2711398"/>
            <a:ext cx="1247760" cy="18288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chemeClr val="bg2"/>
                </a:solidFill>
                <a:effectLst/>
              </a:rPr>
              <a:t>Biomass Gasification &amp; Pyrolysis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82244" y="4605635"/>
            <a:ext cx="1246516" cy="1032828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2"/>
                </a:solidFill>
                <a:effectLst/>
              </a:rPr>
              <a:t>Waste-to- </a:t>
            </a:r>
            <a:r>
              <a:rPr lang="en-US" sz="1500" b="1" dirty="0">
                <a:solidFill>
                  <a:schemeClr val="bg2"/>
                </a:solidFill>
                <a:effectLst/>
              </a:rPr>
              <a:t>Energy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939933" y="1710035"/>
            <a:ext cx="1031867" cy="1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169114" y="1710035"/>
            <a:ext cx="1326686" cy="1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610100" y="1710035"/>
            <a:ext cx="1252981" cy="1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172200" y="1710035"/>
            <a:ext cx="1179277" cy="1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581900" y="1710035"/>
            <a:ext cx="958162" cy="1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363887" y="5824835"/>
            <a:ext cx="4416226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228600" indent="-228600" algn="l">
              <a:buFontTx/>
              <a:buAutoNum type="arabicPeriod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Includes RDF gasification, plasma gasification, and pyrolysis</a:t>
            </a:r>
          </a:p>
          <a:p>
            <a:pPr marL="228600" indent="-228600" algn="l">
              <a:buFontTx/>
              <a:buAutoNum type="arabicPeriod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RDF =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Refuse-derived 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fuel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14500" y="530599"/>
            <a:ext cx="3543300" cy="569836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effectLst/>
              </a:rPr>
              <a:t>EMERGING (Higher Risk)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95901" y="530599"/>
            <a:ext cx="3467100" cy="569836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effectLst/>
              </a:rPr>
              <a:t>PROVEN (Lower Risk)</a:t>
            </a:r>
          </a:p>
        </p:txBody>
      </p:sp>
      <p:sp>
        <p:nvSpPr>
          <p:cNvPr id="13368" name="TextBox 29"/>
          <p:cNvSpPr txBox="1">
            <a:spLocks noChangeArrowheads="1"/>
          </p:cNvSpPr>
          <p:nvPr/>
        </p:nvSpPr>
        <p:spPr bwMode="auto">
          <a:xfrm>
            <a:off x="114318" y="632237"/>
            <a:ext cx="16382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Arial Narrow" pitchFamily="34" charset="0"/>
              </a:rPr>
              <a:t>STATE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/>
                <a:latin typeface="Arial Narrow" pitchFamily="34" charset="0"/>
              </a:rPr>
              <a:t>of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/>
                <a:latin typeface="Arial Narrow" pitchFamily="34" charset="0"/>
              </a:rPr>
              <a:t>TECHNOLOGY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4099" y="5172822"/>
            <a:ext cx="1923202" cy="34472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Co- Digestion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17815" y="5270861"/>
            <a:ext cx="1851970" cy="36793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00" b="1" dirty="0">
                <a:solidFill>
                  <a:schemeClr val="bg2"/>
                </a:solidFill>
                <a:effectLst/>
              </a:rPr>
              <a:t>Anaerobic </a:t>
            </a:r>
            <a:r>
              <a:rPr lang="en-US" sz="1300" b="1" dirty="0" smtClean="0">
                <a:solidFill>
                  <a:schemeClr val="bg2"/>
                </a:solidFill>
                <a:effectLst/>
              </a:rPr>
              <a:t>Digestion/ Ethanol</a:t>
            </a:r>
            <a:endParaRPr lang="en-US" sz="13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32" name="Text Placeholder 6"/>
          <p:cNvSpPr txBox="1">
            <a:spLocks noGrp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Emerging</a:t>
            </a:r>
            <a:r>
              <a:rPr kumimoji="0" lang="en-US" sz="1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Waste Conversion Technologies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2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Today’s Presentation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44475" y="1393535"/>
            <a:ext cx="8063502" cy="4916159"/>
          </a:xfrm>
        </p:spPr>
        <p:txBody>
          <a:bodyPr/>
          <a:lstStyle/>
          <a:p>
            <a:pPr lvl="0"/>
            <a:r>
              <a:rPr lang="en-US" dirty="0" smtClean="0"/>
              <a:t>CDM Smith solid waste experience</a:t>
            </a:r>
            <a:endParaRPr lang="en-US" dirty="0"/>
          </a:p>
          <a:p>
            <a:r>
              <a:rPr lang="en-US" dirty="0"/>
              <a:t>Current solid waste system</a:t>
            </a:r>
          </a:p>
          <a:p>
            <a:r>
              <a:rPr lang="en-US" dirty="0" smtClean="0"/>
              <a:t>Benefits and Limitations of Waste Conversion Technologies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Waste  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onversion Technology Examples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Proven: </a:t>
            </a:r>
            <a:r>
              <a:rPr lang="en-US" dirty="0" err="1" smtClean="0">
                <a:solidFill>
                  <a:srgbClr val="FFFF00"/>
                </a:solidFill>
              </a:rPr>
              <a:t>Massburn</a:t>
            </a:r>
            <a:r>
              <a:rPr lang="en-US" dirty="0" smtClean="0">
                <a:solidFill>
                  <a:srgbClr val="FFFF00"/>
                </a:solidFill>
              </a:rPr>
              <a:t>, Ethanol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The Long Term – 15 to 20 years in the future</a:t>
            </a:r>
          </a:p>
          <a:p>
            <a:pPr lvl="0"/>
            <a:r>
              <a:rPr lang="en-US" dirty="0" smtClean="0"/>
              <a:t>COJ Solid Waste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Today’s Presentation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44475" y="1355130"/>
            <a:ext cx="8063502" cy="4838178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CDM Smith solid waste experience</a:t>
            </a:r>
          </a:p>
          <a:p>
            <a:r>
              <a:rPr lang="en-US" dirty="0" smtClean="0"/>
              <a:t>Current solid waste system</a:t>
            </a:r>
          </a:p>
          <a:p>
            <a:r>
              <a:rPr lang="en-US" dirty="0" smtClean="0"/>
              <a:t>Benefits and Limitations of Waste Conversion Technologies</a:t>
            </a:r>
          </a:p>
          <a:p>
            <a:r>
              <a:rPr lang="en-US" dirty="0" smtClean="0"/>
              <a:t>Waste  Conversion Technology Examples</a:t>
            </a:r>
          </a:p>
          <a:p>
            <a:pPr lvl="0"/>
            <a:r>
              <a:rPr lang="en-US" dirty="0" smtClean="0"/>
              <a:t>The Long Term – 15 to 20 years in the future</a:t>
            </a:r>
          </a:p>
          <a:p>
            <a:pPr lvl="0"/>
            <a:r>
              <a:rPr lang="en-US" dirty="0" smtClean="0"/>
              <a:t>COJ Solid Waste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Waste-to-Energy </a:t>
            </a:r>
            <a:r>
              <a:rPr lang="en-US" dirty="0" smtClean="0"/>
              <a:t>Facilities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12 Facilities – 607 MW of Renewable Electricity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/>
          <a:stretch/>
        </p:blipFill>
        <p:spPr bwMode="auto">
          <a:xfrm>
            <a:off x="347450" y="1470345"/>
            <a:ext cx="7924799" cy="4824066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Proven Waste Conversion Technologies</a:t>
            </a:r>
          </a:p>
        </p:txBody>
      </p:sp>
    </p:spTree>
    <p:extLst>
      <p:ext uri="{BB962C8B-B14F-4D97-AF65-F5344CB8AC3E}">
        <p14:creationId xmlns:p14="http://schemas.microsoft.com/office/powerpoint/2010/main" val="6018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Massburn WTE </a:t>
            </a:r>
            <a:r>
              <a:rPr lang="en-US" smtClean="0"/>
              <a:t>Crosssectional</a:t>
            </a:r>
            <a:r>
              <a:rPr lang="en-US" dirty="0" smtClean="0"/>
              <a:t>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70345"/>
            <a:ext cx="9144000" cy="483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428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Reductions of Emissions from </a:t>
            </a:r>
            <a:br>
              <a:rPr lang="en-US" dirty="0" smtClean="0"/>
            </a:br>
            <a:r>
              <a:rPr lang="en-US" dirty="0" smtClean="0"/>
              <a:t>Large and Small Municipal Waste Combustors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Proven Waste Conversion Technologies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56725248"/>
              </p:ext>
            </p:extLst>
          </p:nvPr>
        </p:nvGraphicFramePr>
        <p:xfrm>
          <a:off x="228600" y="1676400"/>
          <a:ext cx="8002588" cy="36068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211388"/>
                <a:gridCol w="1789906"/>
                <a:gridCol w="2000647"/>
                <a:gridCol w="20006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Pollutant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1990 Emissions (TPY)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2005 Emissions (TPY)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Percent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Reduction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CDD/CDF TEQ Basis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99+%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Mercury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96%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Cadmium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96%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97%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Particulate Matter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96%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94%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88%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NOx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64,900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49,500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24%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524500"/>
            <a:ext cx="7124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/>
                <a:latin typeface="+mj-lt"/>
              </a:rPr>
              <a:t>Source: EPA, August 2007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  <a:effectLst/>
                <a:latin typeface="+mj-lt"/>
              </a:rPr>
              <a:t>* Dioxin/furan emissions are in units of grams per year toxic equivalent quantity (TEQ), using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  <a:effectLst/>
                <a:latin typeface="+mj-lt"/>
              </a:rPr>
              <a:t>1989 NATO toxicity factors; all other pollutant emissions are in units of tons per year</a:t>
            </a:r>
            <a:endParaRPr lang="en-US" sz="12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80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Refuse Storage Pit at </a:t>
            </a:r>
            <a:r>
              <a:rPr lang="en-US" dirty="0" err="1" smtClean="0"/>
              <a:t>Massburn</a:t>
            </a:r>
            <a:r>
              <a:rPr lang="en-US" dirty="0" smtClean="0"/>
              <a:t> WTE Facility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25986" name="Picture 2" descr="C:\Users\hauckpl\Pictures\Pasco RRF June 2012\2012-06-13 12.39.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57" y="1547155"/>
            <a:ext cx="7668197" cy="48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Proven Waste Conversion Technologies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2123230"/>
            <a:ext cx="337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Modern WTE facilities typically store 5 – 7 days of MSW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30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Massburn</a:t>
            </a:r>
            <a:r>
              <a:rPr lang="en-US" dirty="0" smtClean="0"/>
              <a:t> WTE…</a:t>
            </a:r>
            <a:br>
              <a:rPr lang="en-US" dirty="0" smtClean="0"/>
            </a:br>
            <a:r>
              <a:rPr lang="en-US" dirty="0" smtClean="0"/>
              <a:t>Minimal Residuals to the Landfill</a:t>
            </a:r>
            <a:endParaRPr lang="en-US" dirty="0"/>
          </a:p>
        </p:txBody>
      </p:sp>
      <p:pic>
        <p:nvPicPr>
          <p:cNvPr id="4" name="Picture 3" descr="COT WTE Facility 004"/>
          <p:cNvPicPr>
            <a:picLocks noChangeAspect="1" noChangeArrowheads="1"/>
          </p:cNvPicPr>
          <p:nvPr/>
        </p:nvPicPr>
        <p:blipFill>
          <a:blip r:embed="rId3" cstate="print">
            <a:lum bright="6000" contrast="36000"/>
          </a:blip>
          <a:srcRect/>
          <a:stretch>
            <a:fillRect/>
          </a:stretch>
        </p:blipFill>
        <p:spPr>
          <a:xfrm>
            <a:off x="962025" y="1638300"/>
            <a:ext cx="6543675" cy="45842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06865" y="2290495"/>
            <a:ext cx="4800600" cy="98488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bg1"/>
                </a:solidFill>
                <a:effectLst/>
              </a:rPr>
              <a:t>Typical WTE Ash Residue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75</a:t>
            </a:r>
            <a:r>
              <a:rPr lang="en-US" dirty="0">
                <a:solidFill>
                  <a:schemeClr val="bg1"/>
                </a:solidFill>
                <a:effectLst/>
              </a:rPr>
              <a:t>%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weight reduction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ffectLst/>
              </a:rPr>
              <a:t> 90</a:t>
            </a:r>
            <a:r>
              <a:rPr lang="en-US" dirty="0">
                <a:solidFill>
                  <a:schemeClr val="bg1"/>
                </a:solidFill>
                <a:effectLst/>
              </a:rPr>
              <a:t>%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volume reduction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Proven Waste Conversion Technologies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23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4" y="0"/>
            <a:ext cx="8366126" cy="14176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Metals Liberated by the Combustion Process</a:t>
            </a:r>
            <a:br>
              <a:rPr lang="en-US" dirty="0" smtClean="0"/>
            </a:br>
            <a:r>
              <a:rPr lang="en-US" dirty="0" smtClean="0"/>
              <a:t>Recovered and Recycled for Additional Revenues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343400" y="1447801"/>
            <a:ext cx="3962581" cy="465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14300" y="1447800"/>
            <a:ext cx="4148138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9878" name="Text Box 6"/>
          <p:cNvSpPr txBox="1">
            <a:spLocks noChangeArrowheads="1"/>
          </p:cNvSpPr>
          <p:nvPr/>
        </p:nvSpPr>
        <p:spPr bwMode="auto">
          <a:xfrm>
            <a:off x="266700" y="1485900"/>
            <a:ext cx="3857625" cy="1200329"/>
          </a:xfrm>
          <a:prstGeom prst="rect">
            <a:avLst/>
          </a:prstGeom>
          <a:solidFill>
            <a:srgbClr val="000000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+mj-lt"/>
              </a:rPr>
              <a:t>Ferrous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</a:rPr>
              <a:t>metals everything…including the kitchen sink</a:t>
            </a:r>
            <a:endParaRPr lang="en-US" sz="2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19879" name="Text Box 7"/>
          <p:cNvSpPr txBox="1">
            <a:spLocks noChangeArrowheads="1"/>
          </p:cNvSpPr>
          <p:nvPr/>
        </p:nvSpPr>
        <p:spPr bwMode="auto">
          <a:xfrm>
            <a:off x="4826884" y="1485900"/>
            <a:ext cx="2995613" cy="1569660"/>
          </a:xfrm>
          <a:prstGeom prst="rect">
            <a:avLst/>
          </a:prstGeom>
          <a:solidFill>
            <a:srgbClr val="000000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</a:rPr>
              <a:t>Non-ferrous metals (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</a:rPr>
              <a:t>aluminum, brass, bronze, copper, gold, silver, stainless)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Proven Waste Conversion Technologies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0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ChangeArrowheads="1"/>
          </p:cNvSpPr>
          <p:nvPr/>
        </p:nvSpPr>
        <p:spPr bwMode="auto">
          <a:xfrm>
            <a:off x="347450" y="95085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90000"/>
              </a:lnSpc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/>
            </a: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Ethanol Production from Urban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Yard and Wood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Waste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8611" name="Picture 3" descr="HC NW Y&amp;WW Facility 0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45" b="8545"/>
          <a:stretch/>
        </p:blipFill>
        <p:spPr bwMode="auto">
          <a:xfrm>
            <a:off x="381000" y="1181100"/>
            <a:ext cx="7620000" cy="41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 txBox="1">
            <a:spLocks/>
          </p:cNvSpPr>
          <p:nvPr/>
        </p:nvSpPr>
        <p:spPr bwMode="auto">
          <a:xfrm>
            <a:off x="241301" y="6400800"/>
            <a:ext cx="468239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1400" b="1" i="1" dirty="0" smtClean="0"/>
              <a:t>Promising Waste Conversion Technologies</a:t>
            </a:r>
            <a:endParaRPr lang="en-US" sz="1400" b="1" i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5800" y="5473005"/>
            <a:ext cx="7315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effectLst/>
              </a:rPr>
              <a:t>Future Feedstock for Cellulosic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Ethanol: 10 MGY facility will require ~200,000 tons per year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897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1767551" y="1179701"/>
          <a:ext cx="6980499" cy="448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100"/>
                <a:gridCol w="1396100"/>
                <a:gridCol w="1396100"/>
                <a:gridCol w="1438837"/>
                <a:gridCol w="1353362"/>
              </a:tblGrid>
              <a:tr h="682734">
                <a:tc>
                  <a:txBody>
                    <a:bodyPr/>
                    <a:lstStyle/>
                    <a:p>
                      <a:pPr algn="ctr"/>
                      <a:r>
                        <a:rPr lang="en-US" sz="1300" u="non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PILOT</a:t>
                      </a:r>
                      <a:r>
                        <a:rPr lang="en-US" sz="1300" u="non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SCALE</a:t>
                      </a:r>
                      <a:endParaRPr lang="en-US" sz="1300" u="non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475" marR="85475" marT="42738" marB="42738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non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DEMONSTRATION</a:t>
                      </a:r>
                      <a:endParaRPr lang="en-US" sz="1300" u="non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475" marR="85475" marT="42738" marB="42738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non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MARKET ENTRY</a:t>
                      </a:r>
                      <a:endParaRPr lang="en-US" sz="1300" u="non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475" marR="85475" marT="42738" marB="42738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non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MARKET</a:t>
                      </a:r>
                      <a:r>
                        <a:rPr lang="en-US" sz="1300" u="non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PENETRATION</a:t>
                      </a:r>
                      <a:endParaRPr lang="en-US" sz="1300" u="non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475" marR="85475" marT="42738" marB="42738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u="non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MARKET MATURITY</a:t>
                      </a:r>
                      <a:endParaRPr lang="en-US" sz="1300" u="non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475" marR="85475" marT="42738" marB="42738">
                    <a:solidFill>
                      <a:srgbClr val="99FF99"/>
                    </a:solidFill>
                  </a:tcPr>
                </a:tc>
              </a:tr>
              <a:tr h="842841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1933201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1021913"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475" marR="85475" marT="42738" marB="42738" anchor="ctr">
                    <a:gradFill>
                      <a:gsLst>
                        <a:gs pos="50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 bwMode="auto">
          <a:xfrm>
            <a:off x="7995589" y="1967528"/>
            <a:ext cx="712296" cy="61880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Stoker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864274" y="1967528"/>
            <a:ext cx="1139673" cy="6188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Co-firing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(utility boilers)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784686" y="1967528"/>
            <a:ext cx="1068443" cy="61880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Fluidized Bed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20422" y="2819400"/>
            <a:ext cx="1282132" cy="4991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Small Gasifier/ </a:t>
            </a:r>
          </a:p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IC Engine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362881" y="3475401"/>
            <a:ext cx="1139673" cy="4991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Gasification – Boilers, Kilns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223208" y="4088837"/>
            <a:ext cx="1495821" cy="457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Pyrolysis and Depolymerization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724601" y="4687237"/>
            <a:ext cx="2421805" cy="316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Other Conversion Processes </a:t>
            </a:r>
            <a:r>
              <a:rPr lang="en-US" sz="1300" b="1" baseline="30000" dirty="0">
                <a:solidFill>
                  <a:schemeClr val="bg1"/>
                </a:solidFill>
                <a:effectLst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429499" y="4686300"/>
            <a:ext cx="1447801" cy="49529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Massburn </a:t>
            </a:r>
            <a:r>
              <a:rPr lang="en-US" sz="1300" b="1" dirty="0" smtClean="0">
                <a:solidFill>
                  <a:schemeClr val="bg1"/>
                </a:solidFill>
                <a:effectLst/>
              </a:rPr>
              <a:t> WTE &amp; RDF Combustion</a:t>
            </a:r>
            <a:r>
              <a:rPr lang="en-US" sz="1300" b="1" baseline="24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sz="1300" b="1" dirty="0" smtClean="0">
                <a:solidFill>
                  <a:schemeClr val="bg1"/>
                </a:solidFill>
                <a:effectLst/>
              </a:rPr>
              <a:t> </a:t>
            </a:r>
            <a:endParaRPr lang="en-US" sz="13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1000" y="1862435"/>
            <a:ext cx="1247760" cy="783526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chemeClr val="bg2"/>
                </a:solidFill>
                <a:effectLst/>
              </a:rPr>
              <a:t>Biomass Direct Combustion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1000" y="2711398"/>
            <a:ext cx="1247760" cy="18288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chemeClr val="bg2"/>
                </a:solidFill>
                <a:effectLst/>
              </a:rPr>
              <a:t>Biomass Gasification &amp; Pyrolysis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82244" y="4605635"/>
            <a:ext cx="1246516" cy="1032828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2"/>
                </a:solidFill>
                <a:effectLst/>
              </a:rPr>
              <a:t>Waste-to- </a:t>
            </a:r>
            <a:r>
              <a:rPr lang="en-US" sz="1500" b="1" dirty="0">
                <a:solidFill>
                  <a:schemeClr val="bg2"/>
                </a:solidFill>
                <a:effectLst/>
              </a:rPr>
              <a:t>Energy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939933" y="1710035"/>
            <a:ext cx="1031867" cy="1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169114" y="1710035"/>
            <a:ext cx="1326686" cy="1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610100" y="1710035"/>
            <a:ext cx="1252981" cy="1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172200" y="1710035"/>
            <a:ext cx="1179277" cy="1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581900" y="1710035"/>
            <a:ext cx="958162" cy="1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363887" y="5824835"/>
            <a:ext cx="4416226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228600" indent="-228600" algn="l">
              <a:buFontTx/>
              <a:buAutoNum type="arabicPeriod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Includes RDF gasification, plasma gasification, and pyrolysis</a:t>
            </a:r>
          </a:p>
          <a:p>
            <a:pPr marL="228600" indent="-228600" algn="l">
              <a:buFontTx/>
              <a:buAutoNum type="arabicPeriod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RDF =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Refuse-derived 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fuel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14500" y="530599"/>
            <a:ext cx="3543300" cy="569836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effectLst/>
              </a:rPr>
              <a:t>EMERGING (Higher Risk)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95901" y="530599"/>
            <a:ext cx="3467100" cy="569836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effectLst/>
              </a:rPr>
              <a:t>PROVEN (Lower Risk)</a:t>
            </a:r>
          </a:p>
        </p:txBody>
      </p:sp>
      <p:sp>
        <p:nvSpPr>
          <p:cNvPr id="13368" name="TextBox 29"/>
          <p:cNvSpPr txBox="1">
            <a:spLocks noChangeArrowheads="1"/>
          </p:cNvSpPr>
          <p:nvPr/>
        </p:nvSpPr>
        <p:spPr bwMode="auto">
          <a:xfrm>
            <a:off x="114318" y="632237"/>
            <a:ext cx="16382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/>
                <a:latin typeface="Arial Narrow" pitchFamily="34" charset="0"/>
              </a:rPr>
              <a:t>STATE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/>
                <a:latin typeface="Arial Narrow" pitchFamily="34" charset="0"/>
              </a:rPr>
              <a:t>of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/>
                <a:latin typeface="Arial Narrow" pitchFamily="34" charset="0"/>
              </a:rPr>
              <a:t>TECHNOLOGY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4099" y="5113224"/>
            <a:ext cx="1923202" cy="34472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300" b="1" dirty="0">
                <a:solidFill>
                  <a:schemeClr val="bg1"/>
                </a:solidFill>
                <a:effectLst/>
              </a:rPr>
              <a:t>Co- Digestion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17815" y="5270861"/>
            <a:ext cx="1851970" cy="2872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00" b="1" dirty="0">
                <a:solidFill>
                  <a:schemeClr val="bg2"/>
                </a:solidFill>
                <a:effectLst/>
              </a:rPr>
              <a:t>Anaerobic Digestion</a:t>
            </a:r>
          </a:p>
        </p:txBody>
      </p:sp>
      <p:sp>
        <p:nvSpPr>
          <p:cNvPr id="32" name="Text Placeholder 6"/>
          <p:cNvSpPr txBox="1">
            <a:spLocks noGrp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Emerging</a:t>
            </a:r>
            <a:r>
              <a:rPr kumimoji="0" lang="en-US" sz="1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Waste Conversion Technologies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2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9" grpId="0" animBg="1"/>
      <p:bldP spid="40" grpId="0" animBg="1"/>
      <p:bldP spid="41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Today’s Presentation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44475" y="1393535"/>
            <a:ext cx="8063502" cy="4916159"/>
          </a:xfrm>
        </p:spPr>
        <p:txBody>
          <a:bodyPr/>
          <a:lstStyle/>
          <a:p>
            <a:pPr lvl="0"/>
            <a:r>
              <a:rPr lang="en-US" dirty="0" smtClean="0"/>
              <a:t>CDM Smith solid waste experience</a:t>
            </a:r>
            <a:endParaRPr lang="en-US" dirty="0"/>
          </a:p>
          <a:p>
            <a:r>
              <a:rPr lang="en-US" dirty="0"/>
              <a:t>Current solid waste system</a:t>
            </a:r>
          </a:p>
          <a:p>
            <a:r>
              <a:rPr lang="en-US" dirty="0" smtClean="0"/>
              <a:t>Benefits and Limitations of Waste Conversion Technologies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Waste  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onversion Technology Examples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 Development: Plasma Arc Gasification, Staged Combustion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The Long Term – 15 to 20 years in the future</a:t>
            </a:r>
          </a:p>
          <a:p>
            <a:pPr lvl="0"/>
            <a:r>
              <a:rPr lang="en-US" dirty="0" smtClean="0"/>
              <a:t>COJ Solid Waste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Reference Plasma Arc Projects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19100" y="2019300"/>
            <a:ext cx="8002588" cy="4648200"/>
          </a:xfrm>
        </p:spPr>
        <p:txBody>
          <a:bodyPr/>
          <a:lstStyle/>
          <a:p>
            <a:r>
              <a:rPr lang="en-US" dirty="0" smtClean="0"/>
              <a:t>Japan</a:t>
            </a:r>
          </a:p>
          <a:p>
            <a:pPr lvl="1"/>
            <a:r>
              <a:rPr lang="en-US" dirty="0" err="1" smtClean="0"/>
              <a:t>Yoshi</a:t>
            </a:r>
            <a:r>
              <a:rPr lang="en-US" dirty="0" smtClean="0"/>
              <a:t> (Hitachi Metals, 166 TPD </a:t>
            </a:r>
            <a:br>
              <a:rPr lang="en-US" dirty="0" smtClean="0"/>
            </a:br>
            <a:r>
              <a:rPr lang="en-US" dirty="0" smtClean="0"/>
              <a:t>pilot plant 1999 to 2000)</a:t>
            </a:r>
          </a:p>
          <a:p>
            <a:pPr lvl="1"/>
            <a:r>
              <a:rPr lang="en-US" dirty="0" err="1" smtClean="0"/>
              <a:t>Utashinai</a:t>
            </a:r>
            <a:r>
              <a:rPr lang="en-US" dirty="0" smtClean="0"/>
              <a:t> City ( 165 TPD in 2002)</a:t>
            </a:r>
          </a:p>
          <a:p>
            <a:pPr lvl="1"/>
            <a:r>
              <a:rPr lang="en-US" dirty="0" smtClean="0"/>
              <a:t>Mihama / </a:t>
            </a:r>
            <a:r>
              <a:rPr lang="en-US" dirty="0" err="1" smtClean="0"/>
              <a:t>Mikata</a:t>
            </a:r>
            <a:r>
              <a:rPr lang="en-US" dirty="0" smtClean="0"/>
              <a:t> (28 TPD in 2002)</a:t>
            </a:r>
          </a:p>
          <a:p>
            <a:r>
              <a:rPr lang="en-US" dirty="0" smtClean="0"/>
              <a:t>Canada</a:t>
            </a:r>
          </a:p>
          <a:p>
            <a:pPr lvl="1"/>
            <a:r>
              <a:rPr lang="en-US" dirty="0" smtClean="0"/>
              <a:t>Ottawa (100 TPD demonstration scale in 2008)</a:t>
            </a:r>
          </a:p>
          <a:p>
            <a:r>
              <a:rPr lang="en-US" dirty="0" smtClean="0"/>
              <a:t>England</a:t>
            </a:r>
          </a:p>
          <a:p>
            <a:pPr lvl="1"/>
            <a:r>
              <a:rPr lang="en-US" dirty="0" err="1" smtClean="0"/>
              <a:t>Faringdon</a:t>
            </a:r>
            <a:r>
              <a:rPr lang="en-US" dirty="0" smtClean="0"/>
              <a:t>, </a:t>
            </a:r>
            <a:r>
              <a:rPr lang="en-US" dirty="0" err="1" smtClean="0"/>
              <a:t>Oxfordshire</a:t>
            </a:r>
            <a:r>
              <a:rPr lang="en-US" dirty="0" smtClean="0"/>
              <a:t> (Advanced Plasma Power  -modular test facility)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auto">
          <a:xfrm>
            <a:off x="241301" y="6400800"/>
            <a:ext cx="468239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1400" b="1" i="1" dirty="0" smtClean="0"/>
              <a:t>Experimental Waste Conversion Technologies</a:t>
            </a:r>
            <a:endParaRPr lang="en-US" sz="1400" b="1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991100" y="1181100"/>
            <a:ext cx="3962400" cy="2484438"/>
            <a:chOff x="685800" y="1557338"/>
            <a:chExt cx="7629525" cy="4546600"/>
          </a:xfrm>
        </p:grpSpPr>
        <p:pic>
          <p:nvPicPr>
            <p:cNvPr id="8" name="Picture 4" descr="Japa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66" b="543"/>
            <a:stretch>
              <a:fillRect/>
            </a:stretch>
          </p:blipFill>
          <p:spPr bwMode="auto">
            <a:xfrm>
              <a:off x="1835150" y="1931988"/>
              <a:ext cx="5473700" cy="3808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2051050" y="4052888"/>
              <a:ext cx="1584325" cy="5762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 flipV="1">
              <a:off x="2700338" y="5132388"/>
              <a:ext cx="1077912" cy="5048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411413" y="2828925"/>
              <a:ext cx="1366837" cy="19446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 flipV="1">
              <a:off x="4211638" y="4629150"/>
              <a:ext cx="2016125" cy="6477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5365750" y="3573463"/>
              <a:ext cx="1222375" cy="6953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5219700" y="2133600"/>
              <a:ext cx="1584325" cy="19907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5365750" y="2036763"/>
              <a:ext cx="214313" cy="5032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6" name="Picture 12" descr="Kurashiki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688" y="1922463"/>
              <a:ext cx="1512887" cy="906462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3" descr="Mutsu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350" y="1557338"/>
              <a:ext cx="1511300" cy="982662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Nagasaki 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250" y="5132388"/>
              <a:ext cx="1587500" cy="97155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5" descr="Osaka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350" y="4776788"/>
              <a:ext cx="1511300" cy="1004887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Takushima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619500"/>
              <a:ext cx="1511300" cy="893762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7" descr="Chiba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5" y="3044825"/>
              <a:ext cx="1439863" cy="105410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8" descr="Yorii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1700213"/>
              <a:ext cx="1511300" cy="936625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Waste Services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5334000" cy="40687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Waste-to-Energy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Transfer stations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Material  recovery </a:t>
            </a:r>
            <a:r>
              <a:rPr lang="en-US" dirty="0"/>
              <a:t>f</a:t>
            </a:r>
            <a:r>
              <a:rPr lang="en-US" dirty="0" smtClean="0"/>
              <a:t>acilities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Landfills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Rate/financial studies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Recycling</a:t>
            </a:r>
          </a:p>
        </p:txBody>
      </p:sp>
      <p:pic>
        <p:nvPicPr>
          <p:cNvPr id="7" name="Picture 6" descr="City of Tampa McKay Bay Waste-to-Energy Facility (Boiler).jpg"/>
          <p:cNvPicPr>
            <a:picLocks noChangeAspect="1"/>
          </p:cNvPicPr>
          <p:nvPr/>
        </p:nvPicPr>
        <p:blipFill>
          <a:blip r:embed="rId3" cstate="print"/>
          <a:srcRect l="9101" r="10489" b="18519"/>
          <a:stretch>
            <a:fillRect/>
          </a:stretch>
        </p:blipFill>
        <p:spPr>
          <a:xfrm>
            <a:off x="4533595" y="2261625"/>
            <a:ext cx="381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St. Lucie County Plasma Gasification Project</a:t>
            </a:r>
            <a:endParaRPr lang="en-US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0" y="1409700"/>
            <a:ext cx="3543300" cy="46482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6 year development process, project abandoned in 2011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2012 St. Lucie County selected Covanta for </a:t>
            </a:r>
            <a:r>
              <a:rPr lang="en-US" dirty="0" err="1" smtClean="0"/>
              <a:t>CleerGas</a:t>
            </a:r>
            <a:r>
              <a:rPr lang="en-US" dirty="0" smtClean="0"/>
              <a:t> Process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2 X 300 TPD for Combined Heat and Power</a:t>
            </a:r>
            <a:endParaRPr lang="en-US" dirty="0"/>
          </a:p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1800"/>
              </a:spcBef>
            </a:pPr>
            <a:endParaRPr lang="en-US" dirty="0" smtClean="0"/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auto">
          <a:xfrm>
            <a:off x="241301" y="6400800"/>
            <a:ext cx="468239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1400" b="1" i="1" dirty="0" smtClean="0"/>
              <a:t>Promising Waste Conversion Technologies</a:t>
            </a:r>
            <a:endParaRPr lang="en-US" sz="1400" b="1" i="1" dirty="0"/>
          </a:p>
        </p:txBody>
      </p:sp>
      <p:pic>
        <p:nvPicPr>
          <p:cNvPr id="6" name="Picture 2" descr="plasma cupola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38300"/>
            <a:ext cx="4800600" cy="457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92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Current St. Lucie County Covanta Gasification Project</a:t>
            </a:r>
            <a:endParaRPr lang="en-US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4267200" cy="4648200"/>
          </a:xfrm>
        </p:spPr>
        <p:txBody>
          <a:bodyPr/>
          <a:lstStyle/>
          <a:p>
            <a:pPr lvl="1"/>
            <a:r>
              <a:rPr lang="en-US" dirty="0" smtClean="0"/>
              <a:t>Better </a:t>
            </a:r>
            <a:r>
              <a:rPr lang="en-US" dirty="0"/>
              <a:t>control of syngas combustion – lower </a:t>
            </a:r>
            <a:r>
              <a:rPr lang="en-US" dirty="0" err="1"/>
              <a:t>NOx</a:t>
            </a:r>
            <a:r>
              <a:rPr lang="en-US" dirty="0"/>
              <a:t> and CO generation 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air requirement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lower </a:t>
            </a:r>
            <a:r>
              <a:rPr lang="en-US" dirty="0"/>
              <a:t>flue gas flow, higher boiler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efficiency</a:t>
            </a:r>
            <a:r>
              <a:rPr lang="en-US" dirty="0"/>
              <a:t>, lower particulate,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smaller </a:t>
            </a:r>
            <a:r>
              <a:rPr lang="en-US" dirty="0"/>
              <a:t>equipment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auto">
          <a:xfrm>
            <a:off x="241301" y="6400800"/>
            <a:ext cx="468239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1400" b="1" i="1" dirty="0" smtClean="0"/>
              <a:t>Promising Waste Conversion Technologies</a:t>
            </a:r>
            <a:endParaRPr lang="en-US" sz="1400" b="1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1" r="53543"/>
          <a:stretch>
            <a:fillRect/>
          </a:stretch>
        </p:blipFill>
        <p:spPr bwMode="auto">
          <a:xfrm>
            <a:off x="4305299" y="2438400"/>
            <a:ext cx="3924301" cy="303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752600"/>
            <a:ext cx="89535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 advantages vs. conventional WTE: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2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Recent WTE Success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 River County Bio-Energy Center</a:t>
            </a:r>
          </a:p>
          <a:p>
            <a:endParaRPr lang="en-US" dirty="0" smtClean="0"/>
          </a:p>
          <a:p>
            <a:r>
              <a:rPr lang="en-US" dirty="0" smtClean="0"/>
              <a:t>Palm Beach County 3,000-TPD </a:t>
            </a:r>
            <a:r>
              <a:rPr lang="en-US" dirty="0" err="1" smtClean="0"/>
              <a:t>Massburn</a:t>
            </a:r>
            <a:r>
              <a:rPr lang="en-US" dirty="0" smtClean="0"/>
              <a:t> Facility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Ineos</a:t>
            </a:r>
            <a:r>
              <a:rPr lang="en-US" dirty="0" smtClean="0"/>
              <a:t> Bio-Energy Center (2012)</a:t>
            </a:r>
            <a:br>
              <a:rPr lang="en-US" dirty="0" smtClean="0"/>
            </a:br>
            <a:r>
              <a:rPr lang="en-US" dirty="0" smtClean="0"/>
              <a:t>Indian River County Florida</a:t>
            </a:r>
            <a:endParaRPr lang="en-US" dirty="0"/>
          </a:p>
        </p:txBody>
      </p:sp>
      <p:pic>
        <p:nvPicPr>
          <p:cNvPr id="301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1662370"/>
            <a:ext cx="6284085" cy="451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00800" y="1828800"/>
            <a:ext cx="1981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/>
              </a:rPr>
              <a:t>400 </a:t>
            </a:r>
            <a:r>
              <a:rPr lang="en-US" sz="1600" dirty="0">
                <a:solidFill>
                  <a:srgbClr val="FFFF00"/>
                </a:solidFill>
                <a:effectLst/>
              </a:rPr>
              <a:t>direct jobs in construction, engineering and 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manufacturing</a:t>
            </a:r>
          </a:p>
          <a:p>
            <a:endParaRPr lang="en-US" sz="1600" dirty="0">
              <a:solidFill>
                <a:srgbClr val="FFFF00"/>
              </a:solidFill>
              <a:effectLst/>
            </a:endParaRPr>
          </a:p>
          <a:p>
            <a:r>
              <a:rPr lang="en-US" sz="1600" dirty="0" smtClean="0">
                <a:solidFill>
                  <a:srgbClr val="FFFF00"/>
                </a:solidFill>
                <a:effectLst/>
              </a:rPr>
              <a:t>Injected </a:t>
            </a:r>
            <a:r>
              <a:rPr lang="en-US" sz="1600" dirty="0">
                <a:solidFill>
                  <a:srgbClr val="FFFF00"/>
                </a:solidFill>
                <a:effectLst/>
              </a:rPr>
              <a:t>more than $25 million dollars directly into the Florida 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economy</a:t>
            </a:r>
          </a:p>
          <a:p>
            <a:endParaRPr lang="en-US" sz="1600" dirty="0">
              <a:solidFill>
                <a:srgbClr val="FFFF00"/>
              </a:solidFill>
              <a:effectLst/>
            </a:endParaRPr>
          </a:p>
          <a:p>
            <a:r>
              <a:rPr lang="en-US" sz="1600" dirty="0" smtClean="0">
                <a:solidFill>
                  <a:srgbClr val="FFFF00"/>
                </a:solidFill>
                <a:effectLst/>
              </a:rPr>
              <a:t>60 </a:t>
            </a:r>
            <a:r>
              <a:rPr lang="en-US" sz="1600" dirty="0">
                <a:solidFill>
                  <a:srgbClr val="FFFF00"/>
                </a:solidFill>
                <a:effectLst/>
              </a:rPr>
              <a:t>full-time employees </a:t>
            </a:r>
            <a:endParaRPr lang="en-US" sz="1600" dirty="0" smtClean="0">
              <a:solidFill>
                <a:srgbClr val="FFFF00"/>
              </a:solidFill>
              <a:effectLst/>
            </a:endParaRPr>
          </a:p>
          <a:p>
            <a:endParaRPr lang="en-US" sz="1600" dirty="0" smtClean="0">
              <a:solidFill>
                <a:srgbClr val="FFFF00"/>
              </a:solidFill>
              <a:effectLst/>
            </a:endParaRPr>
          </a:p>
          <a:p>
            <a:r>
              <a:rPr lang="en-US" sz="1600" dirty="0" smtClean="0">
                <a:solidFill>
                  <a:srgbClr val="FFFF00"/>
                </a:solidFill>
                <a:effectLst/>
              </a:rPr>
              <a:t>$</a:t>
            </a:r>
            <a:r>
              <a:rPr lang="en-US" sz="1600" dirty="0">
                <a:solidFill>
                  <a:srgbClr val="FFFF00"/>
                </a:solidFill>
                <a:effectLst/>
              </a:rPr>
              <a:t>4 million annually in payroll to the local </a:t>
            </a:r>
            <a:r>
              <a:rPr lang="en-US" sz="1600" dirty="0" smtClean="0">
                <a:solidFill>
                  <a:srgbClr val="FFFF00"/>
                </a:solidFill>
                <a:effectLst/>
              </a:rPr>
              <a:t>community</a:t>
            </a:r>
            <a:endParaRPr lang="en-US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 bwMode="auto">
          <a:xfrm>
            <a:off x="241301" y="6400800"/>
            <a:ext cx="468239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1400" b="1" i="1" dirty="0" smtClean="0"/>
              <a:t>Promising Waste Conversion Technologies</a:t>
            </a:r>
            <a:endParaRPr lang="en-US" sz="1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5525869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1: 8MG/yr from 400 </a:t>
            </a:r>
            <a:r>
              <a:rPr lang="en-US" dirty="0" err="1" smtClean="0">
                <a:solidFill>
                  <a:schemeClr val="bg1"/>
                </a:solidFill>
              </a:rPr>
              <a:t>tpd</a:t>
            </a:r>
            <a:r>
              <a:rPr lang="en-US" dirty="0" smtClean="0">
                <a:solidFill>
                  <a:schemeClr val="bg1"/>
                </a:solidFill>
              </a:rPr>
              <a:t> biomass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Phase 2: 50MG/yr from MSW/RDF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Palm Beach County, Florida (2012)</a:t>
            </a:r>
            <a:br>
              <a:rPr lang="en-US" dirty="0" smtClean="0"/>
            </a:br>
            <a:r>
              <a:rPr lang="en-US" dirty="0" smtClean="0"/>
              <a:t>New 3,000-TPD Massburn WTE Rendering</a:t>
            </a:r>
            <a:br>
              <a:rPr lang="en-US" dirty="0" smtClean="0"/>
            </a:br>
            <a:r>
              <a:rPr lang="en-US" sz="2800" i="1" dirty="0" smtClean="0"/>
              <a:t>Incorporating Both Sustainability and Aesthetics</a:t>
            </a:r>
            <a:endParaRPr lang="en-U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64" y="1676400"/>
            <a:ext cx="7277100" cy="434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4690" y="3658893"/>
            <a:ext cx="104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/>
              </a:rPr>
              <a:t>2 MG</a:t>
            </a:r>
            <a:endParaRPr lang="en-US" sz="1400" dirty="0">
              <a:effectLst/>
            </a:endParaRPr>
          </a:p>
        </p:txBody>
      </p:sp>
      <p:sp>
        <p:nvSpPr>
          <p:cNvPr id="7" name="Text Box 16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 i="1" dirty="0" smtClean="0">
                <a:solidFill>
                  <a:schemeClr val="bg1"/>
                </a:solidFill>
                <a:effectLst/>
                <a:latin typeface="Arial" charset="0"/>
              </a:rPr>
              <a:t>Florida Case Studies – Palm Beach County</a:t>
            </a:r>
            <a:endParaRPr lang="en-US" sz="1400" b="1" i="1" dirty="0"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69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Today’s Presentation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44475" y="1393535"/>
            <a:ext cx="8063502" cy="4916159"/>
          </a:xfrm>
        </p:spPr>
        <p:txBody>
          <a:bodyPr/>
          <a:lstStyle/>
          <a:p>
            <a:pPr lvl="0"/>
            <a:r>
              <a:rPr lang="en-US" dirty="0" smtClean="0"/>
              <a:t>CDM Smith solid waste experience</a:t>
            </a:r>
            <a:endParaRPr lang="en-US" dirty="0"/>
          </a:p>
          <a:p>
            <a:r>
              <a:rPr lang="en-US" dirty="0"/>
              <a:t>Current solid waste system</a:t>
            </a:r>
          </a:p>
          <a:p>
            <a:r>
              <a:rPr lang="en-US" dirty="0" smtClean="0"/>
              <a:t>Benefits and Limitations of Waste Conversion Technologies</a:t>
            </a:r>
            <a:endParaRPr lang="en-US" dirty="0"/>
          </a:p>
          <a:p>
            <a:r>
              <a:rPr lang="en-US" dirty="0" smtClean="0"/>
              <a:t>Waste  </a:t>
            </a:r>
            <a:r>
              <a:rPr lang="en-US" dirty="0"/>
              <a:t>C</a:t>
            </a:r>
            <a:r>
              <a:rPr lang="en-US" dirty="0" smtClean="0"/>
              <a:t>onversion Technology Examples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The Long Term – 15 to 20 years in the future</a:t>
            </a:r>
          </a:p>
          <a:p>
            <a:pPr lvl="0"/>
            <a:r>
              <a:rPr lang="en-US" dirty="0" smtClean="0"/>
              <a:t>COJ Solid Waste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Vision of the Future </a:t>
            </a:r>
            <a:br>
              <a:rPr lang="en-US" dirty="0" smtClean="0"/>
            </a:br>
            <a:r>
              <a:rPr lang="en-US" dirty="0" smtClean="0"/>
              <a:t>of WTE and Industry…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of MRFs with WTE </a:t>
            </a:r>
            <a:r>
              <a:rPr lang="en-US" dirty="0" smtClean="0"/>
              <a:t>facilities</a:t>
            </a:r>
            <a:endParaRPr lang="en-US" dirty="0"/>
          </a:p>
          <a:p>
            <a:r>
              <a:rPr lang="en-US" dirty="0" smtClean="0"/>
              <a:t>Recycling of ash with other recycled aggregates (crushed concrete, RAP, ceramics, brick, stone, etc.)</a:t>
            </a:r>
          </a:p>
          <a:p>
            <a:r>
              <a:rPr lang="en-US" dirty="0"/>
              <a:t>Internal use of renewable electricity for powering of water treatment and recycling processes</a:t>
            </a:r>
          </a:p>
          <a:p>
            <a:r>
              <a:rPr lang="en-US" dirty="0" err="1" smtClean="0"/>
              <a:t>Biorefinery</a:t>
            </a:r>
            <a:r>
              <a:rPr lang="en-US" dirty="0" smtClean="0"/>
              <a:t> projects (waste-to-biofuels) including addition of local energy crops</a:t>
            </a:r>
          </a:p>
          <a:p>
            <a:r>
              <a:rPr lang="en-US" dirty="0" smtClean="0"/>
              <a:t>The paradigm of the 21</a:t>
            </a:r>
            <a:r>
              <a:rPr lang="en-US" baseline="30000" dirty="0" smtClean="0"/>
              <a:t>st</a:t>
            </a:r>
            <a:r>
              <a:rPr lang="en-US" dirty="0" smtClean="0"/>
              <a:t> century shifts from waste management to </a:t>
            </a:r>
            <a:r>
              <a:rPr lang="en-US" dirty="0" smtClean="0">
                <a:solidFill>
                  <a:srgbClr val="FFFF00"/>
                </a:solidFill>
              </a:rPr>
              <a:t>“Resource Management”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9" name="Text Placeholder 136"/>
          <p:cNvSpPr txBox="1">
            <a:spLocks noGrp="1"/>
          </p:cNvSpPr>
          <p:nvPr>
            <p:ph type="body" sz="quarter" idx="13"/>
          </p:nvPr>
        </p:nvSpPr>
        <p:spPr>
          <a:xfrm>
            <a:off x="153621" y="6400800"/>
            <a:ext cx="5109669" cy="4460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Conclusion</a:t>
            </a:r>
            <a:endParaRPr lang="en-US" sz="1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70" y="0"/>
            <a:ext cx="1497928" cy="149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814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 Utility Campus Synergies</a:t>
            </a:r>
            <a:endParaRPr lang="en-US" dirty="0"/>
          </a:p>
        </p:txBody>
      </p:sp>
      <p:sp>
        <p:nvSpPr>
          <p:cNvPr id="495621" name="Line 5"/>
          <p:cNvSpPr>
            <a:spLocks noChangeShapeType="1"/>
          </p:cNvSpPr>
          <p:nvPr/>
        </p:nvSpPr>
        <p:spPr bwMode="auto">
          <a:xfrm>
            <a:off x="2535473" y="2552110"/>
            <a:ext cx="5480743" cy="0"/>
          </a:xfrm>
          <a:prstGeom prst="line">
            <a:avLst/>
          </a:prstGeom>
          <a:noFill/>
          <a:ln w="38100">
            <a:solidFill>
              <a:srgbClr val="FFFF99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495622" name="Line 6"/>
          <p:cNvSpPr>
            <a:spLocks noChangeShapeType="1"/>
          </p:cNvSpPr>
          <p:nvPr/>
        </p:nvSpPr>
        <p:spPr bwMode="auto">
          <a:xfrm>
            <a:off x="6793103" y="5910790"/>
            <a:ext cx="1227614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495623" name="Line 7"/>
          <p:cNvSpPr>
            <a:spLocks noChangeShapeType="1"/>
          </p:cNvSpPr>
          <p:nvPr/>
        </p:nvSpPr>
        <p:spPr bwMode="auto">
          <a:xfrm>
            <a:off x="2466438" y="4270469"/>
            <a:ext cx="1146574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495624" name="Line 8"/>
          <p:cNvSpPr>
            <a:spLocks noChangeShapeType="1"/>
          </p:cNvSpPr>
          <p:nvPr/>
        </p:nvSpPr>
        <p:spPr bwMode="auto">
          <a:xfrm>
            <a:off x="4612513" y="4270469"/>
            <a:ext cx="340370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495625" name="Line 9"/>
          <p:cNvSpPr>
            <a:spLocks noChangeShapeType="1"/>
          </p:cNvSpPr>
          <p:nvPr/>
        </p:nvSpPr>
        <p:spPr bwMode="auto">
          <a:xfrm rot="16200000">
            <a:off x="3914663" y="5103386"/>
            <a:ext cx="850926" cy="15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495626" name="Line 10"/>
          <p:cNvSpPr>
            <a:spLocks noChangeShapeType="1"/>
          </p:cNvSpPr>
          <p:nvPr/>
        </p:nvSpPr>
        <p:spPr bwMode="auto">
          <a:xfrm rot="5400000" flipV="1">
            <a:off x="3462936" y="5100385"/>
            <a:ext cx="850926" cy="1501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024488" y="2191930"/>
            <a:ext cx="1023512" cy="717359"/>
            <a:chOff x="1630520" y="2191930"/>
            <a:chExt cx="1023512" cy="717359"/>
          </a:xfrm>
        </p:grpSpPr>
        <p:sp>
          <p:nvSpPr>
            <p:cNvPr id="495628" name="AutoShape 12"/>
            <p:cNvSpPr>
              <a:spLocks noChangeArrowheads="1"/>
            </p:cNvSpPr>
            <p:nvPr/>
          </p:nvSpPr>
          <p:spPr bwMode="auto">
            <a:xfrm>
              <a:off x="1644027" y="2191930"/>
              <a:ext cx="996499" cy="717359"/>
            </a:xfrm>
            <a:prstGeom prst="flowChartAlternateProcess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CDE6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38925" name="Text Box 13"/>
            <p:cNvSpPr txBox="1">
              <a:spLocks noChangeArrowheads="1"/>
            </p:cNvSpPr>
            <p:nvPr/>
          </p:nvSpPr>
          <p:spPr bwMode="auto">
            <a:xfrm>
              <a:off x="1630520" y="2371195"/>
              <a:ext cx="10235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2000" b="1" dirty="0">
                  <a:effectLst/>
                  <a:latin typeface="+mj-lt"/>
                </a:rPr>
                <a:t>WTE</a:t>
              </a:r>
            </a:p>
          </p:txBody>
        </p:sp>
      </p:grp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6200" y="2143780"/>
            <a:ext cx="645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  <a:latin typeface="+mj-lt"/>
              </a:rPr>
              <a:t>Solid Waste</a:t>
            </a:r>
          </a:p>
        </p:txBody>
      </p:sp>
      <p:sp>
        <p:nvSpPr>
          <p:cNvPr id="495633" name="AutoShape 17"/>
          <p:cNvSpPr>
            <a:spLocks noChangeArrowheads="1"/>
          </p:cNvSpPr>
          <p:nvPr/>
        </p:nvSpPr>
        <p:spPr bwMode="auto">
          <a:xfrm>
            <a:off x="1644027" y="3904286"/>
            <a:ext cx="996499" cy="717359"/>
          </a:xfrm>
          <a:prstGeom prst="flowChartAlternateProcess">
            <a:avLst/>
          </a:prstGeom>
          <a:gradFill rotWithShape="1">
            <a:gsLst>
              <a:gs pos="0">
                <a:srgbClr val="99CCFF"/>
              </a:gs>
              <a:gs pos="100000">
                <a:srgbClr val="CDE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495452" y="4083551"/>
            <a:ext cx="1293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>
                <a:effectLst/>
                <a:latin typeface="+mj-lt"/>
              </a:rPr>
              <a:t>WWTP</a:t>
            </a:r>
          </a:p>
        </p:txBody>
      </p:sp>
      <p:sp>
        <p:nvSpPr>
          <p:cNvPr id="495635" name="AutoShape 19"/>
          <p:cNvSpPr>
            <a:spLocks noChangeArrowheads="1"/>
          </p:cNvSpPr>
          <p:nvPr/>
        </p:nvSpPr>
        <p:spPr bwMode="auto">
          <a:xfrm>
            <a:off x="5799606" y="5508589"/>
            <a:ext cx="996499" cy="717359"/>
          </a:xfrm>
          <a:prstGeom prst="flowChartAlternateProcess">
            <a:avLst/>
          </a:prstGeom>
          <a:gradFill rotWithShape="1">
            <a:gsLst>
              <a:gs pos="0">
                <a:srgbClr val="99CCFF"/>
              </a:gs>
              <a:gs pos="100000">
                <a:srgbClr val="CDE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5813113" y="5660156"/>
            <a:ext cx="96948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effectLst/>
                <a:latin typeface="+mj-lt"/>
              </a:rPr>
              <a:t>WTP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5727570" y="2245957"/>
            <a:ext cx="21820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/>
                <a:latin typeface="+mj-lt"/>
              </a:rPr>
              <a:t>Excess Electricity to Grid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3452431" y="2646657"/>
            <a:ext cx="1443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effectLst/>
                <a:latin typeface="+mj-lt"/>
              </a:rPr>
              <a:t>Electricity to</a:t>
            </a:r>
          </a:p>
          <a:p>
            <a:pPr eaLnBrk="1" hangingPunct="1"/>
            <a:r>
              <a:rPr lang="en-US" sz="1400" b="1">
                <a:solidFill>
                  <a:schemeClr val="bg1"/>
                </a:solidFill>
                <a:effectLst/>
                <a:latin typeface="+mj-lt"/>
              </a:rPr>
              <a:t>Utility Complex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4837625" y="5937804"/>
            <a:ext cx="7113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effectLst/>
                <a:latin typeface="+mj-lt"/>
              </a:rPr>
              <a:t>Wells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6713564" y="5487579"/>
            <a:ext cx="1443723" cy="4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400" b="1">
                <a:solidFill>
                  <a:schemeClr val="bg1"/>
                </a:solidFill>
                <a:effectLst/>
                <a:latin typeface="+mj-lt"/>
              </a:rPr>
              <a:t>Potable Water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>
                <a:solidFill>
                  <a:schemeClr val="bg1"/>
                </a:solidFill>
                <a:effectLst/>
                <a:latin typeface="+mj-lt"/>
              </a:rPr>
              <a:t>to Grid</a:t>
            </a: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192800" y="3982325"/>
            <a:ext cx="14437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/>
                <a:latin typeface="+mj-lt"/>
              </a:rPr>
              <a:t>Sanitary Waste</a:t>
            </a:r>
          </a:p>
        </p:txBody>
      </p:sp>
      <p:sp>
        <p:nvSpPr>
          <p:cNvPr id="495643" name="Line 27"/>
          <p:cNvSpPr>
            <a:spLocks noChangeShapeType="1"/>
          </p:cNvSpPr>
          <p:nvPr/>
        </p:nvSpPr>
        <p:spPr bwMode="auto">
          <a:xfrm>
            <a:off x="254331" y="4270469"/>
            <a:ext cx="1382191" cy="600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192800" y="5639154"/>
            <a:ext cx="1818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/>
                <a:latin typeface="+mj-lt"/>
              </a:rPr>
              <a:t>Excess Stormwater</a:t>
            </a:r>
          </a:p>
        </p:txBody>
      </p:sp>
      <p:sp>
        <p:nvSpPr>
          <p:cNvPr id="495645" name="Line 29"/>
          <p:cNvSpPr>
            <a:spLocks noChangeShapeType="1"/>
          </p:cNvSpPr>
          <p:nvPr/>
        </p:nvSpPr>
        <p:spPr bwMode="auto">
          <a:xfrm>
            <a:off x="251330" y="5927298"/>
            <a:ext cx="3382693" cy="1951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495646" name="AutoShape 30"/>
          <p:cNvSpPr>
            <a:spLocks noChangeArrowheads="1"/>
          </p:cNvSpPr>
          <p:nvPr/>
        </p:nvSpPr>
        <p:spPr bwMode="auto">
          <a:xfrm>
            <a:off x="3652032" y="3904286"/>
            <a:ext cx="996499" cy="717359"/>
          </a:xfrm>
          <a:prstGeom prst="flowChartAlternateProcess">
            <a:avLst/>
          </a:prstGeom>
          <a:gradFill rotWithShape="1">
            <a:gsLst>
              <a:gs pos="0">
                <a:srgbClr val="99CCFF"/>
              </a:gs>
              <a:gs pos="100000">
                <a:srgbClr val="CDE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3600425" y="4001203"/>
            <a:ext cx="11239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effectLst/>
                <a:latin typeface="+mj-lt"/>
              </a:rPr>
              <a:t>Reclaimed</a:t>
            </a:r>
            <a:endParaRPr lang="en-US" sz="1600" b="1" dirty="0"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b="1" dirty="0">
                <a:effectLst/>
                <a:latin typeface="+mj-lt"/>
              </a:rPr>
              <a:t>Water</a:t>
            </a:r>
          </a:p>
        </p:txBody>
      </p:sp>
      <p:sp>
        <p:nvSpPr>
          <p:cNvPr id="495648" name="AutoShape 32"/>
          <p:cNvSpPr>
            <a:spLocks noChangeArrowheads="1"/>
          </p:cNvSpPr>
          <p:nvPr/>
        </p:nvSpPr>
        <p:spPr bwMode="auto">
          <a:xfrm>
            <a:off x="3652032" y="5505588"/>
            <a:ext cx="996499" cy="717359"/>
          </a:xfrm>
          <a:prstGeom prst="flowChartAlternateProcess">
            <a:avLst/>
          </a:prstGeom>
          <a:gradFill rotWithShape="1">
            <a:gsLst>
              <a:gs pos="0">
                <a:srgbClr val="99CCFF"/>
              </a:gs>
              <a:gs pos="100000">
                <a:srgbClr val="CDE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3657600" y="5486400"/>
            <a:ext cx="967428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 dirty="0">
                <a:effectLst/>
                <a:latin typeface="+mj-lt"/>
              </a:rPr>
              <a:t>Wet Weather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>
                <a:effectLst/>
                <a:latin typeface="+mj-lt"/>
              </a:rPr>
              <a:t>Storage</a:t>
            </a:r>
          </a:p>
        </p:txBody>
      </p:sp>
      <p:sp>
        <p:nvSpPr>
          <p:cNvPr id="495650" name="Line 34"/>
          <p:cNvSpPr>
            <a:spLocks noChangeShapeType="1"/>
          </p:cNvSpPr>
          <p:nvPr/>
        </p:nvSpPr>
        <p:spPr bwMode="auto">
          <a:xfrm rot="5400000">
            <a:off x="2446928" y="3309988"/>
            <a:ext cx="1500751" cy="0"/>
          </a:xfrm>
          <a:prstGeom prst="line">
            <a:avLst/>
          </a:prstGeom>
          <a:noFill/>
          <a:ln w="38100">
            <a:solidFill>
              <a:srgbClr val="FFFF99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495651" name="Line 35"/>
          <p:cNvSpPr>
            <a:spLocks noChangeShapeType="1"/>
          </p:cNvSpPr>
          <p:nvPr/>
        </p:nvSpPr>
        <p:spPr bwMode="auto">
          <a:xfrm>
            <a:off x="2703557" y="4058864"/>
            <a:ext cx="909455" cy="1500"/>
          </a:xfrm>
          <a:prstGeom prst="line">
            <a:avLst/>
          </a:prstGeom>
          <a:noFill/>
          <a:ln w="38100">
            <a:solidFill>
              <a:srgbClr val="FFFF99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495652" name="Line 36"/>
          <p:cNvSpPr>
            <a:spLocks noChangeShapeType="1"/>
          </p:cNvSpPr>
          <p:nvPr/>
        </p:nvSpPr>
        <p:spPr bwMode="auto">
          <a:xfrm rot="5400000">
            <a:off x="3654282" y="4080625"/>
            <a:ext cx="3042023" cy="0"/>
          </a:xfrm>
          <a:prstGeom prst="line">
            <a:avLst/>
          </a:prstGeom>
          <a:noFill/>
          <a:ln w="38100">
            <a:solidFill>
              <a:srgbClr val="FFFF99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495653" name="Line 37"/>
          <p:cNvSpPr>
            <a:spLocks noChangeShapeType="1"/>
          </p:cNvSpPr>
          <p:nvPr/>
        </p:nvSpPr>
        <p:spPr bwMode="auto">
          <a:xfrm>
            <a:off x="4815113" y="5631651"/>
            <a:ext cx="922962" cy="1500"/>
          </a:xfrm>
          <a:prstGeom prst="line">
            <a:avLst/>
          </a:prstGeom>
          <a:noFill/>
          <a:ln w="38100">
            <a:solidFill>
              <a:srgbClr val="FFFF99"/>
            </a:solidFill>
            <a:prstDash val="dash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495654" name="Line 38"/>
          <p:cNvSpPr>
            <a:spLocks noChangeShapeType="1"/>
          </p:cNvSpPr>
          <p:nvPr/>
        </p:nvSpPr>
        <p:spPr bwMode="auto">
          <a:xfrm>
            <a:off x="4791101" y="5505588"/>
            <a:ext cx="0" cy="792396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495655" name="Line 39"/>
          <p:cNvSpPr>
            <a:spLocks noChangeShapeType="1"/>
          </p:cNvSpPr>
          <p:nvPr/>
        </p:nvSpPr>
        <p:spPr bwMode="auto">
          <a:xfrm flipV="1">
            <a:off x="4795604" y="5910790"/>
            <a:ext cx="97999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5727570" y="3974822"/>
            <a:ext cx="21820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effectLst/>
                <a:latin typeface="+mj-lt"/>
              </a:rPr>
              <a:t>Reclaimed Water to Grid</a:t>
            </a:r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114761" y="1425714"/>
            <a:ext cx="8200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/>
                <a:latin typeface="+mj-lt"/>
              </a:rPr>
              <a:t>Integration of waste-to-energy with </a:t>
            </a:r>
            <a:br>
              <a:rPr lang="en-US" sz="2000" b="1" dirty="0" smtClean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2000" b="1" dirty="0" smtClean="0">
                <a:solidFill>
                  <a:schemeClr val="bg1"/>
                </a:solidFill>
                <a:effectLst/>
                <a:latin typeface="+mj-lt"/>
              </a:rPr>
              <a:t>water and wastewater treatment plants</a:t>
            </a:r>
            <a:endParaRPr lang="en-US" sz="2000" b="1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1" name="Text Placeholder 136"/>
          <p:cNvSpPr txBox="1">
            <a:spLocks noGrp="1"/>
          </p:cNvSpPr>
          <p:nvPr>
            <p:ph type="body" sz="quarter" idx="13"/>
          </p:nvPr>
        </p:nvSpPr>
        <p:spPr>
          <a:xfrm>
            <a:off x="3635" y="6411217"/>
            <a:ext cx="4945179" cy="4460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i="1" dirty="0" smtClean="0">
                <a:effectLst/>
              </a:rPr>
              <a:t>Synergistic Opportunities – WTE and  Water</a:t>
            </a: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914400" y="2171700"/>
            <a:ext cx="996499" cy="717359"/>
          </a:xfrm>
          <a:prstGeom prst="flowChartAlternateProcess">
            <a:avLst/>
          </a:prstGeom>
          <a:gradFill rotWithShape="1">
            <a:gsLst>
              <a:gs pos="0">
                <a:srgbClr val="99CCFF"/>
              </a:gs>
              <a:gs pos="100000">
                <a:srgbClr val="CDE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>
            <a:off x="152400" y="2628900"/>
            <a:ext cx="772591" cy="600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+mj-lt"/>
            </a:endParaRP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914400" y="2362200"/>
            <a:ext cx="1023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effectLst/>
                <a:latin typeface="+mj-lt"/>
              </a:rPr>
              <a:t>MRF</a:t>
            </a:r>
            <a:endParaRPr lang="en-US" sz="2000" b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4046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Landfills…Lowest Rung of the ISWM System, </a:t>
            </a:r>
            <a:br>
              <a:rPr lang="en-US" dirty="0" smtClean="0"/>
            </a:br>
            <a:r>
              <a:rPr lang="en-US" dirty="0" smtClean="0"/>
              <a:t>But Prime Sites for Development of Eco-Parks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Reliable supply of feedstock</a:t>
            </a:r>
          </a:p>
          <a:p>
            <a:pPr lvl="1"/>
            <a:r>
              <a:rPr lang="en-US" dirty="0" smtClean="0"/>
              <a:t>MSW, C&amp;D Wastes, Biomass</a:t>
            </a:r>
          </a:p>
          <a:p>
            <a:r>
              <a:rPr lang="en-US" dirty="0" smtClean="0"/>
              <a:t>Proper zoning and buffer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from neighboring developments</a:t>
            </a:r>
          </a:p>
          <a:p>
            <a:r>
              <a:rPr lang="en-US" dirty="0" smtClean="0"/>
              <a:t>Generally have land suitable for development and temporary stockpiling of resources (aggregates, biomass, tires, wood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LFGTE can also be used for Eco-campus</a:t>
            </a:r>
          </a:p>
          <a:p>
            <a:pPr lvl="1"/>
            <a:r>
              <a:rPr lang="en-US" dirty="0" smtClean="0"/>
              <a:t>Internal use of electricity</a:t>
            </a:r>
          </a:p>
          <a:p>
            <a:pPr lvl="1"/>
            <a:r>
              <a:rPr lang="en-US" dirty="0" smtClean="0"/>
              <a:t>Internal use of biogas for heat (drying of WWTP </a:t>
            </a:r>
            <a:r>
              <a:rPr lang="en-US" dirty="0" err="1" smtClean="0"/>
              <a:t>biosolids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Alternate to CNG for powering waste collection fleet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N:\!CommonGraphics\Solid Waste\GRPR0058_Paradigm Shift)oneside.png"/>
          <p:cNvPicPr>
            <a:picLocks noChangeAspect="1" noChangeArrowheads="1"/>
          </p:cNvPicPr>
          <p:nvPr/>
        </p:nvPicPr>
        <p:blipFill rotWithShape="1">
          <a:blip r:embed="rId3" cstate="print"/>
          <a:srcRect l="24481" r="2077" b="10497"/>
          <a:stretch/>
        </p:blipFill>
        <p:spPr bwMode="auto">
          <a:xfrm>
            <a:off x="6172200" y="1438757"/>
            <a:ext cx="2057400" cy="1802397"/>
          </a:xfrm>
          <a:prstGeom prst="rect">
            <a:avLst/>
          </a:prstGeom>
          <a:noFill/>
        </p:spPr>
      </p:pic>
      <p:sp>
        <p:nvSpPr>
          <p:cNvPr id="10" name="Text Placeholder 13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Integrated Solid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18096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Palm Beach County</a:t>
            </a:r>
            <a:br>
              <a:rPr lang="en-US" dirty="0" smtClean="0"/>
            </a:br>
            <a:r>
              <a:rPr lang="en-US" dirty="0" smtClean="0"/>
              <a:t>Florida ISWM Campus</a:t>
            </a:r>
            <a:endParaRPr lang="en-US" dirty="0"/>
          </a:p>
        </p:txBody>
      </p:sp>
      <p:pic>
        <p:nvPicPr>
          <p:cNvPr id="2897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32445" b="-32445"/>
          <a:stretch/>
        </p:blipFill>
        <p:spPr bwMode="auto">
          <a:xfrm>
            <a:off x="1576410" y="1552697"/>
            <a:ext cx="5491915" cy="690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32234" y="6424613"/>
            <a:ext cx="4723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 i="1" dirty="0" smtClean="0">
                <a:solidFill>
                  <a:schemeClr val="bg1"/>
                </a:solidFill>
                <a:effectLst/>
                <a:latin typeface="Arial" charset="0"/>
              </a:rPr>
              <a:t>Florida Case Studies – Palm Beach County</a:t>
            </a:r>
            <a:endParaRPr lang="en-US" sz="1400" b="1" i="1" dirty="0"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46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CDM Smith Waste-to-Energy Experience</a:t>
            </a:r>
            <a:endParaRPr lang="en-US" dirty="0"/>
          </a:p>
        </p:txBody>
      </p:sp>
      <p:pic>
        <p:nvPicPr>
          <p:cNvPr id="115715" name="Content Placeholder 5" descr="WTE Map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" y="1409700"/>
            <a:ext cx="7272338" cy="4956175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115075" y="6424590"/>
            <a:ext cx="2190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FFFFCC"/>
                </a:solidFill>
                <a:effectLst/>
                <a:latin typeface="Book Antiqua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376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33981" cy="1417638"/>
          </a:xfrm>
        </p:spPr>
        <p:txBody>
          <a:bodyPr/>
          <a:lstStyle/>
          <a:p>
            <a:r>
              <a:rPr lang="en-US" dirty="0" smtClean="0"/>
              <a:t>Palm Beach County, Florida</a:t>
            </a:r>
            <a:br>
              <a:rPr lang="en-US" dirty="0" smtClean="0"/>
            </a:br>
            <a:r>
              <a:rPr lang="en-US" dirty="0" smtClean="0"/>
              <a:t>Regional </a:t>
            </a:r>
            <a:r>
              <a:rPr lang="en-US" dirty="0" err="1" smtClean="0"/>
              <a:t>Biosolids</a:t>
            </a:r>
            <a:r>
              <a:rPr lang="en-US" dirty="0" smtClean="0"/>
              <a:t> Processing Facility</a:t>
            </a:r>
            <a:endParaRPr lang="en-US" dirty="0"/>
          </a:p>
        </p:txBody>
      </p:sp>
      <p:pic>
        <p:nvPicPr>
          <p:cNvPr id="10" name="Picture 5" descr="Biosolids Pelletization Facility 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48" t="2692" b="1117"/>
          <a:stretch>
            <a:fillRect/>
          </a:stretch>
        </p:blipFill>
        <p:spPr>
          <a:xfrm>
            <a:off x="152400" y="1739712"/>
            <a:ext cx="8062913" cy="42993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8" name="Text Box 16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 i="1" dirty="0" smtClean="0">
                <a:solidFill>
                  <a:schemeClr val="bg1"/>
                </a:solidFill>
                <a:effectLst/>
                <a:latin typeface="Arial" charset="0"/>
              </a:rPr>
              <a:t>Florida Case Studies – Palm Beach County</a:t>
            </a:r>
            <a:endParaRPr lang="en-US" sz="1400" b="1" i="1" dirty="0"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64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0"/>
            <a:ext cx="4479926" cy="1485900"/>
          </a:xfrm>
        </p:spPr>
        <p:txBody>
          <a:bodyPr/>
          <a:lstStyle/>
          <a:p>
            <a:r>
              <a:rPr lang="en-US" dirty="0" smtClean="0"/>
              <a:t>City of Jacksonville </a:t>
            </a:r>
            <a:br>
              <a:rPr lang="en-US" dirty="0" smtClean="0"/>
            </a:br>
            <a:r>
              <a:rPr lang="en-US" dirty="0" smtClean="0"/>
              <a:t>Solid Waste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2100"/>
            <a:ext cx="4289425" cy="1583804"/>
          </a:xfrm>
        </p:spPr>
        <p:txBody>
          <a:bodyPr/>
          <a:lstStyle/>
          <a:p>
            <a:r>
              <a:rPr lang="en-US" dirty="0" smtClean="0"/>
              <a:t>Permit full landfill expansion</a:t>
            </a:r>
          </a:p>
          <a:p>
            <a:r>
              <a:rPr lang="en-US" dirty="0" smtClean="0"/>
              <a:t>Take advantage of favorable permitting environment</a:t>
            </a:r>
          </a:p>
          <a:p>
            <a:r>
              <a:rPr lang="en-US" dirty="0" smtClean="0"/>
              <a:t>Landfill expansion represents the most impactful land use for permitting purposes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39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"/>
            <a:ext cx="36195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69181" y="342901"/>
            <a:ext cx="1760219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6-8 Landfill Expansion</a:t>
            </a:r>
            <a:endParaRPr lang="en-US" dirty="0"/>
          </a:p>
        </p:txBody>
      </p:sp>
      <p:pic>
        <p:nvPicPr>
          <p:cNvPr id="9" name="Picture 8" descr="N:\!CommonGraphics\Solid Waste\GRPR0058_Paradigm Shift)oneside.png"/>
          <p:cNvPicPr>
            <a:picLocks noChangeAspect="1" noChangeArrowheads="1"/>
          </p:cNvPicPr>
          <p:nvPr/>
        </p:nvPicPr>
        <p:blipFill rotWithShape="1">
          <a:blip r:embed="rId4" cstate="print"/>
          <a:srcRect l="24481" r="2077" b="10497"/>
          <a:stretch/>
        </p:blipFill>
        <p:spPr bwMode="auto">
          <a:xfrm>
            <a:off x="1181100" y="4141203"/>
            <a:ext cx="2057400" cy="1802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0"/>
            <a:ext cx="4479926" cy="1485900"/>
          </a:xfrm>
        </p:spPr>
        <p:txBody>
          <a:bodyPr/>
          <a:lstStyle/>
          <a:p>
            <a:r>
              <a:rPr lang="en-US" dirty="0" smtClean="0"/>
              <a:t>City of Jacksonville </a:t>
            </a:r>
            <a:br>
              <a:rPr lang="en-US" dirty="0" smtClean="0"/>
            </a:br>
            <a:r>
              <a:rPr lang="en-US" dirty="0" smtClean="0"/>
              <a:t>Solid Waste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362200"/>
            <a:ext cx="4289425" cy="1583804"/>
          </a:xfrm>
        </p:spPr>
        <p:txBody>
          <a:bodyPr/>
          <a:lstStyle/>
          <a:p>
            <a:r>
              <a:rPr lang="en-US" dirty="0" smtClean="0"/>
              <a:t>Options are open to modify the permit to accommodate future WTE technology</a:t>
            </a:r>
          </a:p>
          <a:p>
            <a:r>
              <a:rPr lang="en-US" dirty="0" smtClean="0"/>
              <a:t>City evaluated </a:t>
            </a:r>
            <a:r>
              <a:rPr lang="en-US" dirty="0" err="1" smtClean="0"/>
              <a:t>Massburn</a:t>
            </a:r>
            <a:r>
              <a:rPr lang="en-US" dirty="0" smtClean="0"/>
              <a:t> in 1984 and decided not to pursue it</a:t>
            </a:r>
          </a:p>
          <a:p>
            <a:r>
              <a:rPr lang="en-US" dirty="0" smtClean="0"/>
              <a:t>Other WTE technologies are not ready for commercial scale implementation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539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"/>
            <a:ext cx="36195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69181" y="3047999"/>
            <a:ext cx="1760219" cy="1257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6 Landfill Expansion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76800" y="1790700"/>
            <a:ext cx="1760219" cy="1257301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Landfill </a:t>
            </a:r>
            <a:br>
              <a:rPr lang="en-US" dirty="0" smtClean="0"/>
            </a:br>
            <a:r>
              <a:rPr lang="en-US" dirty="0" smtClean="0"/>
              <a:t>reserved for  WTE byproducts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266700"/>
            <a:ext cx="1760219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Future Technology (WTE)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t="3746"/>
          <a:stretch>
            <a:fillRect/>
          </a:stretch>
        </p:blipFill>
        <p:spPr bwMode="auto">
          <a:xfrm>
            <a:off x="228600" y="266700"/>
            <a:ext cx="3086100" cy="1950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2159000"/>
        </p:spPr>
      </p:pic>
      <p:sp>
        <p:nvSpPr>
          <p:cNvPr id="10" name="Freeform 9"/>
          <p:cNvSpPr/>
          <p:nvPr/>
        </p:nvSpPr>
        <p:spPr>
          <a:xfrm>
            <a:off x="3276600" y="228600"/>
            <a:ext cx="2362200" cy="2019300"/>
          </a:xfrm>
          <a:custGeom>
            <a:avLst/>
            <a:gdLst>
              <a:gd name="connsiteX0" fmla="*/ 0 w 4361794"/>
              <a:gd name="connsiteY0" fmla="*/ 1166649 h 3132083"/>
              <a:gd name="connsiteX1" fmla="*/ 4361794 w 4361794"/>
              <a:gd name="connsiteY1" fmla="*/ 0 h 3132083"/>
              <a:gd name="connsiteX2" fmla="*/ 3132083 w 4361794"/>
              <a:gd name="connsiteY2" fmla="*/ 3132083 h 3132083"/>
              <a:gd name="connsiteX3" fmla="*/ 3132083 w 4361794"/>
              <a:gd name="connsiteY3" fmla="*/ 1177159 h 3132083"/>
              <a:gd name="connsiteX4" fmla="*/ 0 w 4361794"/>
              <a:gd name="connsiteY4" fmla="*/ 1166649 h 3132083"/>
              <a:gd name="connsiteX0" fmla="*/ 0 w 4549666"/>
              <a:gd name="connsiteY0" fmla="*/ 0 h 3205655"/>
              <a:gd name="connsiteX1" fmla="*/ 4549666 w 4549666"/>
              <a:gd name="connsiteY1" fmla="*/ 73572 h 3205655"/>
              <a:gd name="connsiteX2" fmla="*/ 3319955 w 4549666"/>
              <a:gd name="connsiteY2" fmla="*/ 3205655 h 3205655"/>
              <a:gd name="connsiteX3" fmla="*/ 3319955 w 4549666"/>
              <a:gd name="connsiteY3" fmla="*/ 1250731 h 3205655"/>
              <a:gd name="connsiteX4" fmla="*/ 0 w 4549666"/>
              <a:gd name="connsiteY4" fmla="*/ 0 h 3205655"/>
              <a:gd name="connsiteX0" fmla="*/ 0 w 4549666"/>
              <a:gd name="connsiteY0" fmla="*/ 0 h 3205655"/>
              <a:gd name="connsiteX1" fmla="*/ 4549666 w 4549666"/>
              <a:gd name="connsiteY1" fmla="*/ 73572 h 3205655"/>
              <a:gd name="connsiteX2" fmla="*/ 3319955 w 4549666"/>
              <a:gd name="connsiteY2" fmla="*/ 3205655 h 3205655"/>
              <a:gd name="connsiteX3" fmla="*/ 3162300 w 4549666"/>
              <a:gd name="connsiteY3" fmla="*/ 38100 h 3205655"/>
              <a:gd name="connsiteX4" fmla="*/ 0 w 4549666"/>
              <a:gd name="connsiteY4" fmla="*/ 0 h 3205655"/>
              <a:gd name="connsiteX0" fmla="*/ 0 w 4549666"/>
              <a:gd name="connsiteY0" fmla="*/ 0 h 1981200"/>
              <a:gd name="connsiteX1" fmla="*/ 4549666 w 4549666"/>
              <a:gd name="connsiteY1" fmla="*/ 73572 h 1981200"/>
              <a:gd name="connsiteX2" fmla="*/ 3162300 w 4549666"/>
              <a:gd name="connsiteY2" fmla="*/ 1981200 h 1981200"/>
              <a:gd name="connsiteX3" fmla="*/ 3162300 w 4549666"/>
              <a:gd name="connsiteY3" fmla="*/ 38100 h 1981200"/>
              <a:gd name="connsiteX4" fmla="*/ 0 w 4549666"/>
              <a:gd name="connsiteY4" fmla="*/ 0 h 1981200"/>
              <a:gd name="connsiteX0" fmla="*/ 0 w 4800600"/>
              <a:gd name="connsiteY0" fmla="*/ 0 h 1981200"/>
              <a:gd name="connsiteX1" fmla="*/ 4800600 w 4800600"/>
              <a:gd name="connsiteY1" fmla="*/ 495300 h 1981200"/>
              <a:gd name="connsiteX2" fmla="*/ 3162300 w 4800600"/>
              <a:gd name="connsiteY2" fmla="*/ 1981200 h 1981200"/>
              <a:gd name="connsiteX3" fmla="*/ 3162300 w 4800600"/>
              <a:gd name="connsiteY3" fmla="*/ 38100 h 1981200"/>
              <a:gd name="connsiteX4" fmla="*/ 0 w 4800600"/>
              <a:gd name="connsiteY4" fmla="*/ 0 h 1981200"/>
              <a:gd name="connsiteX0" fmla="*/ 0 w 1905000"/>
              <a:gd name="connsiteY0" fmla="*/ 0 h 2628900"/>
              <a:gd name="connsiteX1" fmla="*/ 1905000 w 1905000"/>
              <a:gd name="connsiteY1" fmla="*/ 1143000 h 2628900"/>
              <a:gd name="connsiteX2" fmla="*/ 266700 w 1905000"/>
              <a:gd name="connsiteY2" fmla="*/ 2628900 h 2628900"/>
              <a:gd name="connsiteX3" fmla="*/ 266700 w 1905000"/>
              <a:gd name="connsiteY3" fmla="*/ 685800 h 2628900"/>
              <a:gd name="connsiteX4" fmla="*/ 0 w 1905000"/>
              <a:gd name="connsiteY4" fmla="*/ 0 h 2628900"/>
              <a:gd name="connsiteX0" fmla="*/ 0 w 1905000"/>
              <a:gd name="connsiteY0" fmla="*/ 0 h 2628900"/>
              <a:gd name="connsiteX1" fmla="*/ 1905000 w 1905000"/>
              <a:gd name="connsiteY1" fmla="*/ 1143000 h 2628900"/>
              <a:gd name="connsiteX2" fmla="*/ 266700 w 1905000"/>
              <a:gd name="connsiteY2" fmla="*/ 2628900 h 2628900"/>
              <a:gd name="connsiteX3" fmla="*/ 0 w 1905000"/>
              <a:gd name="connsiteY3" fmla="*/ 1409700 h 2628900"/>
              <a:gd name="connsiteX4" fmla="*/ 0 w 1905000"/>
              <a:gd name="connsiteY4" fmla="*/ 0 h 2628900"/>
              <a:gd name="connsiteX0" fmla="*/ 0 w 1905000"/>
              <a:gd name="connsiteY0" fmla="*/ 0 h 1981200"/>
              <a:gd name="connsiteX1" fmla="*/ 1905000 w 1905000"/>
              <a:gd name="connsiteY1" fmla="*/ 1143000 h 1981200"/>
              <a:gd name="connsiteX2" fmla="*/ 38100 w 1905000"/>
              <a:gd name="connsiteY2" fmla="*/ 1981200 h 1981200"/>
              <a:gd name="connsiteX3" fmla="*/ 0 w 1905000"/>
              <a:gd name="connsiteY3" fmla="*/ 1409700 h 1981200"/>
              <a:gd name="connsiteX4" fmla="*/ 0 w 1905000"/>
              <a:gd name="connsiteY4" fmla="*/ 0 h 1981200"/>
              <a:gd name="connsiteX0" fmla="*/ 0 w 2286000"/>
              <a:gd name="connsiteY0" fmla="*/ 0 h 1981200"/>
              <a:gd name="connsiteX1" fmla="*/ 2286000 w 2286000"/>
              <a:gd name="connsiteY1" fmla="*/ 1333500 h 1981200"/>
              <a:gd name="connsiteX2" fmla="*/ 38100 w 2286000"/>
              <a:gd name="connsiteY2" fmla="*/ 1981200 h 1981200"/>
              <a:gd name="connsiteX3" fmla="*/ 0 w 2286000"/>
              <a:gd name="connsiteY3" fmla="*/ 1409700 h 1981200"/>
              <a:gd name="connsiteX4" fmla="*/ 0 w 2286000"/>
              <a:gd name="connsiteY4" fmla="*/ 0 h 1981200"/>
              <a:gd name="connsiteX0" fmla="*/ 38100 w 2324100"/>
              <a:gd name="connsiteY0" fmla="*/ 0 h 2019300"/>
              <a:gd name="connsiteX1" fmla="*/ 2324100 w 2324100"/>
              <a:gd name="connsiteY1" fmla="*/ 1333500 h 2019300"/>
              <a:gd name="connsiteX2" fmla="*/ 0 w 2324100"/>
              <a:gd name="connsiteY2" fmla="*/ 2019300 h 2019300"/>
              <a:gd name="connsiteX3" fmla="*/ 38100 w 2324100"/>
              <a:gd name="connsiteY3" fmla="*/ 1409700 h 2019300"/>
              <a:gd name="connsiteX4" fmla="*/ 38100 w 2324100"/>
              <a:gd name="connsiteY4" fmla="*/ 0 h 2019300"/>
              <a:gd name="connsiteX0" fmla="*/ 38100 w 2324100"/>
              <a:gd name="connsiteY0" fmla="*/ 0 h 1943100"/>
              <a:gd name="connsiteX1" fmla="*/ 2324100 w 2324100"/>
              <a:gd name="connsiteY1" fmla="*/ 1333500 h 1943100"/>
              <a:gd name="connsiteX2" fmla="*/ 0 w 2324100"/>
              <a:gd name="connsiteY2" fmla="*/ 1943100 h 1943100"/>
              <a:gd name="connsiteX3" fmla="*/ 38100 w 2324100"/>
              <a:gd name="connsiteY3" fmla="*/ 1409700 h 1943100"/>
              <a:gd name="connsiteX4" fmla="*/ 38100 w 2324100"/>
              <a:gd name="connsiteY4" fmla="*/ 0 h 1943100"/>
              <a:gd name="connsiteX0" fmla="*/ 38100 w 2324100"/>
              <a:gd name="connsiteY0" fmla="*/ 0 h 1943100"/>
              <a:gd name="connsiteX1" fmla="*/ 2324100 w 2324100"/>
              <a:gd name="connsiteY1" fmla="*/ 1333500 h 1943100"/>
              <a:gd name="connsiteX2" fmla="*/ 0 w 2324100"/>
              <a:gd name="connsiteY2" fmla="*/ 1943100 h 1943100"/>
              <a:gd name="connsiteX3" fmla="*/ 38100 w 2324100"/>
              <a:gd name="connsiteY3" fmla="*/ 1409700 h 1943100"/>
              <a:gd name="connsiteX4" fmla="*/ 38100 w 2324100"/>
              <a:gd name="connsiteY4" fmla="*/ 0 h 1943100"/>
              <a:gd name="connsiteX0" fmla="*/ 0 w 2362200"/>
              <a:gd name="connsiteY0" fmla="*/ 0 h 1943100"/>
              <a:gd name="connsiteX1" fmla="*/ 2362200 w 2362200"/>
              <a:gd name="connsiteY1" fmla="*/ 1333500 h 1943100"/>
              <a:gd name="connsiteX2" fmla="*/ 38100 w 2362200"/>
              <a:gd name="connsiteY2" fmla="*/ 1943100 h 1943100"/>
              <a:gd name="connsiteX3" fmla="*/ 76200 w 2362200"/>
              <a:gd name="connsiteY3" fmla="*/ 1409700 h 1943100"/>
              <a:gd name="connsiteX4" fmla="*/ 0 w 2362200"/>
              <a:gd name="connsiteY4" fmla="*/ 0 h 1943100"/>
              <a:gd name="connsiteX0" fmla="*/ 0 w 2362200"/>
              <a:gd name="connsiteY0" fmla="*/ 0 h 1943100"/>
              <a:gd name="connsiteX1" fmla="*/ 2362200 w 2362200"/>
              <a:gd name="connsiteY1" fmla="*/ 1333500 h 1943100"/>
              <a:gd name="connsiteX2" fmla="*/ 38100 w 2362200"/>
              <a:gd name="connsiteY2" fmla="*/ 1943100 h 1943100"/>
              <a:gd name="connsiteX3" fmla="*/ 38100 w 2362200"/>
              <a:gd name="connsiteY3" fmla="*/ 1447800 h 1943100"/>
              <a:gd name="connsiteX4" fmla="*/ 0 w 2362200"/>
              <a:gd name="connsiteY4" fmla="*/ 0 h 1943100"/>
              <a:gd name="connsiteX0" fmla="*/ 0 w 2362200"/>
              <a:gd name="connsiteY0" fmla="*/ 0 h 1943100"/>
              <a:gd name="connsiteX1" fmla="*/ 2362200 w 2362200"/>
              <a:gd name="connsiteY1" fmla="*/ 1333500 h 1943100"/>
              <a:gd name="connsiteX2" fmla="*/ 38100 w 2362200"/>
              <a:gd name="connsiteY2" fmla="*/ 1943100 h 1943100"/>
              <a:gd name="connsiteX3" fmla="*/ 0 w 2362200"/>
              <a:gd name="connsiteY3" fmla="*/ 0 h 1943100"/>
              <a:gd name="connsiteX0" fmla="*/ 0 w 2362200"/>
              <a:gd name="connsiteY0" fmla="*/ 0 h 2019300"/>
              <a:gd name="connsiteX1" fmla="*/ 2362200 w 2362200"/>
              <a:gd name="connsiteY1" fmla="*/ 1333500 h 2019300"/>
              <a:gd name="connsiteX2" fmla="*/ 38100 w 2362200"/>
              <a:gd name="connsiteY2" fmla="*/ 2019300 h 2019300"/>
              <a:gd name="connsiteX3" fmla="*/ 0 w 2362200"/>
              <a:gd name="connsiteY3" fmla="*/ 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200" h="2019300">
                <a:moveTo>
                  <a:pt x="0" y="0"/>
                </a:moveTo>
                <a:lnTo>
                  <a:pt x="2362200" y="1333500"/>
                </a:lnTo>
                <a:lnTo>
                  <a:pt x="38100" y="2019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the Opportunity to Share!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880" y="1720992"/>
            <a:ext cx="62103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Paul Hauck, P.E.</a:t>
            </a:r>
          </a:p>
          <a:p>
            <a:pPr algn="l"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CDM Smith</a:t>
            </a:r>
          </a:p>
          <a:p>
            <a:pPr algn="l"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1715 N.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Westshore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Boulevard, Suite 875</a:t>
            </a:r>
          </a:p>
          <a:p>
            <a:pPr algn="l"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Tampa, Florida 33607</a:t>
            </a:r>
          </a:p>
          <a:p>
            <a:pPr algn="l"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(813) 281-2900</a:t>
            </a:r>
          </a:p>
          <a:p>
            <a:pPr algn="l"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hauckpl@cdmsmith.com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40" y="3390595"/>
            <a:ext cx="3187615" cy="317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00225" y="4043480"/>
            <a:ext cx="18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We’ll see it, when we believe it!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9547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My Humble Career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080" y="1706595"/>
            <a:ext cx="7924800" cy="5524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BS Mechanical Engineering 1973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Commercial Nuclear Power Industry </a:t>
            </a:r>
            <a:r>
              <a:rPr lang="en-US" sz="1800" dirty="0" smtClean="0"/>
              <a:t>(17 years)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Waste-to-Energy Industry (23 years)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Construction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Research and Marketing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Consulting (WTE Retrofits, Expansions, O&amp;M)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Public Works Consulting (10 years)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Ethanol Project Development (2 years)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CDM Smith Emerging Waste Conversion Technologies Discipline Leader (5 years)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12293" name="Picture 6" descr="http://www.umc.pitt.edu/web/Webart/seals/pitt_bluegold_seal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54" y="1362822"/>
            <a:ext cx="976159" cy="99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C:\Documents and Settings\hauckpl\Local Settings\Temporary Internet Files\Content.IE5\3END9P33\MCj0104966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65" y="1454517"/>
            <a:ext cx="182562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MCj018347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29857"/>
            <a:ext cx="18065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 descr="C:\Documents and Settings\hauckpl\Local Settings\Temporary Internet Files\Content.IE5\BN1V3DKW\MCj0437695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37" y="4638097"/>
            <a:ext cx="510908" cy="82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" descr="C:\Documents and Settings\hauckpl\Local Settings\Temporary Internet Files\Content.IE5\APN41K7U\MCj0432111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95" y="3928265"/>
            <a:ext cx="1358095" cy="125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6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1673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9" b="-10279"/>
          <a:stretch/>
        </p:blipFill>
        <p:spPr bwMode="auto">
          <a:xfrm>
            <a:off x="1230765" y="731520"/>
            <a:ext cx="7129462" cy="626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3667" y="87765"/>
            <a:ext cx="7275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CDM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Smith Florida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Solid Waste Experience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2024" y="6462458"/>
            <a:ext cx="1845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FFFFCC"/>
                </a:solidFill>
                <a:effectLst/>
                <a:latin typeface="Book Antiqua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1954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Today’s Presentation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44475" y="1393535"/>
            <a:ext cx="8063502" cy="4916159"/>
          </a:xfrm>
        </p:spPr>
        <p:txBody>
          <a:bodyPr/>
          <a:lstStyle/>
          <a:p>
            <a:pPr lvl="0"/>
            <a:r>
              <a:rPr lang="en-US" dirty="0" smtClean="0"/>
              <a:t>CDM Smith solid waste experience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Current solid waste system</a:t>
            </a:r>
          </a:p>
          <a:p>
            <a:r>
              <a:rPr lang="en-US" dirty="0" smtClean="0"/>
              <a:t>Benefits and Limitations of Waste Conversion Technologies</a:t>
            </a:r>
            <a:endParaRPr lang="en-US" dirty="0"/>
          </a:p>
          <a:p>
            <a:r>
              <a:rPr lang="en-US" dirty="0" smtClean="0"/>
              <a:t>Waste  </a:t>
            </a:r>
            <a:r>
              <a:rPr lang="en-US" dirty="0"/>
              <a:t>C</a:t>
            </a:r>
            <a:r>
              <a:rPr lang="en-US" dirty="0" smtClean="0"/>
              <a:t>onversion Technology Examples</a:t>
            </a:r>
            <a:endParaRPr lang="en-US" dirty="0"/>
          </a:p>
          <a:p>
            <a:pPr lvl="0"/>
            <a:r>
              <a:rPr lang="en-US" dirty="0" smtClean="0"/>
              <a:t>The Long Term – 15 to 20 years in the future</a:t>
            </a:r>
          </a:p>
          <a:p>
            <a:pPr lvl="0"/>
            <a:r>
              <a:rPr lang="en-US" dirty="0" smtClean="0"/>
              <a:t>COJ Solid Waste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Jacksonville </a:t>
            </a:r>
            <a:br>
              <a:rPr lang="en-US" dirty="0"/>
            </a:br>
            <a:r>
              <a:rPr lang="en-US" dirty="0"/>
              <a:t>Current Disposal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" name="Picture 29" descr="Trail Ridge Landfill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6195" y="2826329"/>
            <a:ext cx="2951677" cy="2213758"/>
          </a:xfrm>
          <a:prstGeom prst="rect">
            <a:avLst/>
          </a:prstGeom>
        </p:spPr>
      </p:pic>
      <p:pic>
        <p:nvPicPr>
          <p:cNvPr id="33" name="Picture 7" descr="C:\Documents and Settings\sterlinglm\Local Settings\Temporary Internet Files\Content.IE5\6LVKU11R\MC9003266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2971800"/>
            <a:ext cx="1818742" cy="1496873"/>
          </a:xfrm>
          <a:prstGeom prst="rect">
            <a:avLst/>
          </a:prstGeom>
          <a:noFill/>
        </p:spPr>
      </p:pic>
      <p:pic>
        <p:nvPicPr>
          <p:cNvPr id="5127" name="Picture 7" descr="C:\Documents and Settings\sterlinglm\Local Settings\Temporary Internet Files\Content.IE5\CCMZ112Z\MC900233539[1].wm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6268670" y="5451567"/>
            <a:ext cx="1949053" cy="720789"/>
          </a:xfrm>
          <a:prstGeom prst="rect">
            <a:avLst/>
          </a:prstGeom>
          <a:noFill/>
        </p:spPr>
      </p:pic>
      <p:pic>
        <p:nvPicPr>
          <p:cNvPr id="38" name="Picture 37" descr="C:\Documents and Settings\sterlinglm\Local Settings\Temporary Internet Files\Content.IE5\BPZ3V1IX\MC900437294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5900" y="1653473"/>
            <a:ext cx="652006" cy="744947"/>
          </a:xfrm>
          <a:prstGeom prst="rect">
            <a:avLst/>
          </a:prstGeom>
          <a:noFill/>
        </p:spPr>
      </p:pic>
      <p:pic>
        <p:nvPicPr>
          <p:cNvPr id="41" name="Picture 15" descr="C:\Documents and Settings\sterlinglm\Local Settings\Temporary Internet Files\Content.IE5\JJIAQF1Q\MC900434807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3348" y="1608228"/>
            <a:ext cx="982572" cy="982572"/>
          </a:xfrm>
          <a:prstGeom prst="rect">
            <a:avLst/>
          </a:prstGeom>
          <a:noFill/>
        </p:spPr>
      </p:pic>
      <p:pic>
        <p:nvPicPr>
          <p:cNvPr id="43" name="Picture 2" descr="C:\Documents and Settings\sterlinglm\Local Settings\Temporary Internet Files\Content.IE5\M9EZ3WJ9\MC900432556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2308" y="1596352"/>
            <a:ext cx="961758" cy="961758"/>
          </a:xfrm>
          <a:prstGeom prst="rect">
            <a:avLst/>
          </a:prstGeom>
          <a:noFill/>
        </p:spPr>
      </p:pic>
      <p:pic>
        <p:nvPicPr>
          <p:cNvPr id="37" name="Picture 3" descr="C:\Documents and Settings\sterlinglm\Local Settings\Temporary Internet Files\Content.IE5\ZFV0ZKXG\MC900437856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29024" y="1706187"/>
            <a:ext cx="842931" cy="842931"/>
          </a:xfrm>
          <a:prstGeom prst="rect">
            <a:avLst/>
          </a:prstGeom>
          <a:noFill/>
        </p:spPr>
      </p:pic>
      <p:cxnSp>
        <p:nvCxnSpPr>
          <p:cNvPr id="45" name="Elbow Connector 44"/>
          <p:cNvCxnSpPr>
            <a:stCxn id="38" idx="1"/>
            <a:endCxn id="33" idx="1"/>
          </p:cNvCxnSpPr>
          <p:nvPr/>
        </p:nvCxnSpPr>
        <p:spPr>
          <a:xfrm rot="10800000" flipV="1">
            <a:off x="647700" y="2025947"/>
            <a:ext cx="838200" cy="1694290"/>
          </a:xfrm>
          <a:prstGeom prst="bentConnector3">
            <a:avLst>
              <a:gd name="adj1" fmla="val 127273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4"/>
          <p:cNvCxnSpPr>
            <a:stCxn id="33" idx="2"/>
            <a:endCxn id="23" idx="0"/>
          </p:cNvCxnSpPr>
          <p:nvPr/>
        </p:nvCxnSpPr>
        <p:spPr>
          <a:xfrm rot="5400000">
            <a:off x="875472" y="4309500"/>
            <a:ext cx="522427" cy="840772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44"/>
          <p:cNvCxnSpPr>
            <a:stCxn id="33" idx="3"/>
            <a:endCxn id="30" idx="2"/>
          </p:cNvCxnSpPr>
          <p:nvPr/>
        </p:nvCxnSpPr>
        <p:spPr>
          <a:xfrm>
            <a:off x="2466442" y="3720237"/>
            <a:ext cx="2165592" cy="1319850"/>
          </a:xfrm>
          <a:prstGeom prst="bentConnector4">
            <a:avLst>
              <a:gd name="adj1" fmla="val 15925"/>
              <a:gd name="adj2" fmla="val 11732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124200" y="4419600"/>
            <a:ext cx="159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Landfill Operator</a:t>
            </a:r>
          </a:p>
        </p:txBody>
      </p:sp>
      <p:cxnSp>
        <p:nvCxnSpPr>
          <p:cNvPr id="64" name="Elbow Connector 44"/>
          <p:cNvCxnSpPr>
            <a:stCxn id="30" idx="3"/>
          </p:cNvCxnSpPr>
          <p:nvPr/>
        </p:nvCxnSpPr>
        <p:spPr>
          <a:xfrm>
            <a:off x="6107872" y="3933208"/>
            <a:ext cx="1816928" cy="1553192"/>
          </a:xfrm>
          <a:prstGeom prst="bentConnector3">
            <a:avLst>
              <a:gd name="adj1" fmla="val 98591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400800" y="4495800"/>
            <a:ext cx="142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Leachate</a:t>
            </a:r>
            <a:r>
              <a:rPr lang="en-US" dirty="0" smtClean="0">
                <a:solidFill>
                  <a:schemeClr val="bg1"/>
                </a:solidFill>
              </a:rPr>
              <a:t> Collection &amp; Disposal</a:t>
            </a:r>
          </a:p>
        </p:txBody>
      </p:sp>
      <p:pic>
        <p:nvPicPr>
          <p:cNvPr id="5128" name="Picture 8" descr="C:\Documents and Settings\sterlinglm\Local Settings\Temporary Internet Files\Content.IE5\MIJDTI5J\MC90019883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0521" y="2007476"/>
            <a:ext cx="765462" cy="1066801"/>
          </a:xfrm>
          <a:prstGeom prst="rect">
            <a:avLst/>
          </a:prstGeom>
          <a:noFill/>
        </p:spPr>
      </p:pic>
      <p:cxnSp>
        <p:nvCxnSpPr>
          <p:cNvPr id="24" name="Elbow Connector 44"/>
          <p:cNvCxnSpPr/>
          <p:nvPr/>
        </p:nvCxnSpPr>
        <p:spPr>
          <a:xfrm>
            <a:off x="6115795" y="2838207"/>
            <a:ext cx="1330038" cy="1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05500" y="1418272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Third Party Methane Collection &amp; Energy Generation</a:t>
            </a:r>
          </a:p>
        </p:txBody>
      </p:sp>
      <p:pic>
        <p:nvPicPr>
          <p:cNvPr id="23" name="Picture 3" descr="C:\Documents and Settings\sterlinglm\Local Settings\Temporary Internet Files\Content.IE5\JJIAQF1Q\MC90008986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4991100"/>
            <a:ext cx="1127798" cy="832626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0" y="5753100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Materials Recovery Facility</a:t>
            </a:r>
          </a:p>
        </p:txBody>
      </p:sp>
      <p:pic>
        <p:nvPicPr>
          <p:cNvPr id="36" name="Picture 35" descr="C:\Documents and Settings\sterlinglm\Local Settings\Temporary Internet Files\Content.IE5\BPZ3V1IX\MC900437294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991100"/>
            <a:ext cx="652006" cy="744947"/>
          </a:xfrm>
          <a:prstGeom prst="rect">
            <a:avLst/>
          </a:prstGeom>
          <a:noFill/>
        </p:spPr>
      </p:pic>
      <p:cxnSp>
        <p:nvCxnSpPr>
          <p:cNvPr id="39" name="Elbow Connector 44"/>
          <p:cNvCxnSpPr>
            <a:stCxn id="33" idx="2"/>
            <a:endCxn id="36" idx="0"/>
          </p:cNvCxnSpPr>
          <p:nvPr/>
        </p:nvCxnSpPr>
        <p:spPr>
          <a:xfrm rot="16200000" flipH="1">
            <a:off x="1518524" y="4507220"/>
            <a:ext cx="522427" cy="445332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05000" y="5448300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Yard Waste Processing Facility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" y="472440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48%</a:t>
            </a:r>
          </a:p>
        </p:txBody>
      </p:sp>
    </p:spTree>
    <p:extLst>
      <p:ext uri="{BB962C8B-B14F-4D97-AF65-F5344CB8AC3E}">
        <p14:creationId xmlns:p14="http://schemas.microsoft.com/office/powerpoint/2010/main" val="14546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Duval County Landfill Current Status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62400" y="1485900"/>
            <a:ext cx="4381500" cy="4640263"/>
          </a:xfrm>
        </p:spPr>
        <p:txBody>
          <a:bodyPr/>
          <a:lstStyle/>
          <a:p>
            <a:r>
              <a:rPr lang="en-US" dirty="0" smtClean="0"/>
              <a:t>Approximately</a:t>
            </a:r>
            <a:br>
              <a:rPr lang="en-US" dirty="0" smtClean="0"/>
            </a:br>
            <a:r>
              <a:rPr lang="en-US" dirty="0" smtClean="0"/>
              <a:t> 22% of airspace remaining</a:t>
            </a:r>
          </a:p>
          <a:p>
            <a:r>
              <a:rPr lang="en-US" dirty="0" smtClean="0"/>
              <a:t>Phase 1-5 build-out anticipated January 2018</a:t>
            </a:r>
          </a:p>
          <a:p>
            <a:pPr lvl="1"/>
            <a:r>
              <a:rPr lang="en-US" dirty="0" smtClean="0"/>
              <a:t>Population growth</a:t>
            </a:r>
          </a:p>
          <a:p>
            <a:pPr lvl="1"/>
            <a:r>
              <a:rPr lang="en-US" dirty="0" smtClean="0"/>
              <a:t>No hurricane debris</a:t>
            </a:r>
          </a:p>
          <a:p>
            <a:pPr lvl="1"/>
            <a:r>
              <a:rPr lang="en-US" dirty="0" smtClean="0"/>
              <a:t>Settlement/density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38300"/>
            <a:ext cx="353339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6"/>
          <p:cNvSpPr>
            <a:spLocks noGrp="1"/>
          </p:cNvSpPr>
          <p:nvPr>
            <p:ph sz="half" idx="2"/>
          </p:nvPr>
        </p:nvSpPr>
        <p:spPr>
          <a:xfrm>
            <a:off x="0" y="4495800"/>
            <a:ext cx="8229600" cy="1858963"/>
          </a:xfrm>
        </p:spPr>
        <p:txBody>
          <a:bodyPr/>
          <a:lstStyle/>
          <a:p>
            <a:r>
              <a:rPr lang="en-US" dirty="0" smtClean="0"/>
              <a:t>To meet Phase 1-5 build-out, construction of Phase 6 completed by July 2016 </a:t>
            </a:r>
          </a:p>
          <a:p>
            <a:pPr lvl="1"/>
            <a:r>
              <a:rPr lang="en-US" dirty="0" smtClean="0"/>
              <a:t>+ 6 month selective placement of waste</a:t>
            </a:r>
          </a:p>
          <a:p>
            <a:pPr lvl="1"/>
            <a:r>
              <a:rPr lang="en-US" dirty="0" smtClean="0"/>
              <a:t>+ 1 year general contingency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809B7-0560-431F-8302-12223572285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52400"/>
            <a:ext cx="8797262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81100" y="2400300"/>
            <a:ext cx="1714500" cy="1866900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oundation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oundation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Foundation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Foundation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18649</TotalTime>
  <Words>1809</Words>
  <Application>Microsoft Office PowerPoint</Application>
  <PresentationFormat>On-screen Show (4:3)</PresentationFormat>
  <Paragraphs>500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1_Foundation Dark</vt:lpstr>
      <vt:lpstr>2_Foundation Dark</vt:lpstr>
      <vt:lpstr>3_Foundation Dark</vt:lpstr>
      <vt:lpstr>4_Foundation Dark</vt:lpstr>
      <vt:lpstr>PowerPoint Presentation</vt:lpstr>
      <vt:lpstr>Today’s Presentation</vt:lpstr>
      <vt:lpstr>Solid Waste Services</vt:lpstr>
      <vt:lpstr>CDM Smith Waste-to-Energy Experience</vt:lpstr>
      <vt:lpstr>PowerPoint Presentation</vt:lpstr>
      <vt:lpstr>Today’s Presentation</vt:lpstr>
      <vt:lpstr>City of Jacksonville  Current Disposal Summary</vt:lpstr>
      <vt:lpstr>Duval County Landfill Current Status</vt:lpstr>
      <vt:lpstr>PowerPoint Presentation</vt:lpstr>
      <vt:lpstr>Today’s Presentation</vt:lpstr>
      <vt:lpstr>The Future of Waste Management</vt:lpstr>
      <vt:lpstr>Waste Conversion By-Products Continue to Grow in Economic Value</vt:lpstr>
      <vt:lpstr>Cost and Affordability</vt:lpstr>
      <vt:lpstr>Today’s Presentation</vt:lpstr>
      <vt:lpstr>Modern Waste-to-Energy (WTE)</vt:lpstr>
      <vt:lpstr>Dominant WTE Technology in U.S. …Advanced Massburn Combustion</vt:lpstr>
      <vt:lpstr>WTE Ownership and Operation in the U.S.</vt:lpstr>
      <vt:lpstr>PowerPoint Presentation</vt:lpstr>
      <vt:lpstr>Today’s Presentation</vt:lpstr>
      <vt:lpstr>Florida Waste-to-Energy Facilities 12 Facilities – 607 MW of Renewable Electricity</vt:lpstr>
      <vt:lpstr>Typical Massburn WTE Crosssectional Diagram</vt:lpstr>
      <vt:lpstr>Continuous Reductions of Emissions from  Large and Small Municipal Waste Combustors</vt:lpstr>
      <vt:lpstr>Refuse Storage Pit at Massburn WTE Facility</vt:lpstr>
      <vt:lpstr>Advantages of Massburn WTE… Minimal Residuals to the Landfill</vt:lpstr>
      <vt:lpstr>Metals Liberated by the Combustion Process Recovered and Recycled for Additional Revenues</vt:lpstr>
      <vt:lpstr>PowerPoint Presentation</vt:lpstr>
      <vt:lpstr>PowerPoint Presentation</vt:lpstr>
      <vt:lpstr>Today’s Presentation</vt:lpstr>
      <vt:lpstr>Reference Plasma Arc Projects</vt:lpstr>
      <vt:lpstr>St. Lucie County Plasma Gasification Project</vt:lpstr>
      <vt:lpstr>Current St. Lucie County Covanta Gasification Project</vt:lpstr>
      <vt:lpstr>Florida Recent WTE Success Stories</vt:lpstr>
      <vt:lpstr>Ineos Bio-Energy Center (2012) Indian River County Florida</vt:lpstr>
      <vt:lpstr>Palm Beach County, Florida (2012) New 3,000-TPD Massburn WTE Rendering Incorporating Both Sustainability and Aesthetics</vt:lpstr>
      <vt:lpstr>Today’s Presentation</vt:lpstr>
      <vt:lpstr>My Vision of the Future  of WTE and Industry…</vt:lpstr>
      <vt:lpstr>Municipal Utility Campus Synergies</vt:lpstr>
      <vt:lpstr>Landfills…Lowest Rung of the ISWM System,  But Prime Sites for Development of Eco-Parks</vt:lpstr>
      <vt:lpstr>Palm Beach County Florida ISWM Campus</vt:lpstr>
      <vt:lpstr>Palm Beach County, Florida Regional Biosolids Processing Facility</vt:lpstr>
      <vt:lpstr>City of Jacksonville  Solid Waste Strategy</vt:lpstr>
      <vt:lpstr>City of Jacksonville  Solid Waste Strategy</vt:lpstr>
      <vt:lpstr>Thank You for the Opportunity to Share!</vt:lpstr>
      <vt:lpstr>My Humble Career</vt:lpstr>
    </vt:vector>
  </TitlesOfParts>
  <Company>CDM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Technology Energy Facility RFI Meeting</dc:title>
  <dc:creator>CDM Associate</dc:creator>
  <cp:lastModifiedBy>Stephens, Jessica</cp:lastModifiedBy>
  <cp:revision>1459</cp:revision>
  <cp:lastPrinted>2012-11-08T13:12:27Z</cp:lastPrinted>
  <dcterms:created xsi:type="dcterms:W3CDTF">2008-04-01T15:16:52Z</dcterms:created>
  <dcterms:modified xsi:type="dcterms:W3CDTF">2012-11-30T13:14:08Z</dcterms:modified>
</cp:coreProperties>
</file>